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a65cbe2ec_2_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fa65cbe2ec_2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a65cbe2ec_2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fa65cbe2ec_2_3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8" name="Google Shape;328;gfa65cbe2ec_2_3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a65cbe2ec_2_3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fa65cbe2ec_2_3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9" name="Google Shape;349;gfa65cbe2ec_2_3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fa65cbe2ec_2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fa65cbe2ec_2_4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0" name="Google Shape;370;gfa65cbe2ec_2_40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a65cbe2ec_2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fa65cbe2ec_2_4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7" name="Google Shape;387;gfa65cbe2ec_2_4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a65cbe2ec_2_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fa65cbe2ec_2_4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gfa65cbe2ec_2_4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a65cbe2ec_2_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fa65cbe2ec_2_4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3" name="Google Shape;403;gfa65cbe2ec_2_4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a65cbe2ec_2_4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fa65cbe2ec_2_4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6" name="Google Shape;446;gfa65cbe2ec_2_4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a65cbe2ec_2_4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fa65cbe2ec_2_4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6" name="Google Shape;456;gfa65cbe2ec_2_4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182081e16_0_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10182081e16_0_27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a65cbe2ec_2_4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fa65cbe2ec_2_4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0" name="Google Shape;470;gfa65cbe2ec_2_4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a65cbe2ec_2_2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fa65cbe2ec_2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a65cbe2ec_2_5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fa65cbe2ec_2_5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a65cbe2ec_2_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fa65cbe2ec_2_5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fa65cbe2ec_2_5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a65cbe2ec_2_5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fa65cbe2ec_2_5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gfa65cbe2ec_2_5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a65cbe2ec_2_5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fa65cbe2ec_2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a65cbe2ec_2_5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fa65cbe2ec_2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182081e16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0182081e16_0_42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182081e16_0_4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10182081e16_0_47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182081e16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10182081e16_2_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g10182081e16_2_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0182081e16_2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g10182081e16_2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182081e16_2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g10182081e16_2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a65cbe2ec_2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fa65cbe2ec_2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7" name="Google Shape;227;gfa65cbe2ec_2_2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0182081e16_2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10182081e16_2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182081e16_2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g10182081e16_2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182081e16_2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g10182081e16_2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0182081e16_2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6" name="Google Shape;626;g10182081e16_2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a65cbe2ec_2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fa65cbe2ec_2_2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gfa65cbe2ec_2_2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a65cbe2ec_2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fa65cbe2ec_2_2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4" name="Google Shape;254;gfa65cbe2ec_2_2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182081e16_13_7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inconsistent state with multiple </a:t>
            </a:r>
            <a:r>
              <a:rPr lang="en"/>
              <a:t>clients and servers.</a:t>
            </a:r>
            <a:endParaRPr/>
          </a:p>
        </p:txBody>
      </p:sp>
      <p:sp>
        <p:nvSpPr>
          <p:cNvPr id="261" name="Google Shape;261;g10182081e16_13_7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a65cbe2ec_2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fa65cbe2ec_2_2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8" name="Google Shape;268;gfa65cbe2ec_2_2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a65cbe2ec_2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fa65cbe2ec_2_3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gfa65cbe2ec_2_30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a65cbe2ec_2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fa65cbe2ec_2_3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6" name="Google Shape;306;gfa65cbe2ec_2_3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6" name="Google Shape;106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3" name="Google Shape;163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9" name="Google Shape;169;p33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1" name="Google Shape;171;p33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7" name="Google Shape;187;p36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8" name="Google Shape;188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7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5" name="Google Shape;195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9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d7nAGI_NZP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Computer Systems</a:t>
            </a:r>
            <a:endParaRPr/>
          </a:p>
        </p:txBody>
      </p:sp>
      <p:sp>
        <p:nvSpPr>
          <p:cNvPr id="215" name="Google Shape;215;p4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" sz="2700">
                <a:solidFill>
                  <a:srgbClr val="002060"/>
                </a:solidFill>
              </a:rPr>
              <a:t>Exercise Session 7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216" name="Google Shape;2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49"/>
          <p:cNvCxnSpPr>
            <a:stCxn id="331" idx="6"/>
            <a:endCxn id="332" idx="2"/>
          </p:cNvCxnSpPr>
          <p:nvPr/>
        </p:nvCxnSpPr>
        <p:spPr>
          <a:xfrm>
            <a:off x="3751794" y="1884777"/>
            <a:ext cx="19677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49"/>
          <p:cNvCxnSpPr/>
          <p:nvPr/>
        </p:nvCxnSpPr>
        <p:spPr>
          <a:xfrm>
            <a:off x="3553430" y="2952629"/>
            <a:ext cx="2273680" cy="1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49"/>
          <p:cNvCxnSpPr/>
          <p:nvPr/>
        </p:nvCxnSpPr>
        <p:spPr>
          <a:xfrm flipH="1" rot="10800000">
            <a:off x="3499661" y="1884776"/>
            <a:ext cx="2472043" cy="106785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49"/>
          <p:cNvCxnSpPr/>
          <p:nvPr/>
        </p:nvCxnSpPr>
        <p:spPr>
          <a:xfrm>
            <a:off x="3553430" y="1862645"/>
            <a:ext cx="2450447" cy="108998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49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 Server Model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9"/>
          <p:cNvSpPr/>
          <p:nvPr/>
        </p:nvSpPr>
        <p:spPr>
          <a:xfrm>
            <a:off x="3247529" y="16326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5719573" y="1632644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338" name="Google Shape;338;p49"/>
          <p:cNvSpPr txBox="1"/>
          <p:nvPr/>
        </p:nvSpPr>
        <p:spPr>
          <a:xfrm>
            <a:off x="3055273" y="3415525"/>
            <a:ext cx="804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1100"/>
          </a:p>
        </p:txBody>
      </p:sp>
      <p:sp>
        <p:nvSpPr>
          <p:cNvPr id="339" name="Google Shape;339;p49"/>
          <p:cNvSpPr txBox="1"/>
          <p:nvPr/>
        </p:nvSpPr>
        <p:spPr>
          <a:xfrm>
            <a:off x="5677074" y="3415525"/>
            <a:ext cx="804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 sz="1100"/>
          </a:p>
        </p:txBody>
      </p:sp>
      <p:sp>
        <p:nvSpPr>
          <p:cNvPr id="340" name="Google Shape;340;p49"/>
          <p:cNvSpPr/>
          <p:nvPr/>
        </p:nvSpPr>
        <p:spPr>
          <a:xfrm>
            <a:off x="3247529" y="2693267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9"/>
          <p:cNvSpPr/>
          <p:nvPr/>
        </p:nvSpPr>
        <p:spPr>
          <a:xfrm>
            <a:off x="5738532" y="269326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342" name="Google Shape;342;p49"/>
          <p:cNvSpPr/>
          <p:nvPr/>
        </p:nvSpPr>
        <p:spPr>
          <a:xfrm>
            <a:off x="3392523" y="1799119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100"/>
          </a:p>
        </p:txBody>
      </p:sp>
      <p:sp>
        <p:nvSpPr>
          <p:cNvPr id="343" name="Google Shape;343;p49"/>
          <p:cNvSpPr/>
          <p:nvPr/>
        </p:nvSpPr>
        <p:spPr>
          <a:xfrm>
            <a:off x="3400516" y="2845685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*2</a:t>
            </a:r>
            <a:endParaRPr sz="1100"/>
          </a:p>
        </p:txBody>
      </p:sp>
      <p:sp>
        <p:nvSpPr>
          <p:cNvPr id="344" name="Google Shape;344;p49"/>
          <p:cNvSpPr/>
          <p:nvPr/>
        </p:nvSpPr>
        <p:spPr>
          <a:xfrm>
            <a:off x="3382442" y="1810628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100"/>
          </a:p>
        </p:txBody>
      </p:sp>
      <p:sp>
        <p:nvSpPr>
          <p:cNvPr id="345" name="Google Shape;345;p49"/>
          <p:cNvSpPr/>
          <p:nvPr/>
        </p:nvSpPr>
        <p:spPr>
          <a:xfrm>
            <a:off x="3400515" y="2857559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*2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50"/>
          <p:cNvCxnSpPr>
            <a:stCxn id="352" idx="6"/>
            <a:endCxn id="353" idx="2"/>
          </p:cNvCxnSpPr>
          <p:nvPr/>
        </p:nvCxnSpPr>
        <p:spPr>
          <a:xfrm>
            <a:off x="3751794" y="1884777"/>
            <a:ext cx="19677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50"/>
          <p:cNvCxnSpPr/>
          <p:nvPr/>
        </p:nvCxnSpPr>
        <p:spPr>
          <a:xfrm>
            <a:off x="3553430" y="2952629"/>
            <a:ext cx="2273680" cy="1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50"/>
          <p:cNvCxnSpPr/>
          <p:nvPr/>
        </p:nvCxnSpPr>
        <p:spPr>
          <a:xfrm flipH="1" rot="10800000">
            <a:off x="3499661" y="1884776"/>
            <a:ext cx="2472043" cy="106785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50"/>
          <p:cNvCxnSpPr/>
          <p:nvPr/>
        </p:nvCxnSpPr>
        <p:spPr>
          <a:xfrm>
            <a:off x="3553430" y="1862645"/>
            <a:ext cx="2450447" cy="108998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7" name="Google Shape;357;p50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 Server Model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0"/>
          <p:cNvSpPr/>
          <p:nvPr/>
        </p:nvSpPr>
        <p:spPr>
          <a:xfrm>
            <a:off x="3247529" y="16326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0"/>
          <p:cNvSpPr/>
          <p:nvPr/>
        </p:nvSpPr>
        <p:spPr>
          <a:xfrm>
            <a:off x="5719573" y="1632644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359" name="Google Shape;359;p50"/>
          <p:cNvSpPr txBox="1"/>
          <p:nvPr/>
        </p:nvSpPr>
        <p:spPr>
          <a:xfrm>
            <a:off x="3111324" y="3415525"/>
            <a:ext cx="747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1100"/>
          </a:p>
        </p:txBody>
      </p:sp>
      <p:sp>
        <p:nvSpPr>
          <p:cNvPr id="360" name="Google Shape;360;p50"/>
          <p:cNvSpPr txBox="1"/>
          <p:nvPr/>
        </p:nvSpPr>
        <p:spPr>
          <a:xfrm>
            <a:off x="5677074" y="3415525"/>
            <a:ext cx="783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 sz="1100"/>
          </a:p>
        </p:txBody>
      </p:sp>
      <p:sp>
        <p:nvSpPr>
          <p:cNvPr id="361" name="Google Shape;361;p50"/>
          <p:cNvSpPr/>
          <p:nvPr/>
        </p:nvSpPr>
        <p:spPr>
          <a:xfrm>
            <a:off x="3247529" y="2693267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0"/>
          <p:cNvSpPr/>
          <p:nvPr/>
        </p:nvSpPr>
        <p:spPr>
          <a:xfrm>
            <a:off x="5738532" y="269326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363" name="Google Shape;363;p50"/>
          <p:cNvSpPr/>
          <p:nvPr/>
        </p:nvSpPr>
        <p:spPr>
          <a:xfrm>
            <a:off x="3392523" y="1799119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100"/>
          </a:p>
        </p:txBody>
      </p:sp>
      <p:sp>
        <p:nvSpPr>
          <p:cNvPr id="364" name="Google Shape;364;p50"/>
          <p:cNvSpPr/>
          <p:nvPr/>
        </p:nvSpPr>
        <p:spPr>
          <a:xfrm>
            <a:off x="3400516" y="2845685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*2</a:t>
            </a:r>
            <a:endParaRPr sz="1100"/>
          </a:p>
        </p:txBody>
      </p:sp>
      <p:sp>
        <p:nvSpPr>
          <p:cNvPr id="365" name="Google Shape;365;p50"/>
          <p:cNvSpPr/>
          <p:nvPr/>
        </p:nvSpPr>
        <p:spPr>
          <a:xfrm>
            <a:off x="3382442" y="1810628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100"/>
          </a:p>
        </p:txBody>
      </p:sp>
      <p:sp>
        <p:nvSpPr>
          <p:cNvPr id="366" name="Google Shape;366;p50"/>
          <p:cNvSpPr/>
          <p:nvPr/>
        </p:nvSpPr>
        <p:spPr>
          <a:xfrm>
            <a:off x="3400515" y="2857559"/>
            <a:ext cx="351278" cy="217521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*2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Google Shape;372;p51"/>
          <p:cNvCxnSpPr>
            <a:stCxn id="373" idx="6"/>
            <a:endCxn id="374" idx="2"/>
          </p:cNvCxnSpPr>
          <p:nvPr/>
        </p:nvCxnSpPr>
        <p:spPr>
          <a:xfrm>
            <a:off x="3751794" y="1884777"/>
            <a:ext cx="19677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51"/>
          <p:cNvCxnSpPr/>
          <p:nvPr/>
        </p:nvCxnSpPr>
        <p:spPr>
          <a:xfrm>
            <a:off x="3553430" y="2952629"/>
            <a:ext cx="2273680" cy="1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51"/>
          <p:cNvCxnSpPr/>
          <p:nvPr/>
        </p:nvCxnSpPr>
        <p:spPr>
          <a:xfrm flipH="1" rot="10800000">
            <a:off x="3499661" y="1884776"/>
            <a:ext cx="2472043" cy="106785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51"/>
          <p:cNvCxnSpPr/>
          <p:nvPr/>
        </p:nvCxnSpPr>
        <p:spPr>
          <a:xfrm>
            <a:off x="3553430" y="1862645"/>
            <a:ext cx="2450447" cy="108998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8" name="Google Shape;378;p51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 Server Model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1"/>
          <p:cNvSpPr/>
          <p:nvPr/>
        </p:nvSpPr>
        <p:spPr>
          <a:xfrm>
            <a:off x="3247529" y="16326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1"/>
          <p:cNvSpPr/>
          <p:nvPr/>
        </p:nvSpPr>
        <p:spPr>
          <a:xfrm>
            <a:off x="5719573" y="1632644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380" name="Google Shape;380;p51"/>
          <p:cNvSpPr txBox="1"/>
          <p:nvPr/>
        </p:nvSpPr>
        <p:spPr>
          <a:xfrm>
            <a:off x="3048248" y="3415525"/>
            <a:ext cx="811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1100"/>
          </a:p>
        </p:txBody>
      </p:sp>
      <p:sp>
        <p:nvSpPr>
          <p:cNvPr id="381" name="Google Shape;381;p51"/>
          <p:cNvSpPr txBox="1"/>
          <p:nvPr/>
        </p:nvSpPr>
        <p:spPr>
          <a:xfrm>
            <a:off x="5677072" y="3415525"/>
            <a:ext cx="1022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 sz="1100"/>
          </a:p>
        </p:txBody>
      </p:sp>
      <p:sp>
        <p:nvSpPr>
          <p:cNvPr id="382" name="Google Shape;382;p51"/>
          <p:cNvSpPr/>
          <p:nvPr/>
        </p:nvSpPr>
        <p:spPr>
          <a:xfrm>
            <a:off x="3247529" y="2693267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1"/>
          <p:cNvSpPr/>
          <p:nvPr/>
        </p:nvSpPr>
        <p:spPr>
          <a:xfrm>
            <a:off x="5738532" y="269326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2"/>
          <p:cNvSpPr txBox="1"/>
          <p:nvPr>
            <p:ph idx="1" type="body"/>
          </p:nvPr>
        </p:nvSpPr>
        <p:spPr>
          <a:xfrm>
            <a:off x="816908" y="1262161"/>
            <a:ext cx="6081433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One fundamental goal: </a:t>
            </a:r>
            <a:r>
              <a:rPr i="1" lang="en">
                <a:solidFill>
                  <a:srgbClr val="002060"/>
                </a:solidFill>
              </a:rPr>
              <a:t>state replication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2060"/>
                </a:solidFill>
              </a:rPr>
              <a:t>Same sequence of commands in the same order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First step to this: one command only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1" lang="en" sz="1700">
                <a:solidFill>
                  <a:srgbClr val="002060"/>
                </a:solidFill>
              </a:rPr>
              <a:t>Task:</a:t>
            </a:r>
            <a:r>
              <a:rPr lang="en" sz="1700">
                <a:solidFill>
                  <a:srgbClr val="002060"/>
                </a:solidFill>
              </a:rPr>
              <a:t> make sure that all servers execute this same command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2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Fault-Tolerance – State Replication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/>
          <p:nvPr>
            <p:ph idx="1" type="body"/>
          </p:nvPr>
        </p:nvSpPr>
        <p:spPr>
          <a:xfrm>
            <a:off x="816908" y="1262161"/>
            <a:ext cx="637953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Server sends acknowledgement message</a:t>
            </a:r>
            <a:endParaRPr/>
          </a:p>
          <a:p>
            <a:pPr indent="-184150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2060"/>
                </a:solidFill>
              </a:rPr>
              <a:t>Reasonable with one client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Inconsistent state with multiple clients and servers</a:t>
            </a:r>
            <a:endParaRPr/>
          </a:p>
          <a:p>
            <a:pPr indent="-76200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Choose one server as a Serializer (Master-slave replication)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t/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3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 Approach for State Replication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Master Slave Replication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4"/>
          <p:cNvSpPr/>
          <p:nvPr/>
        </p:nvSpPr>
        <p:spPr>
          <a:xfrm>
            <a:off x="3267635" y="23700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4"/>
          <p:cNvSpPr txBox="1"/>
          <p:nvPr/>
        </p:nvSpPr>
        <p:spPr>
          <a:xfrm>
            <a:off x="2891182" y="3086549"/>
            <a:ext cx="12764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Server-Serializer</a:t>
            </a:r>
            <a:endParaRPr sz="1100"/>
          </a:p>
        </p:txBody>
      </p:sp>
      <p:sp>
        <p:nvSpPr>
          <p:cNvPr id="409" name="Google Shape;409;p54"/>
          <p:cNvSpPr txBox="1"/>
          <p:nvPr/>
        </p:nvSpPr>
        <p:spPr>
          <a:xfrm>
            <a:off x="5677080" y="728836"/>
            <a:ext cx="6535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 sz="1100"/>
          </a:p>
        </p:txBody>
      </p:sp>
      <p:cxnSp>
        <p:nvCxnSpPr>
          <p:cNvPr id="410" name="Google Shape;410;p54"/>
          <p:cNvCxnSpPr/>
          <p:nvPr/>
        </p:nvCxnSpPr>
        <p:spPr>
          <a:xfrm flipH="1" rot="10800000">
            <a:off x="3529385" y="1511368"/>
            <a:ext cx="2474492" cy="111080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1" name="Google Shape;411;p54"/>
          <p:cNvSpPr/>
          <p:nvPr/>
        </p:nvSpPr>
        <p:spPr>
          <a:xfrm>
            <a:off x="5751742" y="125923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54"/>
          <p:cNvCxnSpPr/>
          <p:nvPr/>
        </p:nvCxnSpPr>
        <p:spPr>
          <a:xfrm flipH="1" rot="10800000">
            <a:off x="3553089" y="2219404"/>
            <a:ext cx="2450786" cy="40995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54"/>
          <p:cNvCxnSpPr/>
          <p:nvPr/>
        </p:nvCxnSpPr>
        <p:spPr>
          <a:xfrm>
            <a:off x="3529385" y="2622175"/>
            <a:ext cx="2432815" cy="45270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54"/>
          <p:cNvCxnSpPr/>
          <p:nvPr/>
        </p:nvCxnSpPr>
        <p:spPr>
          <a:xfrm>
            <a:off x="3529385" y="2622175"/>
            <a:ext cx="2494596" cy="130704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5" name="Google Shape;415;p54"/>
          <p:cNvSpPr/>
          <p:nvPr/>
        </p:nvSpPr>
        <p:spPr>
          <a:xfrm>
            <a:off x="5751743" y="1970472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4"/>
          <p:cNvSpPr/>
          <p:nvPr/>
        </p:nvSpPr>
        <p:spPr>
          <a:xfrm>
            <a:off x="5751743" y="2801920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4"/>
          <p:cNvSpPr/>
          <p:nvPr/>
        </p:nvSpPr>
        <p:spPr>
          <a:xfrm>
            <a:off x="5751743" y="367708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4"/>
          <p:cNvSpPr/>
          <p:nvPr/>
        </p:nvSpPr>
        <p:spPr>
          <a:xfrm>
            <a:off x="376915" y="1511369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4"/>
          <p:cNvSpPr/>
          <p:nvPr/>
        </p:nvSpPr>
        <p:spPr>
          <a:xfrm>
            <a:off x="376517" y="1689988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4"/>
          <p:cNvSpPr/>
          <p:nvPr/>
        </p:nvSpPr>
        <p:spPr>
          <a:xfrm>
            <a:off x="376517" y="1910865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4"/>
          <p:cNvSpPr/>
          <p:nvPr/>
        </p:nvSpPr>
        <p:spPr>
          <a:xfrm>
            <a:off x="376915" y="2075240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4"/>
          <p:cNvSpPr/>
          <p:nvPr/>
        </p:nvSpPr>
        <p:spPr>
          <a:xfrm>
            <a:off x="376517" y="2253860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4"/>
          <p:cNvSpPr/>
          <p:nvPr/>
        </p:nvSpPr>
        <p:spPr>
          <a:xfrm>
            <a:off x="376517" y="2474737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4"/>
          <p:cNvSpPr/>
          <p:nvPr/>
        </p:nvSpPr>
        <p:spPr>
          <a:xfrm>
            <a:off x="376915" y="2639112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4"/>
          <p:cNvSpPr/>
          <p:nvPr/>
        </p:nvSpPr>
        <p:spPr>
          <a:xfrm>
            <a:off x="376517" y="2817732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4"/>
          <p:cNvSpPr/>
          <p:nvPr/>
        </p:nvSpPr>
        <p:spPr>
          <a:xfrm>
            <a:off x="376517" y="3038609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7" name="Google Shape;427;p54"/>
          <p:cNvCxnSpPr/>
          <p:nvPr/>
        </p:nvCxnSpPr>
        <p:spPr>
          <a:xfrm>
            <a:off x="628648" y="1763646"/>
            <a:ext cx="2880633" cy="82753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54"/>
          <p:cNvCxnSpPr/>
          <p:nvPr/>
        </p:nvCxnSpPr>
        <p:spPr>
          <a:xfrm>
            <a:off x="608542" y="1876924"/>
            <a:ext cx="2911225" cy="750271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54"/>
          <p:cNvCxnSpPr/>
          <p:nvPr/>
        </p:nvCxnSpPr>
        <p:spPr>
          <a:xfrm>
            <a:off x="574458" y="2131396"/>
            <a:ext cx="2954530" cy="51938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54"/>
          <p:cNvCxnSpPr/>
          <p:nvPr/>
        </p:nvCxnSpPr>
        <p:spPr>
          <a:xfrm>
            <a:off x="517877" y="2296625"/>
            <a:ext cx="3020728" cy="36451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54"/>
          <p:cNvCxnSpPr/>
          <p:nvPr/>
        </p:nvCxnSpPr>
        <p:spPr>
          <a:xfrm>
            <a:off x="598924" y="2448166"/>
            <a:ext cx="2954164" cy="21297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p54"/>
          <p:cNvCxnSpPr/>
          <p:nvPr/>
        </p:nvCxnSpPr>
        <p:spPr>
          <a:xfrm flipH="1" rot="10800000">
            <a:off x="616676" y="2629356"/>
            <a:ext cx="2903091" cy="2356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54"/>
          <p:cNvCxnSpPr/>
          <p:nvPr/>
        </p:nvCxnSpPr>
        <p:spPr>
          <a:xfrm flipH="1" rot="10800000">
            <a:off x="616676" y="2647333"/>
            <a:ext cx="2892604" cy="22020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54"/>
          <p:cNvCxnSpPr/>
          <p:nvPr/>
        </p:nvCxnSpPr>
        <p:spPr>
          <a:xfrm flipH="1" rot="10800000">
            <a:off x="672454" y="2664062"/>
            <a:ext cx="2836826" cy="41665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54"/>
          <p:cNvCxnSpPr/>
          <p:nvPr/>
        </p:nvCxnSpPr>
        <p:spPr>
          <a:xfrm flipH="1" rot="10800000">
            <a:off x="764768" y="2655085"/>
            <a:ext cx="2744513" cy="720135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6" name="Google Shape;436;p54"/>
          <p:cNvSpPr txBox="1"/>
          <p:nvPr/>
        </p:nvSpPr>
        <p:spPr>
          <a:xfrm>
            <a:off x="301851" y="1146034"/>
            <a:ext cx="6118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1100"/>
          </a:p>
        </p:txBody>
      </p:sp>
      <p:sp>
        <p:nvSpPr>
          <p:cNvPr id="437" name="Google Shape;437;p54"/>
          <p:cNvSpPr/>
          <p:nvPr/>
        </p:nvSpPr>
        <p:spPr>
          <a:xfrm>
            <a:off x="513870" y="1642323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438" name="Google Shape;438;p54"/>
          <p:cNvSpPr/>
          <p:nvPr/>
        </p:nvSpPr>
        <p:spPr>
          <a:xfrm>
            <a:off x="513870" y="1889925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439" name="Google Shape;439;p54"/>
          <p:cNvSpPr/>
          <p:nvPr/>
        </p:nvSpPr>
        <p:spPr>
          <a:xfrm>
            <a:off x="513870" y="2229798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440" name="Google Shape;440;p54"/>
          <p:cNvSpPr/>
          <p:nvPr/>
        </p:nvSpPr>
        <p:spPr>
          <a:xfrm>
            <a:off x="574061" y="2495897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441" name="Google Shape;441;p54"/>
          <p:cNvSpPr/>
          <p:nvPr/>
        </p:nvSpPr>
        <p:spPr>
          <a:xfrm>
            <a:off x="530650" y="2772703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442" name="Google Shape;442;p54"/>
          <p:cNvSpPr/>
          <p:nvPr/>
        </p:nvSpPr>
        <p:spPr>
          <a:xfrm>
            <a:off x="541137" y="3099850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Two-Phase Protocol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499" y="1371600"/>
            <a:ext cx="6560247" cy="290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5"/>
          <p:cNvSpPr/>
          <p:nvPr/>
        </p:nvSpPr>
        <p:spPr>
          <a:xfrm>
            <a:off x="6118761" y="3553691"/>
            <a:ext cx="1567914" cy="436418"/>
          </a:xfrm>
          <a:prstGeom prst="wedgeEllipseCallout">
            <a:avLst>
              <a:gd fmla="val -163617" name="adj1"/>
              <a:gd fmla="val -64032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if node fails here!</a:t>
            </a:r>
            <a:endParaRPr sz="1100"/>
          </a:p>
        </p:txBody>
      </p:sp>
      <p:cxnSp>
        <p:nvCxnSpPr>
          <p:cNvPr id="452" name="Google Shape;452;p55"/>
          <p:cNvCxnSpPr/>
          <p:nvPr/>
        </p:nvCxnSpPr>
        <p:spPr>
          <a:xfrm>
            <a:off x="1318161" y="3482439"/>
            <a:ext cx="304602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6"/>
          <p:cNvSpPr txBox="1"/>
          <p:nvPr>
            <p:ph idx="1" type="body"/>
          </p:nvPr>
        </p:nvSpPr>
        <p:spPr>
          <a:xfrm>
            <a:off x="816908" y="1262161"/>
            <a:ext cx="637953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Server sends acknowledgement message</a:t>
            </a:r>
            <a:endParaRPr/>
          </a:p>
          <a:p>
            <a:pPr indent="-184150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2060"/>
                </a:solidFill>
              </a:rPr>
              <a:t>Reasonable with one client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Inconsistent state with multiple clients and servers</a:t>
            </a:r>
            <a:endParaRPr/>
          </a:p>
          <a:p>
            <a:pPr indent="-76200" lvl="1" marL="520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Choose one server as a Serializer (Master-slave replication)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FF0000"/>
                </a:solidFill>
              </a:rPr>
              <a:t>Single point of failure</a:t>
            </a:r>
            <a:endParaRPr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Two-Phase Protocol and variants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FF0000"/>
                </a:solidFill>
              </a:rPr>
              <a:t>Not well-defined if exceptions happen</a:t>
            </a:r>
            <a:endParaRPr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1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t/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6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 Approach for State Replication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"/>
          <p:cNvSpPr/>
          <p:nvPr/>
        </p:nvSpPr>
        <p:spPr>
          <a:xfrm>
            <a:off x="628560" y="273780"/>
            <a:ext cx="78861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steps of Paxos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7"/>
          <p:cNvSpPr/>
          <p:nvPr/>
        </p:nvSpPr>
        <p:spPr>
          <a:xfrm>
            <a:off x="628560" y="1369170"/>
            <a:ext cx="7886100" cy="3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Clients asks for a specific ticket </a:t>
            </a:r>
            <a:r>
              <a:rPr b="0" i="1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 only issues ticket </a:t>
            </a:r>
            <a:r>
              <a:rPr b="0" i="1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if </a:t>
            </a:r>
            <a:r>
              <a:rPr b="0" i="1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the largest ticket requested so far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client receives majority of tickets, it proposes a command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 server receives a proposal, if the ticket of the client is still valid, the server stores the command and notifies the client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majority of servers store the command, the client notifies all servers to execute the command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Paxos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8"/>
          <p:cNvSpPr txBox="1"/>
          <p:nvPr/>
        </p:nvSpPr>
        <p:spPr>
          <a:xfrm>
            <a:off x="445592" y="956930"/>
            <a:ext cx="8069758" cy="46174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Servers hand out </a:t>
            </a:r>
            <a:r>
              <a:rPr b="1"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tickets</a:t>
            </a:r>
            <a:endParaRPr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”Weak lock”, which can be overwritten by a later ticket</a:t>
            </a:r>
            <a:endParaRPr b="0" i="0" sz="17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Only requires the </a:t>
            </a:r>
            <a:r>
              <a:rPr b="1"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majority</a:t>
            </a:r>
            <a:r>
              <a:rPr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of servers to agree</a:t>
            </a:r>
            <a:endParaRPr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Already ensures that there is at most one accepted command</a:t>
            </a:r>
            <a:endParaRPr b="0" i="0" sz="17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Servers </a:t>
            </a:r>
            <a:r>
              <a:rPr b="1"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notify clients</a:t>
            </a:r>
            <a:r>
              <a:rPr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about their stored command</a:t>
            </a:r>
            <a:endParaRPr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 can then switch to supporting this stored command</a:t>
            </a:r>
            <a:endParaRPr sz="1100"/>
          </a:p>
          <a:p>
            <a:pPr indent="-762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video explaining Paxos quite nicely with slightly different terminology</a:t>
            </a:r>
            <a:endParaRPr sz="1100"/>
          </a:p>
          <a:p>
            <a:pPr indent="-184150" lvl="1" marL="5207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https://www.youtube.com/watch?v=d7nAGI_NZPk</a:t>
            </a: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indent="-76200" lvl="0" marL="1778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Chapter 15</a:t>
            </a:r>
            <a:endParaRPr/>
          </a:p>
        </p:txBody>
      </p:sp>
      <p:sp>
        <p:nvSpPr>
          <p:cNvPr id="222" name="Google Shape;222;p4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" sz="2700">
                <a:solidFill>
                  <a:srgbClr val="002060"/>
                </a:solidFill>
              </a:rPr>
              <a:t>Fault-Tolerance &amp; Paxos</a:t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223" name="Google Shape;22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457" y="0"/>
            <a:ext cx="4095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9"/>
          <p:cNvSpPr txBox="1"/>
          <p:nvPr/>
        </p:nvSpPr>
        <p:spPr>
          <a:xfrm>
            <a:off x="1115278" y="1277655"/>
            <a:ext cx="1409178" cy="48474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Clients asks for a specific ticket </a:t>
            </a: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9"/>
          <p:cNvSpPr txBox="1"/>
          <p:nvPr/>
        </p:nvSpPr>
        <p:spPr>
          <a:xfrm>
            <a:off x="2686833" y="1362206"/>
            <a:ext cx="1700408" cy="328808"/>
          </a:xfrm>
          <a:prstGeom prst="rect">
            <a:avLst/>
          </a:prstGeom>
          <a:solidFill>
            <a:srgbClr val="FEE599">
              <a:alpha val="4196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9"/>
          <p:cNvSpPr txBox="1"/>
          <p:nvPr/>
        </p:nvSpPr>
        <p:spPr>
          <a:xfrm>
            <a:off x="6407063" y="1362206"/>
            <a:ext cx="1521912" cy="900247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 only issues ticket </a:t>
            </a: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if </a:t>
            </a: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the largest ticket requested so far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9"/>
          <p:cNvSpPr txBox="1"/>
          <p:nvPr/>
        </p:nvSpPr>
        <p:spPr>
          <a:xfrm>
            <a:off x="4453003" y="1625252"/>
            <a:ext cx="1672225" cy="544882"/>
          </a:xfrm>
          <a:prstGeom prst="rect">
            <a:avLst/>
          </a:prstGeom>
          <a:solidFill>
            <a:srgbClr val="F7CAAC">
              <a:alpha val="4784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563672" y="2480153"/>
            <a:ext cx="1775565" cy="692497"/>
          </a:xfrm>
          <a:prstGeom prst="rect">
            <a:avLst/>
          </a:prstGeom>
          <a:solidFill>
            <a:srgbClr val="EA0000">
              <a:alpha val="4196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client receives majority of tickets, it proposes a command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2621072" y="2395603"/>
            <a:ext cx="1831931" cy="1193104"/>
          </a:xfrm>
          <a:prstGeom prst="rect">
            <a:avLst/>
          </a:prstGeom>
          <a:solidFill>
            <a:srgbClr val="F5999E">
              <a:alpha val="4784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6294329" y="3370284"/>
            <a:ext cx="2292262" cy="1107996"/>
          </a:xfrm>
          <a:prstGeom prst="rect">
            <a:avLst/>
          </a:prstGeom>
          <a:solidFill>
            <a:srgbClr val="80006E">
              <a:alpha val="38039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 server receives a proposal, if the ticket of the client is still valid, the server stores the command and notifies the client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4387241" y="3588707"/>
            <a:ext cx="1315233" cy="685800"/>
          </a:xfrm>
          <a:prstGeom prst="rect">
            <a:avLst/>
          </a:prstGeom>
          <a:solidFill>
            <a:srgbClr val="CDA1C7">
              <a:alpha val="53725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557408" y="3974439"/>
            <a:ext cx="1775564" cy="1107996"/>
          </a:xfrm>
          <a:prstGeom prst="rect">
            <a:avLst/>
          </a:prstGeom>
          <a:solidFill>
            <a:srgbClr val="3200B2">
              <a:alpha val="27058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majority of servers store the command, the client notifies all servers to execute the command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2616374" y="4478280"/>
            <a:ext cx="1869510" cy="566578"/>
          </a:xfrm>
          <a:prstGeom prst="rect">
            <a:avLst/>
          </a:prstGeom>
          <a:solidFill>
            <a:srgbClr val="C8C0E9">
              <a:alpha val="3882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704" y="0"/>
            <a:ext cx="4095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0"/>
          <p:cNvSpPr txBox="1"/>
          <p:nvPr/>
        </p:nvSpPr>
        <p:spPr>
          <a:xfrm>
            <a:off x="282080" y="1362206"/>
            <a:ext cx="1700408" cy="328808"/>
          </a:xfrm>
          <a:prstGeom prst="rect">
            <a:avLst/>
          </a:prstGeom>
          <a:solidFill>
            <a:srgbClr val="FEE599">
              <a:alpha val="4196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60"/>
          <p:cNvSpPr txBox="1"/>
          <p:nvPr/>
        </p:nvSpPr>
        <p:spPr>
          <a:xfrm>
            <a:off x="2048250" y="1625252"/>
            <a:ext cx="1672225" cy="544882"/>
          </a:xfrm>
          <a:prstGeom prst="rect">
            <a:avLst/>
          </a:prstGeom>
          <a:solidFill>
            <a:srgbClr val="F7CAAC">
              <a:alpha val="4784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0"/>
          <p:cNvSpPr txBox="1"/>
          <p:nvPr/>
        </p:nvSpPr>
        <p:spPr>
          <a:xfrm>
            <a:off x="216319" y="2395603"/>
            <a:ext cx="1831931" cy="1193104"/>
          </a:xfrm>
          <a:prstGeom prst="rect">
            <a:avLst/>
          </a:prstGeom>
          <a:solidFill>
            <a:srgbClr val="F5999E">
              <a:alpha val="4784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0"/>
          <p:cNvSpPr txBox="1"/>
          <p:nvPr/>
        </p:nvSpPr>
        <p:spPr>
          <a:xfrm>
            <a:off x="1982488" y="3588707"/>
            <a:ext cx="1315233" cy="685800"/>
          </a:xfrm>
          <a:prstGeom prst="rect">
            <a:avLst/>
          </a:prstGeom>
          <a:solidFill>
            <a:srgbClr val="CDA1C7">
              <a:alpha val="53725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211622" y="4478280"/>
            <a:ext cx="1869510" cy="566578"/>
          </a:xfrm>
          <a:prstGeom prst="rect">
            <a:avLst/>
          </a:prstGeom>
          <a:solidFill>
            <a:srgbClr val="C8C0E9">
              <a:alpha val="38823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3385" y="2433851"/>
            <a:ext cx="4415608" cy="6388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1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Paxos – Points to Remember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1"/>
          <p:cNvSpPr txBox="1"/>
          <p:nvPr/>
        </p:nvSpPr>
        <p:spPr>
          <a:xfrm>
            <a:off x="628650" y="1371599"/>
            <a:ext cx="6847915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(1) Ask for ticket (2) Propose to majority (3) If propose successful, tell server to execute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Ticket numbers in proposals increase globally. A proposal can be uniquely identified by its ticket number.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Clients help each other by always proposing the newest command (highest ticket number).</a:t>
            </a:r>
            <a:endParaRPr sz="11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Once a command has been stored on the majority, all proposals will be for that command.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91" y="447136"/>
            <a:ext cx="7882221" cy="407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3"/>
          <p:cNvPicPr preferRelativeResize="0"/>
          <p:nvPr/>
        </p:nvPicPr>
        <p:blipFill rotWithShape="1">
          <a:blip r:embed="rId3">
            <a:alphaModFix/>
          </a:blip>
          <a:srcRect b="6639" l="0" r="0" t="0"/>
          <a:stretch/>
        </p:blipFill>
        <p:spPr>
          <a:xfrm>
            <a:off x="170436" y="255181"/>
            <a:ext cx="7820707" cy="439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4"/>
          <p:cNvSpPr/>
          <p:nvPr/>
        </p:nvSpPr>
        <p:spPr>
          <a:xfrm>
            <a:off x="628560" y="273780"/>
            <a:ext cx="78861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Consensus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4"/>
          <p:cNvSpPr/>
          <p:nvPr/>
        </p:nvSpPr>
        <p:spPr>
          <a:xfrm>
            <a:off x="628560" y="1369170"/>
            <a:ext cx="7886100" cy="3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want: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Agreement: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 (correct) nodes decide for the same value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Termination: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 (correct) nodes terminate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Validity: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decision value is the input value of at least one node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Impossibility: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Consensus cannot be solved </a:t>
            </a:r>
            <a:r>
              <a:rPr b="1" i="1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deterministically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asynchronous model.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"/>
          <p:cNvSpPr/>
          <p:nvPr/>
        </p:nvSpPr>
        <p:spPr>
          <a:xfrm>
            <a:off x="628560" y="273780"/>
            <a:ext cx="78861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Randomized Consensus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5"/>
          <p:cNvSpPr/>
          <p:nvPr/>
        </p:nvSpPr>
        <p:spPr>
          <a:xfrm>
            <a:off x="628560" y="1369170"/>
            <a:ext cx="7886100" cy="3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cases: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inputs are equal (all 0 or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Almost all input values equal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Otherwise: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</a:t>
            </a:r>
            <a:r>
              <a:rPr b="1" i="1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random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value locally. → expected time O(2^n) until all agree (once)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Wouldn’t it be useful if the nodes could all toss the </a:t>
            </a:r>
            <a:r>
              <a:rPr b="1" i="1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coin? → Shared Coin.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Last Exercise</a:t>
            </a:r>
            <a:endParaRPr/>
          </a:p>
        </p:txBody>
      </p:sp>
      <p:sp>
        <p:nvSpPr>
          <p:cNvPr id="542" name="Google Shape;542;p6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" sz="2700">
                <a:solidFill>
                  <a:srgbClr val="002060"/>
                </a:solidFill>
              </a:rPr>
              <a:t>Assignment 6: Virtual Machines, Network Stack</a:t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543" name="Google Shape;5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39546"/>
            <a:ext cx="7467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7"/>
          <p:cNvSpPr txBox="1"/>
          <p:nvPr/>
        </p:nvSpPr>
        <p:spPr>
          <a:xfrm>
            <a:off x="649224" y="1625347"/>
            <a:ext cx="5955750" cy="2839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resource that must be protected from untrusted applications (VM’s):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VM’s: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 consolidation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performance/resource isolation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backwards compatibility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debugging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7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584" y="1159002"/>
            <a:ext cx="7467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8"/>
          <p:cNvSpPr/>
          <p:nvPr/>
        </p:nvSpPr>
        <p:spPr>
          <a:xfrm>
            <a:off x="2752344" y="1609344"/>
            <a:ext cx="5376600" cy="256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p68"/>
          <p:cNvGrpSpPr/>
          <p:nvPr/>
        </p:nvGrpSpPr>
        <p:grpSpPr>
          <a:xfrm>
            <a:off x="649230" y="2295116"/>
            <a:ext cx="6062484" cy="2614351"/>
            <a:chOff x="470263" y="1800497"/>
            <a:chExt cx="8279537" cy="4295503"/>
          </a:xfrm>
        </p:grpSpPr>
        <p:sp>
          <p:nvSpPr>
            <p:cNvPr id="559" name="Google Shape;559;p68"/>
            <p:cNvSpPr/>
            <p:nvPr/>
          </p:nvSpPr>
          <p:spPr>
            <a:xfrm>
              <a:off x="470263" y="5562600"/>
              <a:ext cx="3949200" cy="533400"/>
            </a:xfrm>
            <a:prstGeom prst="rect">
              <a:avLst/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 hardware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8"/>
            <p:cNvSpPr/>
            <p:nvPr/>
          </p:nvSpPr>
          <p:spPr>
            <a:xfrm>
              <a:off x="470263" y="4495800"/>
              <a:ext cx="3949200" cy="990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Hypervisor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8"/>
            <p:cNvSpPr/>
            <p:nvPr/>
          </p:nvSpPr>
          <p:spPr>
            <a:xfrm>
              <a:off x="470263" y="1981200"/>
              <a:ext cx="1371600" cy="2438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Guest operating system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8"/>
            <p:cNvSpPr/>
            <p:nvPr/>
          </p:nvSpPr>
          <p:spPr>
            <a:xfrm>
              <a:off x="546463" y="2057400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8"/>
            <p:cNvSpPr txBox="1"/>
            <p:nvPr/>
          </p:nvSpPr>
          <p:spPr>
            <a:xfrm rot="-5400000">
              <a:off x="241650" y="23622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8"/>
            <p:cNvSpPr/>
            <p:nvPr/>
          </p:nvSpPr>
          <p:spPr>
            <a:xfrm>
              <a:off x="1003663" y="2057400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8"/>
            <p:cNvSpPr txBox="1"/>
            <p:nvPr/>
          </p:nvSpPr>
          <p:spPr>
            <a:xfrm rot="-5400000">
              <a:off x="698850" y="23622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8"/>
            <p:cNvSpPr/>
            <p:nvPr/>
          </p:nvSpPr>
          <p:spPr>
            <a:xfrm>
              <a:off x="1918063" y="1981200"/>
              <a:ext cx="1371600" cy="2438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Guest operating system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8"/>
            <p:cNvSpPr/>
            <p:nvPr/>
          </p:nvSpPr>
          <p:spPr>
            <a:xfrm>
              <a:off x="1994263" y="2057400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8"/>
            <p:cNvSpPr txBox="1"/>
            <p:nvPr/>
          </p:nvSpPr>
          <p:spPr>
            <a:xfrm rot="-5400000">
              <a:off x="1689450" y="23622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8"/>
            <p:cNvSpPr/>
            <p:nvPr/>
          </p:nvSpPr>
          <p:spPr>
            <a:xfrm>
              <a:off x="2451463" y="2057400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8"/>
            <p:cNvSpPr txBox="1"/>
            <p:nvPr/>
          </p:nvSpPr>
          <p:spPr>
            <a:xfrm rot="-5400000">
              <a:off x="2146650" y="23622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8"/>
            <p:cNvSpPr/>
            <p:nvPr/>
          </p:nvSpPr>
          <p:spPr>
            <a:xfrm>
              <a:off x="4800600" y="5562600"/>
              <a:ext cx="3949200" cy="533400"/>
            </a:xfrm>
            <a:prstGeom prst="rect">
              <a:avLst/>
            </a:prstGeom>
            <a:gradFill>
              <a:gsLst>
                <a:gs pos="0">
                  <a:srgbClr val="9A9A9A"/>
                </a:gs>
                <a:gs pos="50000">
                  <a:srgbClr val="8D8D8D"/>
                </a:gs>
                <a:gs pos="100000">
                  <a:srgbClr val="78787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 hardware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8"/>
            <p:cNvSpPr/>
            <p:nvPr/>
          </p:nvSpPr>
          <p:spPr>
            <a:xfrm>
              <a:off x="4800600" y="4724400"/>
              <a:ext cx="3949200" cy="76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Native OS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68"/>
            <p:cNvSpPr/>
            <p:nvPr/>
          </p:nvSpPr>
          <p:spPr>
            <a:xfrm>
              <a:off x="4809309" y="1800497"/>
              <a:ext cx="1371600" cy="2438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Guest operating system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68"/>
            <p:cNvSpPr/>
            <p:nvPr/>
          </p:nvSpPr>
          <p:spPr>
            <a:xfrm>
              <a:off x="4885509" y="1876697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8"/>
            <p:cNvSpPr txBox="1"/>
            <p:nvPr/>
          </p:nvSpPr>
          <p:spPr>
            <a:xfrm rot="-5400000">
              <a:off x="4580700" y="2181475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8"/>
            <p:cNvSpPr/>
            <p:nvPr/>
          </p:nvSpPr>
          <p:spPr>
            <a:xfrm>
              <a:off x="5342709" y="1876697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8"/>
            <p:cNvSpPr txBox="1"/>
            <p:nvPr/>
          </p:nvSpPr>
          <p:spPr>
            <a:xfrm rot="-5400000">
              <a:off x="5037900" y="2181475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8"/>
            <p:cNvSpPr/>
            <p:nvPr/>
          </p:nvSpPr>
          <p:spPr>
            <a:xfrm>
              <a:off x="6257109" y="1800497"/>
              <a:ext cx="1371600" cy="2438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Guest operating system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8"/>
            <p:cNvSpPr/>
            <p:nvPr/>
          </p:nvSpPr>
          <p:spPr>
            <a:xfrm>
              <a:off x="6333309" y="1876697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8"/>
            <p:cNvSpPr txBox="1"/>
            <p:nvPr/>
          </p:nvSpPr>
          <p:spPr>
            <a:xfrm rot="-5400000">
              <a:off x="6028500" y="2181475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8"/>
            <p:cNvSpPr/>
            <p:nvPr/>
          </p:nvSpPr>
          <p:spPr>
            <a:xfrm>
              <a:off x="6790509" y="1876697"/>
              <a:ext cx="381000" cy="9906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8"/>
            <p:cNvSpPr txBox="1"/>
            <p:nvPr/>
          </p:nvSpPr>
          <p:spPr>
            <a:xfrm rot="-5400000">
              <a:off x="6485700" y="2181475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8"/>
            <p:cNvSpPr/>
            <p:nvPr/>
          </p:nvSpPr>
          <p:spPr>
            <a:xfrm>
              <a:off x="4813663" y="4343400"/>
              <a:ext cx="2814900" cy="304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Hypervisor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68"/>
          <p:cNvSpPr txBox="1"/>
          <p:nvPr/>
        </p:nvSpPr>
        <p:spPr>
          <a:xfrm>
            <a:off x="6478136" y="1790884"/>
            <a:ext cx="2557350" cy="1454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laptop: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 2, because you still want to be able to use your native OS.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data center: 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1, since it runs faster and there is no need for native OS.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8"/>
          <p:cNvSpPr txBox="1"/>
          <p:nvPr/>
        </p:nvSpPr>
        <p:spPr>
          <a:xfrm>
            <a:off x="1033825" y="1891180"/>
            <a:ext cx="75082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8"/>
          <p:cNvSpPr txBox="1"/>
          <p:nvPr/>
        </p:nvSpPr>
        <p:spPr>
          <a:xfrm>
            <a:off x="4494470" y="1891181"/>
            <a:ext cx="75082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68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/>
          <p:nvPr/>
        </p:nvSpPr>
        <p:spPr>
          <a:xfrm>
            <a:off x="3267635" y="23700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2"/>
          <p:cNvSpPr/>
          <p:nvPr/>
        </p:nvSpPr>
        <p:spPr>
          <a:xfrm>
            <a:off x="5762065" y="2370044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2515703" y="1885300"/>
            <a:ext cx="1535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Client/Server</a:t>
            </a:r>
            <a:endParaRPr sz="1100"/>
          </a:p>
        </p:txBody>
      </p:sp>
      <p:sp>
        <p:nvSpPr>
          <p:cNvPr id="234" name="Google Shape;234;p42"/>
          <p:cNvSpPr txBox="1"/>
          <p:nvPr/>
        </p:nvSpPr>
        <p:spPr>
          <a:xfrm>
            <a:off x="3287301" y="3002675"/>
            <a:ext cx="76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235" name="Google Shape;235;p42"/>
          <p:cNvSpPr txBox="1"/>
          <p:nvPr/>
        </p:nvSpPr>
        <p:spPr>
          <a:xfrm>
            <a:off x="5593426" y="2962925"/>
            <a:ext cx="965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100"/>
          </a:p>
        </p:txBody>
      </p:sp>
      <p:cxnSp>
        <p:nvCxnSpPr>
          <p:cNvPr id="236" name="Google Shape;236;p42"/>
          <p:cNvCxnSpPr>
            <a:stCxn id="231" idx="6"/>
            <a:endCxn id="232" idx="2"/>
          </p:cNvCxnSpPr>
          <p:nvPr/>
        </p:nvCxnSpPr>
        <p:spPr>
          <a:xfrm>
            <a:off x="3771900" y="2622176"/>
            <a:ext cx="19902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48843"/>
            <a:ext cx="7454901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9"/>
          <p:cNvSpPr txBox="1"/>
          <p:nvPr/>
        </p:nvSpPr>
        <p:spPr>
          <a:xfrm>
            <a:off x="649225" y="1495021"/>
            <a:ext cx="6367950" cy="1454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Differences: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Paravirtualized OS knows it runs as a VM, fully virtualized OS does not know.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paravirtualization: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runs more efficiently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Disadvantages of paravirtualization: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GuestOS needs to be modified</a:t>
            </a:r>
            <a:endParaRPr b="0" i="0" sz="15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3140643"/>
            <a:ext cx="7454901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9"/>
          <p:cNvSpPr txBox="1"/>
          <p:nvPr/>
        </p:nvSpPr>
        <p:spPr>
          <a:xfrm>
            <a:off x="649225" y="3562859"/>
            <a:ext cx="8357625" cy="12233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it tries to solve: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amount of memory assigned to each VM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it do it: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Balloon driver gets installed in every VM. To reclaim memory from VM, balloon gets “inflated”, so balloon driver requests memory from VM. To give memory to VM, balloon gets “deflated”.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9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01599"/>
            <a:ext cx="7454901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70"/>
          <p:cNvSpPr txBox="1"/>
          <p:nvPr/>
        </p:nvSpPr>
        <p:spPr>
          <a:xfrm>
            <a:off x="502921" y="1573908"/>
            <a:ext cx="8520525" cy="9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Multiplexing: Different applications want to send packets, so the NIC queue has to be multiplexed between applications.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Demultiplexing: When a packet gets received, it will be demultiplexed to one of the receive queues.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2571750"/>
            <a:ext cx="7454901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0"/>
          <p:cNvSpPr txBox="1"/>
          <p:nvPr/>
        </p:nvSpPr>
        <p:spPr>
          <a:xfrm>
            <a:off x="512868" y="2997725"/>
            <a:ext cx="8310375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accept unbounded number of connections and potentially run out of memory, or accept only a limited number of connections and potentially be vulnerable to DoS attacks.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7" name="Google Shape;607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3700252"/>
            <a:ext cx="7454901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0"/>
          <p:cNvSpPr/>
          <p:nvPr/>
        </p:nvSpPr>
        <p:spPr>
          <a:xfrm>
            <a:off x="5888736" y="3716254"/>
            <a:ext cx="2185425" cy="325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70"/>
          <p:cNvSpPr txBox="1"/>
          <p:nvPr/>
        </p:nvSpPr>
        <p:spPr>
          <a:xfrm>
            <a:off x="502921" y="4069080"/>
            <a:ext cx="8330175" cy="761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side scaling uses a hash function to figure out to which core a flow should be steered (can be implemented in hardware), while flow steering uses a table that assigns flows to cores. This is usually implemented in software.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0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71"/>
          <p:cNvPicPr preferRelativeResize="0"/>
          <p:nvPr/>
        </p:nvPicPr>
        <p:blipFill rotWithShape="1">
          <a:blip r:embed="rId3">
            <a:alphaModFix/>
          </a:blip>
          <a:srcRect b="6942" l="0" r="0" t="0"/>
          <a:stretch/>
        </p:blipFill>
        <p:spPr>
          <a:xfrm>
            <a:off x="311700" y="1017726"/>
            <a:ext cx="7454901" cy="472747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1"/>
          <p:cNvSpPr/>
          <p:nvPr/>
        </p:nvSpPr>
        <p:spPr>
          <a:xfrm>
            <a:off x="4855464" y="1264777"/>
            <a:ext cx="2697525" cy="325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71"/>
          <p:cNvSpPr txBox="1"/>
          <p:nvPr/>
        </p:nvSpPr>
        <p:spPr>
          <a:xfrm>
            <a:off x="590320" y="1526626"/>
            <a:ext cx="7968825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hardware architecture might be such that some cores are not on the same computing node as the incoming data, assigning flow to those will increase latency and hurt performance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p71"/>
          <p:cNvPicPr preferRelativeResize="0"/>
          <p:nvPr/>
        </p:nvPicPr>
        <p:blipFill rotWithShape="1">
          <a:blip r:embed="rId4">
            <a:alphaModFix/>
          </a:blip>
          <a:srcRect b="6173" l="0" r="0" t="0"/>
          <a:stretch/>
        </p:blipFill>
        <p:spPr>
          <a:xfrm>
            <a:off x="311700" y="2063172"/>
            <a:ext cx="7454901" cy="64345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1"/>
          <p:cNvSpPr/>
          <p:nvPr/>
        </p:nvSpPr>
        <p:spPr>
          <a:xfrm>
            <a:off x="2886456" y="2500226"/>
            <a:ext cx="4465350" cy="325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71"/>
          <p:cNvSpPr txBox="1"/>
          <p:nvPr/>
        </p:nvSpPr>
        <p:spPr>
          <a:xfrm>
            <a:off x="576073" y="2717705"/>
            <a:ext cx="8256150" cy="9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packet, the space that is needed for header etc. has to be known in advance, which is difficult. Just allocating the maximal size leads to a bad memory utilization.</a:t>
            </a:r>
            <a:b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72210"/>
            <a:ext cx="7454901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2"/>
          <p:cNvSpPr txBox="1"/>
          <p:nvPr/>
        </p:nvSpPr>
        <p:spPr>
          <a:xfrm>
            <a:off x="603505" y="3008376"/>
            <a:ext cx="8403300" cy="12233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Gbit/s = 13421772800 bytes/s. With packet size of 1536 bytes, this results in 8’738’133.33 packets per second. So per packet, the processor has 1/ 8’738’133.33s which is 114.44 nanoseconds per packet.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3GHz processor executes 3 cycles per nanosecond. We need 1800 cycles per packet, which is 600 ns. From this we can conclude that we need 600/114.4 = 5.24 CPU ~ 6 CPU cores to handle that load.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2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Last Exercise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 Server Model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3"/>
          <p:cNvSpPr/>
          <p:nvPr/>
        </p:nvSpPr>
        <p:spPr>
          <a:xfrm>
            <a:off x="3267635" y="23700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3"/>
          <p:cNvSpPr/>
          <p:nvPr/>
        </p:nvSpPr>
        <p:spPr>
          <a:xfrm>
            <a:off x="5762065" y="2370044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3257152" y="3082050"/>
            <a:ext cx="989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247" name="Google Shape;247;p43"/>
          <p:cNvSpPr txBox="1"/>
          <p:nvPr/>
        </p:nvSpPr>
        <p:spPr>
          <a:xfrm>
            <a:off x="5719576" y="3082050"/>
            <a:ext cx="895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100"/>
          </a:p>
        </p:txBody>
      </p:sp>
      <p:cxnSp>
        <p:nvCxnSpPr>
          <p:cNvPr id="248" name="Google Shape;248;p43"/>
          <p:cNvCxnSpPr>
            <a:stCxn id="244" idx="6"/>
            <a:endCxn id="245" idx="2"/>
          </p:cNvCxnSpPr>
          <p:nvPr/>
        </p:nvCxnSpPr>
        <p:spPr>
          <a:xfrm>
            <a:off x="3771900" y="2622176"/>
            <a:ext cx="19902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43"/>
          <p:cNvSpPr/>
          <p:nvPr/>
        </p:nvSpPr>
        <p:spPr>
          <a:xfrm>
            <a:off x="3701942" y="2501537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50" name="Google Shape;250;p43"/>
          <p:cNvSpPr txBox="1"/>
          <p:nvPr/>
        </p:nvSpPr>
        <p:spPr>
          <a:xfrm>
            <a:off x="1472800" y="4101200"/>
            <a:ext cx="65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Client sends command one at a time to the server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idx="1" type="body"/>
          </p:nvPr>
        </p:nvSpPr>
        <p:spPr>
          <a:xfrm>
            <a:off x="628650" y="1371600"/>
            <a:ext cx="7619100" cy="3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2060"/>
                </a:solidFill>
              </a:rPr>
              <a:t>Various problems can occur in practice: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2060"/>
                </a:solidFill>
              </a:rPr>
              <a:t>Messages may be lost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2060"/>
                </a:solidFill>
              </a:rPr>
              <a:t>Nodes (client or server) may crash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2060"/>
                </a:solidFill>
              </a:rPr>
              <a:t>Variable message transmission times</a:t>
            </a:r>
            <a:endParaRPr sz="1700">
              <a:solidFill>
                <a:srgbClr val="002060"/>
              </a:solidFill>
            </a:endParaRPr>
          </a:p>
          <a:p>
            <a:pPr indent="-222250" lvl="0" marL="177800" rtl="0" algn="l">
              <a:spcBef>
                <a:spcPts val="210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</a:pPr>
            <a:r>
              <a:rPr lang="en">
                <a:solidFill>
                  <a:srgbClr val="002060"/>
                </a:solidFill>
              </a:rPr>
              <a:t>One fundamental goal: </a:t>
            </a:r>
            <a:r>
              <a:rPr i="1" lang="en">
                <a:solidFill>
                  <a:srgbClr val="002060"/>
                </a:solidFill>
              </a:rPr>
              <a:t>state replication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52070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Char char="•"/>
            </a:pPr>
            <a:r>
              <a:rPr lang="en" sz="1700">
                <a:solidFill>
                  <a:srgbClr val="002060"/>
                </a:solidFill>
              </a:rPr>
              <a:t>Same sequence of commands in the same order</a:t>
            </a:r>
            <a:endParaRPr sz="17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177800" rtl="0" algn="l">
              <a:spcBef>
                <a:spcPts val="210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</a:pPr>
            <a:r>
              <a:rPr lang="en">
                <a:solidFill>
                  <a:srgbClr val="002060"/>
                </a:solidFill>
              </a:rPr>
              <a:t>First step to this: one command only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52070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Char char="•"/>
            </a:pPr>
            <a:r>
              <a:rPr b="1" lang="en" sz="1700">
                <a:solidFill>
                  <a:srgbClr val="002060"/>
                </a:solidFill>
              </a:rPr>
              <a:t>Task:</a:t>
            </a:r>
            <a:r>
              <a:rPr lang="en" sz="1700">
                <a:solidFill>
                  <a:srgbClr val="002060"/>
                </a:solidFill>
              </a:rPr>
              <a:t> make sure that all servers execute this same command</a:t>
            </a:r>
            <a:endParaRPr sz="1700">
              <a:solidFill>
                <a:srgbClr val="002060"/>
              </a:solidFill>
            </a:endParaRPr>
          </a:p>
        </p:txBody>
      </p:sp>
      <p:sp>
        <p:nvSpPr>
          <p:cNvPr id="257" name="Google Shape;257;p44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Fault-Tolerance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/>
          <p:nvPr/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 approaches</a:t>
            </a:r>
            <a:endParaRPr b="0" i="0" sz="3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628560" y="1369170"/>
            <a:ext cx="7886160" cy="326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Server sends acknowledgement message</a:t>
            </a:r>
            <a:endParaRPr b="0" i="0" sz="21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Reasonable with one client</a:t>
            </a:r>
            <a:endParaRPr b="0" i="0" sz="17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Choose one server as a Serializer</a:t>
            </a:r>
            <a:endParaRPr b="0" i="0" sz="21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Single point of failure</a:t>
            </a:r>
            <a:endParaRPr b="0" i="0" sz="17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Two-Phase Protocol and variants</a:t>
            </a:r>
            <a:endParaRPr b="0" i="0" sz="21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to handle server crashes?</a:t>
            </a:r>
            <a:endParaRPr b="0" i="0" sz="17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520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to avoid deadlock with locks?</a:t>
            </a:r>
            <a:endParaRPr b="0" i="0" sz="17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Client-Server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6"/>
          <p:cNvSpPr/>
          <p:nvPr/>
        </p:nvSpPr>
        <p:spPr>
          <a:xfrm>
            <a:off x="3267635" y="23700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6"/>
          <p:cNvSpPr/>
          <p:nvPr/>
        </p:nvSpPr>
        <p:spPr>
          <a:xfrm>
            <a:off x="5762065" y="2370044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6"/>
          <p:cNvSpPr txBox="1"/>
          <p:nvPr/>
        </p:nvSpPr>
        <p:spPr>
          <a:xfrm>
            <a:off x="3257147" y="3082058"/>
            <a:ext cx="5444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275" name="Google Shape;275;p46"/>
          <p:cNvSpPr txBox="1"/>
          <p:nvPr/>
        </p:nvSpPr>
        <p:spPr>
          <a:xfrm>
            <a:off x="5719573" y="3082058"/>
            <a:ext cx="5892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100"/>
          </a:p>
        </p:txBody>
      </p:sp>
      <p:cxnSp>
        <p:nvCxnSpPr>
          <p:cNvPr id="276" name="Google Shape;276;p46"/>
          <p:cNvCxnSpPr>
            <a:stCxn id="272" idx="6"/>
            <a:endCxn id="273" idx="2"/>
          </p:cNvCxnSpPr>
          <p:nvPr/>
        </p:nvCxnSpPr>
        <p:spPr>
          <a:xfrm>
            <a:off x="3771900" y="2622176"/>
            <a:ext cx="19902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7" name="Google Shape;277;p46"/>
          <p:cNvSpPr/>
          <p:nvPr/>
        </p:nvSpPr>
        <p:spPr>
          <a:xfrm>
            <a:off x="5630747" y="2522492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pic>
        <p:nvPicPr>
          <p:cNvPr id="278" name="Google Shape;2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1175" y="3719256"/>
            <a:ext cx="5905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6"/>
          <p:cNvSpPr/>
          <p:nvPr/>
        </p:nvSpPr>
        <p:spPr>
          <a:xfrm>
            <a:off x="4733925" y="3359057"/>
            <a:ext cx="1350101" cy="677366"/>
          </a:xfrm>
          <a:prstGeom prst="wedgeEllipseCallout">
            <a:avLst>
              <a:gd fmla="val -67708" name="adj1"/>
              <a:gd fmla="val 48036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Send and wait for ack</a:t>
            </a:r>
            <a:endParaRPr sz="1100"/>
          </a:p>
        </p:txBody>
      </p:sp>
      <p:cxnSp>
        <p:nvCxnSpPr>
          <p:cNvPr id="280" name="Google Shape;280;p46"/>
          <p:cNvCxnSpPr/>
          <p:nvPr/>
        </p:nvCxnSpPr>
        <p:spPr>
          <a:xfrm>
            <a:off x="3889465" y="4173583"/>
            <a:ext cx="10287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Client-Server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7"/>
          <p:cNvSpPr/>
          <p:nvPr/>
        </p:nvSpPr>
        <p:spPr>
          <a:xfrm>
            <a:off x="3267635" y="23700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7"/>
          <p:cNvSpPr txBox="1"/>
          <p:nvPr/>
        </p:nvSpPr>
        <p:spPr>
          <a:xfrm>
            <a:off x="2894101" y="3082050"/>
            <a:ext cx="90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290" name="Google Shape;290;p47"/>
          <p:cNvSpPr txBox="1"/>
          <p:nvPr/>
        </p:nvSpPr>
        <p:spPr>
          <a:xfrm>
            <a:off x="5677073" y="728825"/>
            <a:ext cx="90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 sz="1100"/>
          </a:p>
        </p:txBody>
      </p:sp>
      <p:cxnSp>
        <p:nvCxnSpPr>
          <p:cNvPr id="291" name="Google Shape;291;p47"/>
          <p:cNvCxnSpPr/>
          <p:nvPr/>
        </p:nvCxnSpPr>
        <p:spPr>
          <a:xfrm flipH="1" rot="10800000">
            <a:off x="3529385" y="1511368"/>
            <a:ext cx="2474492" cy="111080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2" name="Google Shape;292;p47"/>
          <p:cNvSpPr/>
          <p:nvPr/>
        </p:nvSpPr>
        <p:spPr>
          <a:xfrm>
            <a:off x="5751742" y="125923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47"/>
          <p:cNvCxnSpPr/>
          <p:nvPr/>
        </p:nvCxnSpPr>
        <p:spPr>
          <a:xfrm flipH="1" rot="10800000">
            <a:off x="3553089" y="2219404"/>
            <a:ext cx="2450786" cy="40995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47"/>
          <p:cNvCxnSpPr/>
          <p:nvPr/>
        </p:nvCxnSpPr>
        <p:spPr>
          <a:xfrm>
            <a:off x="3529385" y="2622175"/>
            <a:ext cx="2432815" cy="45270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47"/>
          <p:cNvCxnSpPr/>
          <p:nvPr/>
        </p:nvCxnSpPr>
        <p:spPr>
          <a:xfrm>
            <a:off x="3529385" y="2622175"/>
            <a:ext cx="2494596" cy="130704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47"/>
          <p:cNvSpPr/>
          <p:nvPr/>
        </p:nvSpPr>
        <p:spPr>
          <a:xfrm>
            <a:off x="5751743" y="1970472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7"/>
          <p:cNvSpPr/>
          <p:nvPr/>
        </p:nvSpPr>
        <p:spPr>
          <a:xfrm>
            <a:off x="5751743" y="2801920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7"/>
          <p:cNvSpPr/>
          <p:nvPr/>
        </p:nvSpPr>
        <p:spPr>
          <a:xfrm>
            <a:off x="5751743" y="367708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7"/>
          <p:cNvSpPr/>
          <p:nvPr/>
        </p:nvSpPr>
        <p:spPr>
          <a:xfrm>
            <a:off x="3421770" y="2542429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300" name="Google Shape;300;p47"/>
          <p:cNvSpPr/>
          <p:nvPr/>
        </p:nvSpPr>
        <p:spPr>
          <a:xfrm>
            <a:off x="3441875" y="2549609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301" name="Google Shape;301;p47"/>
          <p:cNvSpPr/>
          <p:nvPr/>
        </p:nvSpPr>
        <p:spPr>
          <a:xfrm>
            <a:off x="3418172" y="2565579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302" name="Google Shape;302;p47"/>
          <p:cNvSpPr/>
          <p:nvPr/>
        </p:nvSpPr>
        <p:spPr>
          <a:xfrm>
            <a:off x="3421695" y="2558929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Client-Server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8"/>
          <p:cNvSpPr/>
          <p:nvPr/>
        </p:nvSpPr>
        <p:spPr>
          <a:xfrm>
            <a:off x="3267635" y="2370044"/>
            <a:ext cx="504265" cy="50426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3257151" y="3082050"/>
            <a:ext cx="80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312" name="Google Shape;312;p48"/>
          <p:cNvSpPr txBox="1"/>
          <p:nvPr/>
        </p:nvSpPr>
        <p:spPr>
          <a:xfrm>
            <a:off x="5677073" y="728825"/>
            <a:ext cx="86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 sz="1100"/>
          </a:p>
        </p:txBody>
      </p:sp>
      <p:cxnSp>
        <p:nvCxnSpPr>
          <p:cNvPr id="313" name="Google Shape;313;p48"/>
          <p:cNvCxnSpPr/>
          <p:nvPr/>
        </p:nvCxnSpPr>
        <p:spPr>
          <a:xfrm flipH="1" rot="10800000">
            <a:off x="3529385" y="1511368"/>
            <a:ext cx="2474492" cy="111080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4" name="Google Shape;314;p48"/>
          <p:cNvSpPr/>
          <p:nvPr/>
        </p:nvSpPr>
        <p:spPr>
          <a:xfrm>
            <a:off x="5751742" y="125923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48"/>
          <p:cNvCxnSpPr/>
          <p:nvPr/>
        </p:nvCxnSpPr>
        <p:spPr>
          <a:xfrm flipH="1" rot="10800000">
            <a:off x="3553089" y="2219404"/>
            <a:ext cx="2450786" cy="40995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48"/>
          <p:cNvCxnSpPr/>
          <p:nvPr/>
        </p:nvCxnSpPr>
        <p:spPr>
          <a:xfrm>
            <a:off x="3529385" y="2622175"/>
            <a:ext cx="2432815" cy="45270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48"/>
          <p:cNvCxnSpPr/>
          <p:nvPr/>
        </p:nvCxnSpPr>
        <p:spPr>
          <a:xfrm>
            <a:off x="3529385" y="2622175"/>
            <a:ext cx="2494596" cy="130704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48"/>
          <p:cNvSpPr/>
          <p:nvPr/>
        </p:nvSpPr>
        <p:spPr>
          <a:xfrm>
            <a:off x="5751743" y="1970472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5751743" y="2801920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8"/>
          <p:cNvSpPr/>
          <p:nvPr/>
        </p:nvSpPr>
        <p:spPr>
          <a:xfrm>
            <a:off x="5751743" y="3677086"/>
            <a:ext cx="504265" cy="504265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8"/>
          <p:cNvSpPr/>
          <p:nvPr/>
        </p:nvSpPr>
        <p:spPr>
          <a:xfrm>
            <a:off x="5892664" y="1425267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322" name="Google Shape;322;p48"/>
          <p:cNvSpPr/>
          <p:nvPr/>
        </p:nvSpPr>
        <p:spPr>
          <a:xfrm>
            <a:off x="5892664" y="2139548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323" name="Google Shape;323;p48"/>
          <p:cNvSpPr/>
          <p:nvPr/>
        </p:nvSpPr>
        <p:spPr>
          <a:xfrm>
            <a:off x="5892664" y="2980451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324" name="Google Shape;324;p48"/>
          <p:cNvSpPr/>
          <p:nvPr/>
        </p:nvSpPr>
        <p:spPr>
          <a:xfrm>
            <a:off x="5892664" y="3855918"/>
            <a:ext cx="262635" cy="199366"/>
          </a:xfrm>
          <a:prstGeom prst="foldedCorner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