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5.xml" ContentType="application/vnd.openxmlformats-officedocument.presentationml.tags+xml"/>
  <Override PartName="/ppt/notesSlides/notesSlide39.xml" ContentType="application/vnd.openxmlformats-officedocument.presentationml.notesSlide+xml"/>
  <Override PartName="/ppt/tags/tag16.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 id="2147483650" r:id="rId2"/>
  </p:sldMasterIdLst>
  <p:notesMasterIdLst>
    <p:notesMasterId r:id="rId49"/>
  </p:notesMasterIdLst>
  <p:handoutMasterIdLst>
    <p:handoutMasterId r:id="rId50"/>
  </p:handoutMasterIdLst>
  <p:sldIdLst>
    <p:sldId id="418" r:id="rId3"/>
    <p:sldId id="934" r:id="rId4"/>
    <p:sldId id="757" r:id="rId5"/>
    <p:sldId id="855" r:id="rId6"/>
    <p:sldId id="927" r:id="rId7"/>
    <p:sldId id="939" r:id="rId8"/>
    <p:sldId id="940" r:id="rId9"/>
    <p:sldId id="941" r:id="rId10"/>
    <p:sldId id="942" r:id="rId11"/>
    <p:sldId id="948" r:id="rId12"/>
    <p:sldId id="938" r:id="rId13"/>
    <p:sldId id="949" r:id="rId14"/>
    <p:sldId id="950" r:id="rId15"/>
    <p:sldId id="932" r:id="rId16"/>
    <p:sldId id="935" r:id="rId17"/>
    <p:sldId id="944" r:id="rId18"/>
    <p:sldId id="929" r:id="rId19"/>
    <p:sldId id="945" r:id="rId20"/>
    <p:sldId id="946" r:id="rId21"/>
    <p:sldId id="857" r:id="rId22"/>
    <p:sldId id="858" r:id="rId23"/>
    <p:sldId id="860" r:id="rId24"/>
    <p:sldId id="861" r:id="rId25"/>
    <p:sldId id="862" r:id="rId26"/>
    <p:sldId id="863" r:id="rId27"/>
    <p:sldId id="866" r:id="rId28"/>
    <p:sldId id="865" r:id="rId29"/>
    <p:sldId id="867" r:id="rId30"/>
    <p:sldId id="868" r:id="rId31"/>
    <p:sldId id="869" r:id="rId32"/>
    <p:sldId id="870" r:id="rId33"/>
    <p:sldId id="871" r:id="rId34"/>
    <p:sldId id="872" r:id="rId35"/>
    <p:sldId id="873" r:id="rId36"/>
    <p:sldId id="874" r:id="rId37"/>
    <p:sldId id="962" r:id="rId38"/>
    <p:sldId id="875" r:id="rId39"/>
    <p:sldId id="876" r:id="rId40"/>
    <p:sldId id="877" r:id="rId41"/>
    <p:sldId id="878" r:id="rId42"/>
    <p:sldId id="879" r:id="rId43"/>
    <p:sldId id="880" r:id="rId44"/>
    <p:sldId id="881" r:id="rId45"/>
    <p:sldId id="882" r:id="rId46"/>
    <p:sldId id="883" r:id="rId47"/>
    <p:sldId id="809" r:id="rId48"/>
  </p:sldIdLst>
  <p:sldSz cx="9144000" cy="6858000" type="screen4x3"/>
  <p:notesSz cx="6591300" cy="9855200"/>
  <p:embeddedFontLst>
    <p:embeddedFont>
      <p:font typeface="CMSY7" pitchFamily="34" charset="0"/>
      <p:regular r:id="rId51"/>
    </p:embeddedFont>
    <p:embeddedFont>
      <p:font typeface="CMMI7" pitchFamily="34" charset="0"/>
      <p:regular r:id="rId52"/>
    </p:embeddedFont>
    <p:embeddedFont>
      <p:font typeface="CMMI10" pitchFamily="34" charset="0"/>
      <p:regular r:id="rId53"/>
    </p:embeddedFont>
    <p:embeddedFont>
      <p:font typeface="CMSY10" pitchFamily="34" charset="0"/>
      <p:regular r:id="rId54"/>
    </p:embeddedFont>
    <p:embeddedFont>
      <p:font typeface="CMR7" pitchFamily="34" charset="0"/>
      <p:regular r:id="rId55"/>
    </p:embeddedFont>
    <p:embeddedFont>
      <p:font typeface="CMSY10ORIG" pitchFamily="34" charset="0"/>
      <p:regular r:id="rId56"/>
    </p:embeddedFont>
    <p:embeddedFont>
      <p:font typeface="CMR10" pitchFamily="34" charset="0"/>
      <p:regular r:id="rId57"/>
    </p:embeddedFont>
    <p:embeddedFont>
      <p:font typeface="CMEX10" pitchFamily="34" charset="0"/>
      <p:regular r:id="rId58"/>
    </p:embeddedFont>
  </p:embeddedFontLst>
  <p:custDataLst>
    <p:tags r:id="rId59"/>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3983EF"/>
    <a:srgbClr val="33CC33"/>
    <a:srgbClr val="FD9B93"/>
    <a:srgbClr val="FD9D93"/>
    <a:srgbClr val="FECBA0"/>
    <a:srgbClr val="6A80F0"/>
    <a:srgbClr val="0E3A8A"/>
    <a:srgbClr val="FFFF99"/>
    <a:srgbClr val="0C46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91" autoAdjust="0"/>
    <p:restoredTop sz="87160" autoAdjust="0"/>
  </p:normalViewPr>
  <p:slideViewPr>
    <p:cSldViewPr snapToGrid="0">
      <p:cViewPr>
        <p:scale>
          <a:sx n="100" d="100"/>
          <a:sy n="100" d="100"/>
        </p:scale>
        <p:origin x="-1032" y="-72"/>
      </p:cViewPr>
      <p:guideLst>
        <p:guide orient="horz" pos="3422"/>
        <p:guide orient="horz" pos="2299"/>
        <p:guide pos="5445"/>
        <p:guide pos="5759"/>
        <p:guide pos="2878"/>
        <p:guide pos="32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2" y="1"/>
            <a:ext cx="2856426" cy="493754"/>
          </a:xfrm>
          <a:prstGeom prst="rect">
            <a:avLst/>
          </a:prstGeom>
          <a:noFill/>
          <a:ln w="9525">
            <a:noFill/>
            <a:miter lim="800000"/>
            <a:headEnd/>
            <a:tailEnd/>
          </a:ln>
          <a:effectLst/>
        </p:spPr>
        <p:txBody>
          <a:bodyPr vert="horz" wrap="square" lIns="87619" tIns="43809" rIns="87619" bIns="43809" numCol="1" anchor="t" anchorCtr="0" compatLnSpc="1">
            <a:prstTxWarp prst="textNoShape">
              <a:avLst/>
            </a:prstTxWarp>
          </a:bodyPr>
          <a:lstStyle>
            <a:lvl1pPr algn="l">
              <a:defRPr sz="1100"/>
            </a:lvl1pPr>
          </a:lstStyle>
          <a:p>
            <a:endParaRPr lang="en-US"/>
          </a:p>
        </p:txBody>
      </p:sp>
      <p:sp>
        <p:nvSpPr>
          <p:cNvPr id="130051" name="Rectangle 3"/>
          <p:cNvSpPr>
            <a:spLocks noGrp="1" noChangeArrowheads="1"/>
          </p:cNvSpPr>
          <p:nvPr>
            <p:ph type="dt" sz="quarter" idx="1"/>
          </p:nvPr>
        </p:nvSpPr>
        <p:spPr bwMode="auto">
          <a:xfrm>
            <a:off x="3733401" y="1"/>
            <a:ext cx="2856426" cy="493754"/>
          </a:xfrm>
          <a:prstGeom prst="rect">
            <a:avLst/>
          </a:prstGeom>
          <a:noFill/>
          <a:ln w="9525">
            <a:noFill/>
            <a:miter lim="800000"/>
            <a:headEnd/>
            <a:tailEnd/>
          </a:ln>
          <a:effectLst/>
        </p:spPr>
        <p:txBody>
          <a:bodyPr vert="horz" wrap="square" lIns="87619" tIns="43809" rIns="87619" bIns="43809" numCol="1" anchor="t" anchorCtr="0" compatLnSpc="1">
            <a:prstTxWarp prst="textNoShape">
              <a:avLst/>
            </a:prstTxWarp>
          </a:bodyPr>
          <a:lstStyle>
            <a:lvl1pPr algn="r">
              <a:defRPr sz="1100"/>
            </a:lvl1pPr>
          </a:lstStyle>
          <a:p>
            <a:endParaRPr lang="en-US"/>
          </a:p>
        </p:txBody>
      </p:sp>
      <p:sp>
        <p:nvSpPr>
          <p:cNvPr id="130052" name="Rectangle 4"/>
          <p:cNvSpPr>
            <a:spLocks noGrp="1" noChangeArrowheads="1"/>
          </p:cNvSpPr>
          <p:nvPr>
            <p:ph type="ftr" sz="quarter" idx="2"/>
          </p:nvPr>
        </p:nvSpPr>
        <p:spPr bwMode="auto">
          <a:xfrm>
            <a:off x="2" y="9359919"/>
            <a:ext cx="2856426" cy="493753"/>
          </a:xfrm>
          <a:prstGeom prst="rect">
            <a:avLst/>
          </a:prstGeom>
          <a:noFill/>
          <a:ln w="9525">
            <a:noFill/>
            <a:miter lim="800000"/>
            <a:headEnd/>
            <a:tailEnd/>
          </a:ln>
          <a:effectLst/>
        </p:spPr>
        <p:txBody>
          <a:bodyPr vert="horz" wrap="square" lIns="87619" tIns="43809" rIns="87619" bIns="43809" numCol="1" anchor="b" anchorCtr="0" compatLnSpc="1">
            <a:prstTxWarp prst="textNoShape">
              <a:avLst/>
            </a:prstTxWarp>
          </a:bodyPr>
          <a:lstStyle>
            <a:lvl1pPr algn="l">
              <a:defRPr sz="1100"/>
            </a:lvl1pPr>
          </a:lstStyle>
          <a:p>
            <a:endParaRPr lang="en-US"/>
          </a:p>
        </p:txBody>
      </p:sp>
      <p:sp>
        <p:nvSpPr>
          <p:cNvPr id="130053" name="Rectangle 5"/>
          <p:cNvSpPr>
            <a:spLocks noGrp="1" noChangeArrowheads="1"/>
          </p:cNvSpPr>
          <p:nvPr>
            <p:ph type="sldNum" sz="quarter" idx="3"/>
          </p:nvPr>
        </p:nvSpPr>
        <p:spPr bwMode="auto">
          <a:xfrm>
            <a:off x="3733401" y="9359919"/>
            <a:ext cx="2856426" cy="493753"/>
          </a:xfrm>
          <a:prstGeom prst="rect">
            <a:avLst/>
          </a:prstGeom>
          <a:noFill/>
          <a:ln w="9525">
            <a:noFill/>
            <a:miter lim="800000"/>
            <a:headEnd/>
            <a:tailEnd/>
          </a:ln>
          <a:effectLst/>
        </p:spPr>
        <p:txBody>
          <a:bodyPr vert="horz" wrap="square" lIns="87619" tIns="43809" rIns="87619" bIns="43809" numCol="1" anchor="b" anchorCtr="0" compatLnSpc="1">
            <a:prstTxWarp prst="textNoShape">
              <a:avLst/>
            </a:prstTxWarp>
          </a:bodyPr>
          <a:lstStyle>
            <a:lvl1pPr algn="r">
              <a:defRPr sz="1100"/>
            </a:lvl1pPr>
          </a:lstStyle>
          <a:p>
            <a:fld id="{80DA2F1B-31D6-478C-9326-E121770B26CB}" type="slidenum">
              <a:rPr lang="en-US"/>
              <a:pPr/>
              <a:t>‹#›</a:t>
            </a:fld>
            <a:endParaRPr lang="en-US"/>
          </a:p>
        </p:txBody>
      </p:sp>
    </p:spTree>
    <p:extLst>
      <p:ext uri="{BB962C8B-B14F-4D97-AF65-F5344CB8AC3E}">
        <p14:creationId xmlns:p14="http://schemas.microsoft.com/office/powerpoint/2010/main" val="532515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2856426" cy="493754"/>
          </a:xfrm>
          <a:prstGeom prst="rect">
            <a:avLst/>
          </a:prstGeom>
          <a:noFill/>
          <a:ln w="9525">
            <a:noFill/>
            <a:miter lim="800000"/>
            <a:headEnd/>
            <a:tailEnd/>
          </a:ln>
          <a:effectLst/>
        </p:spPr>
        <p:txBody>
          <a:bodyPr vert="horz" wrap="square" lIns="87619" tIns="43809" rIns="87619" bIns="43809" numCol="1" anchor="t" anchorCtr="0" compatLnSpc="1">
            <a:prstTxWarp prst="textNoShape">
              <a:avLst/>
            </a:prstTxWarp>
          </a:bodyPr>
          <a:lstStyle>
            <a:lvl1pPr algn="l">
              <a:defRPr sz="1100"/>
            </a:lvl1pPr>
          </a:lstStyle>
          <a:p>
            <a:endParaRPr lang="en-US"/>
          </a:p>
        </p:txBody>
      </p:sp>
      <p:sp>
        <p:nvSpPr>
          <p:cNvPr id="4099" name="Rectangle 3"/>
          <p:cNvSpPr>
            <a:spLocks noGrp="1" noChangeArrowheads="1"/>
          </p:cNvSpPr>
          <p:nvPr>
            <p:ph type="dt" idx="1"/>
          </p:nvPr>
        </p:nvSpPr>
        <p:spPr bwMode="auto">
          <a:xfrm>
            <a:off x="3733401" y="1"/>
            <a:ext cx="2856426" cy="493754"/>
          </a:xfrm>
          <a:prstGeom prst="rect">
            <a:avLst/>
          </a:prstGeom>
          <a:noFill/>
          <a:ln w="9525">
            <a:noFill/>
            <a:miter lim="800000"/>
            <a:headEnd/>
            <a:tailEnd/>
          </a:ln>
          <a:effectLst/>
        </p:spPr>
        <p:txBody>
          <a:bodyPr vert="horz" wrap="square" lIns="87619" tIns="43809" rIns="87619" bIns="43809" numCol="1" anchor="t" anchorCtr="0" compatLnSpc="1">
            <a:prstTxWarp prst="textNoShape">
              <a:avLst/>
            </a:prstTxWarp>
          </a:bodyPr>
          <a:lstStyle>
            <a:lvl1pPr algn="r">
              <a:defRPr sz="1100"/>
            </a:lvl1pPr>
          </a:lstStyle>
          <a:p>
            <a:endParaRPr lang="en-US"/>
          </a:p>
        </p:txBody>
      </p:sp>
      <p:sp>
        <p:nvSpPr>
          <p:cNvPr id="4100" name="Rectangle 4"/>
          <p:cNvSpPr>
            <a:spLocks noGrp="1" noRot="1" noChangeAspect="1" noChangeArrowheads="1" noTextEdit="1"/>
          </p:cNvSpPr>
          <p:nvPr>
            <p:ph type="sldImg" idx="2"/>
          </p:nvPr>
        </p:nvSpPr>
        <p:spPr bwMode="auto">
          <a:xfrm>
            <a:off x="831850" y="738188"/>
            <a:ext cx="4927600" cy="36957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58836" y="4682253"/>
            <a:ext cx="5273629" cy="4434610"/>
          </a:xfrm>
          <a:prstGeom prst="rect">
            <a:avLst/>
          </a:prstGeom>
          <a:noFill/>
          <a:ln w="9525">
            <a:noFill/>
            <a:miter lim="800000"/>
            <a:headEnd/>
            <a:tailEnd/>
          </a:ln>
          <a:effectLst/>
        </p:spPr>
        <p:txBody>
          <a:bodyPr vert="horz" wrap="square" lIns="87619" tIns="43809" rIns="87619" bIns="438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2" y="9359919"/>
            <a:ext cx="2856426" cy="493753"/>
          </a:xfrm>
          <a:prstGeom prst="rect">
            <a:avLst/>
          </a:prstGeom>
          <a:noFill/>
          <a:ln w="9525">
            <a:noFill/>
            <a:miter lim="800000"/>
            <a:headEnd/>
            <a:tailEnd/>
          </a:ln>
          <a:effectLst/>
        </p:spPr>
        <p:txBody>
          <a:bodyPr vert="horz" wrap="square" lIns="87619" tIns="43809" rIns="87619" bIns="43809" numCol="1" anchor="b" anchorCtr="0" compatLnSpc="1">
            <a:prstTxWarp prst="textNoShape">
              <a:avLst/>
            </a:prstTxWarp>
          </a:bodyPr>
          <a:lstStyle>
            <a:lvl1pPr algn="l">
              <a:defRPr sz="1100"/>
            </a:lvl1pPr>
          </a:lstStyle>
          <a:p>
            <a:endParaRPr lang="en-US"/>
          </a:p>
        </p:txBody>
      </p:sp>
      <p:sp>
        <p:nvSpPr>
          <p:cNvPr id="4103" name="Rectangle 7"/>
          <p:cNvSpPr>
            <a:spLocks noGrp="1" noChangeArrowheads="1"/>
          </p:cNvSpPr>
          <p:nvPr>
            <p:ph type="sldNum" sz="quarter" idx="5"/>
          </p:nvPr>
        </p:nvSpPr>
        <p:spPr bwMode="auto">
          <a:xfrm>
            <a:off x="3733401" y="9359919"/>
            <a:ext cx="2856426" cy="493753"/>
          </a:xfrm>
          <a:prstGeom prst="rect">
            <a:avLst/>
          </a:prstGeom>
          <a:noFill/>
          <a:ln w="9525">
            <a:noFill/>
            <a:miter lim="800000"/>
            <a:headEnd/>
            <a:tailEnd/>
          </a:ln>
          <a:effectLst/>
        </p:spPr>
        <p:txBody>
          <a:bodyPr vert="horz" wrap="square" lIns="87619" tIns="43809" rIns="87619" bIns="43809"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42684006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AC371-341D-47DC-B0AB-7C4BD5C70A36}" type="slidenum">
              <a:rPr lang="en-US"/>
              <a:pPr/>
              <a:t>1</a:t>
            </a:fld>
            <a:endParaRPr lang="en-US"/>
          </a:p>
        </p:txBody>
      </p:sp>
      <p:sp>
        <p:nvSpPr>
          <p:cNvPr id="189442" name="Rectangle 2"/>
          <p:cNvSpPr>
            <a:spLocks noGrp="1" noRot="1" noChangeAspect="1" noChangeArrowheads="1" noTextEdit="1"/>
          </p:cNvSpPr>
          <p:nvPr>
            <p:ph type="sldImg"/>
          </p:nvPr>
        </p:nvSpPr>
        <p:spPr>
          <a:xfrm>
            <a:off x="785813" y="701675"/>
            <a:ext cx="4994275" cy="3746500"/>
          </a:xfrm>
          <a:ln/>
        </p:spPr>
      </p:sp>
      <p:sp>
        <p:nvSpPr>
          <p:cNvPr id="189443" name="Rectangle 3"/>
          <p:cNvSpPr>
            <a:spLocks noGrp="1" noChangeArrowheads="1"/>
          </p:cNvSpPr>
          <p:nvPr>
            <p:ph type="body" idx="1"/>
          </p:nvPr>
        </p:nvSpPr>
        <p:spPr>
          <a:xfrm>
            <a:off x="872552" y="4682253"/>
            <a:ext cx="4815246" cy="4448368"/>
          </a:xfrm>
        </p:spPr>
        <p:txBody>
          <a:bodyPr/>
          <a:lstStyle/>
          <a:p>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87216-0A8A-4043-AABD-4CBCE5C3858E}" type="slidenum">
              <a:rPr lang="en-US"/>
              <a:pPr/>
              <a:t>17</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98649A-EDB4-4702-89DB-ECFC5E47808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63D610-69C9-44F1-8FD2-47AB453F13B4}" type="slidenum">
              <a:rPr lang="en-US"/>
              <a:pPr/>
              <a:t>20</a:t>
            </a:fld>
            <a:endParaRPr lang="en-US"/>
          </a:p>
        </p:txBody>
      </p:sp>
      <p:sp>
        <p:nvSpPr>
          <p:cNvPr id="1032194" name="Rectangle 2"/>
          <p:cNvSpPr>
            <a:spLocks noGrp="1" noRot="1" noChangeAspect="1" noChangeArrowheads="1" noTextEdit="1"/>
          </p:cNvSpPr>
          <p:nvPr>
            <p:ph type="sldImg"/>
          </p:nvPr>
        </p:nvSpPr>
        <p:spPr>
          <a:xfrm>
            <a:off x="833438" y="738188"/>
            <a:ext cx="4924425" cy="3694112"/>
          </a:xfrm>
          <a:ln/>
        </p:spPr>
      </p:sp>
      <p:sp>
        <p:nvSpPr>
          <p:cNvPr id="1032195" name="Rectangle 3"/>
          <p:cNvSpPr>
            <a:spLocks noGrp="1" noChangeArrowheads="1"/>
          </p:cNvSpPr>
          <p:nvPr>
            <p:ph type="body" idx="1"/>
          </p:nvPr>
        </p:nvSpPr>
        <p:spPr>
          <a:xfrm>
            <a:off x="659130" y="4680784"/>
            <a:ext cx="5273040" cy="4436347"/>
          </a:xfrm>
        </p:spPr>
        <p:txBody>
          <a:bodyPr/>
          <a:lstStyle/>
          <a:p>
            <a:pPr>
              <a:buFontTx/>
              <a:buChar char="-"/>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1AA05-68FD-49D4-A976-4677546D5294}" type="slidenum">
              <a:rPr lang="en-US"/>
              <a:pPr/>
              <a:t>21</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FC86C-3AFC-42FF-AB23-151DEE978F6C}" type="slidenum">
              <a:rPr lang="en-US"/>
              <a:pPr/>
              <a:t>22</a:t>
            </a:fld>
            <a:endParaRPr lang="en-US"/>
          </a:p>
        </p:txBody>
      </p:sp>
      <p:sp>
        <p:nvSpPr>
          <p:cNvPr id="1034242" name="Rectangle 2"/>
          <p:cNvSpPr>
            <a:spLocks noGrp="1" noRot="1" noChangeAspect="1" noChangeArrowheads="1" noTextEdit="1"/>
          </p:cNvSpPr>
          <p:nvPr>
            <p:ph type="sldImg"/>
          </p:nvPr>
        </p:nvSpPr>
        <p:spPr>
          <a:xfrm>
            <a:off x="833438" y="738188"/>
            <a:ext cx="4924425" cy="3694112"/>
          </a:xfrm>
          <a:ln/>
        </p:spPr>
      </p:sp>
      <p:sp>
        <p:nvSpPr>
          <p:cNvPr id="1034243" name="Rectangle 3"/>
          <p:cNvSpPr>
            <a:spLocks noGrp="1" noChangeArrowheads="1"/>
          </p:cNvSpPr>
          <p:nvPr>
            <p:ph type="body" idx="1"/>
          </p:nvPr>
        </p:nvSpPr>
        <p:spPr>
          <a:xfrm>
            <a:off x="659130" y="4680784"/>
            <a:ext cx="5273040" cy="4436347"/>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AFD28-2563-4283-B823-9BFFF7E97E7A}" type="slidenum">
              <a:rPr lang="en-US"/>
              <a:pPr/>
              <a:t>23</a:t>
            </a:fld>
            <a:endParaRPr lang="en-US"/>
          </a:p>
        </p:txBody>
      </p:sp>
      <p:sp>
        <p:nvSpPr>
          <p:cNvPr id="1044482" name="Rectangle 2"/>
          <p:cNvSpPr>
            <a:spLocks noGrp="1" noRot="1" noChangeAspect="1" noChangeArrowheads="1" noTextEdit="1"/>
          </p:cNvSpPr>
          <p:nvPr>
            <p:ph type="sldImg"/>
          </p:nvPr>
        </p:nvSpPr>
        <p:spPr>
          <a:xfrm>
            <a:off x="833438" y="738188"/>
            <a:ext cx="4924425" cy="3694112"/>
          </a:xfrm>
          <a:ln/>
        </p:spPr>
      </p:sp>
      <p:sp>
        <p:nvSpPr>
          <p:cNvPr id="1044483" name="Rectangle 3"/>
          <p:cNvSpPr>
            <a:spLocks noGrp="1" noChangeArrowheads="1"/>
          </p:cNvSpPr>
          <p:nvPr>
            <p:ph type="body" idx="1"/>
          </p:nvPr>
        </p:nvSpPr>
        <p:spPr>
          <a:xfrm>
            <a:off x="659130" y="4680784"/>
            <a:ext cx="5273040" cy="4436347"/>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556AA-A6AB-4A08-961F-4E30F7AC4154}" type="slidenum">
              <a:rPr lang="en-US"/>
              <a:pPr/>
              <a:t>24</a:t>
            </a:fld>
            <a:endParaRPr lang="en-US"/>
          </a:p>
        </p:txBody>
      </p:sp>
      <p:sp>
        <p:nvSpPr>
          <p:cNvPr id="1046530" name="Rectangle 2"/>
          <p:cNvSpPr>
            <a:spLocks noGrp="1" noRot="1" noChangeAspect="1" noChangeArrowheads="1" noTextEdit="1"/>
          </p:cNvSpPr>
          <p:nvPr>
            <p:ph type="sldImg"/>
          </p:nvPr>
        </p:nvSpPr>
        <p:spPr>
          <a:xfrm>
            <a:off x="833438" y="738188"/>
            <a:ext cx="4924425" cy="3694112"/>
          </a:xfrm>
          <a:ln/>
        </p:spPr>
      </p:sp>
      <p:sp>
        <p:nvSpPr>
          <p:cNvPr id="1046531" name="Rectangle 3"/>
          <p:cNvSpPr>
            <a:spLocks noGrp="1" noChangeArrowheads="1"/>
          </p:cNvSpPr>
          <p:nvPr>
            <p:ph type="body" idx="1"/>
          </p:nvPr>
        </p:nvSpPr>
        <p:spPr>
          <a:xfrm>
            <a:off x="659130" y="4680784"/>
            <a:ext cx="5273040" cy="4436347"/>
          </a:xfrm>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739D1-7871-435D-95C1-8C46672A0CD9}" type="slidenum">
              <a:rPr lang="en-US"/>
              <a:pPr/>
              <a:t>25</a:t>
            </a:fld>
            <a:endParaRPr lang="en-US"/>
          </a:p>
        </p:txBody>
      </p:sp>
      <p:sp>
        <p:nvSpPr>
          <p:cNvPr id="1050626" name="Rectangle 2"/>
          <p:cNvSpPr>
            <a:spLocks noGrp="1" noRot="1" noChangeAspect="1" noChangeArrowheads="1" noTextEdit="1"/>
          </p:cNvSpPr>
          <p:nvPr>
            <p:ph type="sldImg"/>
          </p:nvPr>
        </p:nvSpPr>
        <p:spPr>
          <a:xfrm>
            <a:off x="833438" y="738188"/>
            <a:ext cx="4924425" cy="3694112"/>
          </a:xfrm>
          <a:ln/>
        </p:spPr>
      </p:sp>
      <p:sp>
        <p:nvSpPr>
          <p:cNvPr id="1050627" name="Rectangle 3"/>
          <p:cNvSpPr>
            <a:spLocks noGrp="1" noChangeArrowheads="1"/>
          </p:cNvSpPr>
          <p:nvPr>
            <p:ph type="body" idx="1"/>
          </p:nvPr>
        </p:nvSpPr>
        <p:spPr>
          <a:xfrm>
            <a:off x="659130" y="4680784"/>
            <a:ext cx="5273040" cy="4436347"/>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E8347-2564-433F-A35D-3703F70EBF98}" type="slidenum">
              <a:rPr lang="en-US"/>
              <a:pPr/>
              <a:t>26</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1C3695-4568-4FCC-B635-F5EA9208AA78}" type="slidenum">
              <a:rPr lang="en-US"/>
              <a:pPr/>
              <a:t>27</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91D56-3891-4782-8978-FF8860232C5C}" type="slidenum">
              <a:rPr lang="en-US"/>
              <a:pPr/>
              <a:t>28</a:t>
            </a:fld>
            <a:endParaRPr lang="en-US"/>
          </a:p>
        </p:txBody>
      </p:sp>
      <p:sp>
        <p:nvSpPr>
          <p:cNvPr id="1120258" name="Rectangle 2"/>
          <p:cNvSpPr>
            <a:spLocks noGrp="1" noRot="1" noChangeAspect="1" noChangeArrowheads="1" noTextEdit="1"/>
          </p:cNvSpPr>
          <p:nvPr>
            <p:ph type="sldImg"/>
          </p:nvPr>
        </p:nvSpPr>
        <p:spPr>
          <a:ln/>
        </p:spPr>
      </p:sp>
      <p:sp>
        <p:nvSpPr>
          <p:cNvPr id="11202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AFFA3-14F9-4910-8C11-0BA70A504809}" type="slidenum">
              <a:rPr lang="en-US"/>
              <a:pPr/>
              <a:t>29</a:t>
            </a:fld>
            <a:endParaRPr lang="en-US"/>
          </a:p>
        </p:txBody>
      </p:sp>
      <p:sp>
        <p:nvSpPr>
          <p:cNvPr id="1124354" name="Rectangle 2"/>
          <p:cNvSpPr>
            <a:spLocks noGrp="1" noRot="1" noChangeAspect="1" noChangeArrowheads="1" noTextEdit="1"/>
          </p:cNvSpPr>
          <p:nvPr>
            <p:ph type="sldImg"/>
          </p:nvPr>
        </p:nvSpPr>
        <p:spPr>
          <a:ln/>
        </p:spPr>
      </p:sp>
      <p:sp>
        <p:nvSpPr>
          <p:cNvPr id="112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AFC11-C6FB-4214-AD8A-8609BD5CF7E8}" type="slidenum">
              <a:rPr lang="en-US"/>
              <a:pPr/>
              <a:t>30</a:t>
            </a:fld>
            <a:endParaRPr lang="en-US"/>
          </a:p>
        </p:txBody>
      </p:sp>
      <p:sp>
        <p:nvSpPr>
          <p:cNvPr id="1131522" name="Rectangle 2"/>
          <p:cNvSpPr>
            <a:spLocks noGrp="1" noRot="1" noChangeAspect="1" noChangeArrowheads="1" noTextEdit="1"/>
          </p:cNvSpPr>
          <p:nvPr>
            <p:ph type="sldImg"/>
          </p:nvPr>
        </p:nvSpPr>
        <p:spPr>
          <a:ln/>
        </p:spPr>
      </p:sp>
      <p:sp>
        <p:nvSpPr>
          <p:cNvPr id="113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36B85-B001-4DD8-B701-C6ED621AB148}" type="slidenum">
              <a:rPr lang="en-US"/>
              <a:pPr/>
              <a:t>31</a:t>
            </a:fld>
            <a:endParaRPr lang="en-US"/>
          </a:p>
        </p:txBody>
      </p:sp>
      <p:sp>
        <p:nvSpPr>
          <p:cNvPr id="1132546" name="Rectangle 2"/>
          <p:cNvSpPr>
            <a:spLocks noGrp="1" noRot="1" noChangeAspect="1" noChangeArrowheads="1" noTextEdit="1"/>
          </p:cNvSpPr>
          <p:nvPr>
            <p:ph type="sldImg"/>
          </p:nvPr>
        </p:nvSpPr>
        <p:spPr>
          <a:ln/>
        </p:spPr>
      </p:sp>
      <p:sp>
        <p:nvSpPr>
          <p:cNvPr id="113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4BB89-6D2E-4894-8543-A1B81413BD8D}" type="slidenum">
              <a:rPr lang="en-US"/>
              <a:pPr/>
              <a:t>32</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569E4-4A73-4A8A-80AD-2C1D88DC5A07}" type="slidenum">
              <a:rPr lang="en-US"/>
              <a:pPr/>
              <a:t>33</a:t>
            </a:fld>
            <a:endParaRPr lang="en-US"/>
          </a:p>
        </p:txBody>
      </p:sp>
      <p:sp>
        <p:nvSpPr>
          <p:cNvPr id="1136642" name="Rectangle 2"/>
          <p:cNvSpPr>
            <a:spLocks noGrp="1" noRot="1" noChangeAspect="1" noChangeArrowheads="1" noTextEdit="1"/>
          </p:cNvSpPr>
          <p:nvPr>
            <p:ph type="sldImg"/>
          </p:nvPr>
        </p:nvSpPr>
        <p:spPr>
          <a:ln/>
        </p:spPr>
      </p:sp>
      <p:sp>
        <p:nvSpPr>
          <p:cNvPr id="113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C51BCB-8616-4DFC-B8BC-E8D7F1A488AF}" type="slidenum">
              <a:rPr lang="en-US"/>
              <a:pPr/>
              <a:t>34</a:t>
            </a:fld>
            <a:endParaRPr lang="en-US"/>
          </a:p>
        </p:txBody>
      </p:sp>
      <p:sp>
        <p:nvSpPr>
          <p:cNvPr id="1138690" name="Rectangle 2"/>
          <p:cNvSpPr>
            <a:spLocks noGrp="1" noRot="1" noChangeAspect="1" noChangeArrowheads="1" noTextEdit="1"/>
          </p:cNvSpPr>
          <p:nvPr>
            <p:ph type="sldImg"/>
          </p:nvPr>
        </p:nvSpPr>
        <p:spPr>
          <a:ln/>
        </p:spPr>
      </p:sp>
      <p:sp>
        <p:nvSpPr>
          <p:cNvPr id="113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92A48-6517-42F1-BB38-3592925DCD99}" type="slidenum">
              <a:rPr lang="en-US"/>
              <a:pPr/>
              <a:t>35</a:t>
            </a:fld>
            <a:endParaRPr lang="en-US"/>
          </a:p>
        </p:txBody>
      </p:sp>
      <p:sp>
        <p:nvSpPr>
          <p:cNvPr id="1122306" name="Rectangle 2"/>
          <p:cNvSpPr>
            <a:spLocks noGrp="1" noRot="1" noChangeAspect="1" noChangeArrowheads="1" noTextEdit="1"/>
          </p:cNvSpPr>
          <p:nvPr>
            <p:ph type="sldImg"/>
          </p:nvPr>
        </p:nvSpPr>
        <p:spPr>
          <a:ln/>
        </p:spPr>
      </p:sp>
      <p:sp>
        <p:nvSpPr>
          <p:cNvPr id="112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00AB4B-D2B3-4C30-A248-9D74A34806F4}" type="slidenum">
              <a:rPr lang="en-US"/>
              <a:pPr/>
              <a:t>36</a:t>
            </a:fld>
            <a:endParaRPr lang="en-US"/>
          </a:p>
        </p:txBody>
      </p:sp>
      <p:sp>
        <p:nvSpPr>
          <p:cNvPr id="1052674" name="Rectangle 2"/>
          <p:cNvSpPr>
            <a:spLocks noGrp="1" noRot="1" noChangeAspect="1" noChangeArrowheads="1" noTextEdit="1"/>
          </p:cNvSpPr>
          <p:nvPr>
            <p:ph type="sldImg"/>
          </p:nvPr>
        </p:nvSpPr>
        <p:spPr>
          <a:xfrm>
            <a:off x="833438" y="738188"/>
            <a:ext cx="4924425" cy="3694112"/>
          </a:xfrm>
          <a:ln/>
        </p:spPr>
      </p:sp>
      <p:sp>
        <p:nvSpPr>
          <p:cNvPr id="1052675" name="Rectangle 3"/>
          <p:cNvSpPr>
            <a:spLocks noGrp="1" noChangeArrowheads="1"/>
          </p:cNvSpPr>
          <p:nvPr>
            <p:ph type="body" idx="1"/>
          </p:nvPr>
        </p:nvSpPr>
        <p:spPr>
          <a:xfrm>
            <a:off x="659130" y="4680784"/>
            <a:ext cx="5273040" cy="4436347"/>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A20F6-626B-4699-A5CC-7782C88DF37B}" type="slidenum">
              <a:rPr lang="en-US"/>
              <a:pPr/>
              <a:t>37</a:t>
            </a:fld>
            <a:endParaRPr lang="en-US"/>
          </a:p>
        </p:txBody>
      </p:sp>
      <p:sp>
        <p:nvSpPr>
          <p:cNvPr id="1054722" name="Rectangle 2"/>
          <p:cNvSpPr>
            <a:spLocks noGrp="1" noRot="1" noChangeAspect="1" noChangeArrowheads="1" noTextEdit="1"/>
          </p:cNvSpPr>
          <p:nvPr>
            <p:ph type="sldImg"/>
          </p:nvPr>
        </p:nvSpPr>
        <p:spPr>
          <a:xfrm>
            <a:off x="833438" y="738188"/>
            <a:ext cx="4924425" cy="3694112"/>
          </a:xfrm>
          <a:ln/>
        </p:spPr>
      </p:sp>
      <p:sp>
        <p:nvSpPr>
          <p:cNvPr id="1054723" name="Rectangle 3"/>
          <p:cNvSpPr>
            <a:spLocks noGrp="1" noChangeArrowheads="1"/>
          </p:cNvSpPr>
          <p:nvPr>
            <p:ph type="body" idx="1"/>
          </p:nvPr>
        </p:nvSpPr>
        <p:spPr>
          <a:xfrm>
            <a:off x="659130" y="4680784"/>
            <a:ext cx="5273040" cy="4436347"/>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74F04-A54F-45B2-9D74-27B986D68CB4}" type="slidenum">
              <a:rPr lang="en-US"/>
              <a:pPr/>
              <a:t>38</a:t>
            </a:fld>
            <a:endParaRPr lang="en-US"/>
          </a:p>
        </p:txBody>
      </p:sp>
      <p:sp>
        <p:nvSpPr>
          <p:cNvPr id="1058818" name="Rectangle 2"/>
          <p:cNvSpPr>
            <a:spLocks noGrp="1" noRot="1" noChangeAspect="1" noChangeArrowheads="1" noTextEdit="1"/>
          </p:cNvSpPr>
          <p:nvPr>
            <p:ph type="sldImg"/>
          </p:nvPr>
        </p:nvSpPr>
        <p:spPr>
          <a:xfrm>
            <a:off x="833438" y="738188"/>
            <a:ext cx="4924425" cy="3694112"/>
          </a:xfrm>
          <a:ln/>
        </p:spPr>
      </p:sp>
      <p:sp>
        <p:nvSpPr>
          <p:cNvPr id="1058819" name="Rectangle 3"/>
          <p:cNvSpPr>
            <a:spLocks noGrp="1" noChangeArrowheads="1"/>
          </p:cNvSpPr>
          <p:nvPr>
            <p:ph type="body" idx="1"/>
          </p:nvPr>
        </p:nvSpPr>
        <p:spPr>
          <a:xfrm>
            <a:off x="659130" y="4680784"/>
            <a:ext cx="5273040" cy="4436347"/>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BE8A43-F335-4ADB-AE50-5282FE04AF55}" type="slidenum">
              <a:rPr lang="en-US"/>
              <a:pPr/>
              <a:t>39</a:t>
            </a:fld>
            <a:endParaRPr lang="en-US"/>
          </a:p>
        </p:txBody>
      </p:sp>
      <p:sp>
        <p:nvSpPr>
          <p:cNvPr id="1060866" name="Rectangle 2"/>
          <p:cNvSpPr>
            <a:spLocks noGrp="1" noRot="1" noChangeAspect="1" noChangeArrowheads="1" noTextEdit="1"/>
          </p:cNvSpPr>
          <p:nvPr>
            <p:ph type="sldImg"/>
          </p:nvPr>
        </p:nvSpPr>
        <p:spPr>
          <a:xfrm>
            <a:off x="833438" y="738188"/>
            <a:ext cx="4924425" cy="3694112"/>
          </a:xfrm>
          <a:ln/>
        </p:spPr>
      </p:sp>
      <p:sp>
        <p:nvSpPr>
          <p:cNvPr id="1060867" name="Rectangle 3"/>
          <p:cNvSpPr>
            <a:spLocks noGrp="1" noChangeArrowheads="1"/>
          </p:cNvSpPr>
          <p:nvPr>
            <p:ph type="body" idx="1"/>
          </p:nvPr>
        </p:nvSpPr>
        <p:spPr>
          <a:xfrm>
            <a:off x="659130" y="4680784"/>
            <a:ext cx="5273040" cy="4436347"/>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87216-0A8A-4043-AABD-4CBCE5C3858E}" type="slidenum">
              <a:rPr lang="en-US"/>
              <a:pPr/>
              <a:t>4</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105437-6E4E-45B1-8F8A-71691E5FE7F3}" type="slidenum">
              <a:rPr lang="en-US"/>
              <a:pPr/>
              <a:t>40</a:t>
            </a:fld>
            <a:endParaRPr lang="en-US"/>
          </a:p>
        </p:txBody>
      </p:sp>
      <p:sp>
        <p:nvSpPr>
          <p:cNvPr id="1064962" name="Rectangle 2"/>
          <p:cNvSpPr>
            <a:spLocks noGrp="1" noRot="1" noChangeAspect="1" noChangeArrowheads="1" noTextEdit="1"/>
          </p:cNvSpPr>
          <p:nvPr>
            <p:ph type="sldImg"/>
          </p:nvPr>
        </p:nvSpPr>
        <p:spPr>
          <a:xfrm>
            <a:off x="833438" y="738188"/>
            <a:ext cx="4924425" cy="3694112"/>
          </a:xfrm>
          <a:ln/>
        </p:spPr>
      </p:sp>
      <p:sp>
        <p:nvSpPr>
          <p:cNvPr id="1064963" name="Rectangle 3"/>
          <p:cNvSpPr>
            <a:spLocks noGrp="1" noChangeArrowheads="1"/>
          </p:cNvSpPr>
          <p:nvPr>
            <p:ph type="body" idx="1"/>
          </p:nvPr>
        </p:nvSpPr>
        <p:spPr>
          <a:xfrm>
            <a:off x="659130" y="4680784"/>
            <a:ext cx="5273040" cy="4436347"/>
          </a:xfrm>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DFDAED-4B0B-4673-B4C7-30E2A1C19506}" type="slidenum">
              <a:rPr lang="en-US"/>
              <a:pPr/>
              <a:t>41</a:t>
            </a:fld>
            <a:endParaRPr lang="en-US"/>
          </a:p>
        </p:txBody>
      </p:sp>
      <p:sp>
        <p:nvSpPr>
          <p:cNvPr id="1146882" name="Rectangle 2"/>
          <p:cNvSpPr>
            <a:spLocks noGrp="1" noRot="1" noChangeAspect="1" noChangeArrowheads="1" noTextEdit="1"/>
          </p:cNvSpPr>
          <p:nvPr>
            <p:ph type="sldImg"/>
          </p:nvPr>
        </p:nvSpPr>
        <p:spPr>
          <a:xfrm>
            <a:off x="833438" y="738188"/>
            <a:ext cx="4924425" cy="3694112"/>
          </a:xfrm>
          <a:ln/>
        </p:spPr>
      </p:sp>
      <p:sp>
        <p:nvSpPr>
          <p:cNvPr id="1146883" name="Rectangle 3"/>
          <p:cNvSpPr>
            <a:spLocks noGrp="1" noChangeArrowheads="1"/>
          </p:cNvSpPr>
          <p:nvPr>
            <p:ph type="body" idx="1"/>
          </p:nvPr>
        </p:nvSpPr>
        <p:spPr>
          <a:xfrm>
            <a:off x="659130" y="4680784"/>
            <a:ext cx="5273040" cy="4436347"/>
          </a:xfrm>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0BE842-9D5C-45D1-8417-B87854764C60}" type="slidenum">
              <a:rPr lang="en-US"/>
              <a:pPr/>
              <a:t>42</a:t>
            </a:fld>
            <a:endParaRPr lang="en-US"/>
          </a:p>
        </p:txBody>
      </p:sp>
      <p:sp>
        <p:nvSpPr>
          <p:cNvPr id="1150978" name="Rectangle 2"/>
          <p:cNvSpPr>
            <a:spLocks noGrp="1" noRot="1" noChangeAspect="1" noChangeArrowheads="1" noTextEdit="1"/>
          </p:cNvSpPr>
          <p:nvPr>
            <p:ph type="sldImg"/>
          </p:nvPr>
        </p:nvSpPr>
        <p:spPr>
          <a:xfrm>
            <a:off x="833438" y="738188"/>
            <a:ext cx="4924425" cy="3694112"/>
          </a:xfrm>
          <a:ln/>
        </p:spPr>
      </p:sp>
      <p:sp>
        <p:nvSpPr>
          <p:cNvPr id="1150979" name="Rectangle 3"/>
          <p:cNvSpPr>
            <a:spLocks noGrp="1" noChangeArrowheads="1"/>
          </p:cNvSpPr>
          <p:nvPr>
            <p:ph type="body" idx="1"/>
          </p:nvPr>
        </p:nvSpPr>
        <p:spPr>
          <a:xfrm>
            <a:off x="659130" y="4680784"/>
            <a:ext cx="5273040" cy="4436347"/>
          </a:xfrm>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23A86-FA85-4A2A-9C2F-F7643BF99A42}" type="slidenum">
              <a:rPr lang="en-US"/>
              <a:pPr/>
              <a:t>43</a:t>
            </a:fld>
            <a:endParaRPr lang="en-US"/>
          </a:p>
        </p:txBody>
      </p:sp>
      <p:sp>
        <p:nvSpPr>
          <p:cNvPr id="1154050" name="Rectangle 2"/>
          <p:cNvSpPr>
            <a:spLocks noGrp="1" noRot="1" noChangeAspect="1" noChangeArrowheads="1" noTextEdit="1"/>
          </p:cNvSpPr>
          <p:nvPr>
            <p:ph type="sldImg"/>
          </p:nvPr>
        </p:nvSpPr>
        <p:spPr>
          <a:ln/>
        </p:spPr>
      </p:sp>
      <p:sp>
        <p:nvSpPr>
          <p:cNvPr id="11540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8540A-BB16-4B1F-9C10-EF3AC1300D05}" type="slidenum">
              <a:rPr lang="en-US"/>
              <a:pPr/>
              <a:t>44</a:t>
            </a:fld>
            <a:endParaRPr lang="en-US"/>
          </a:p>
        </p:txBody>
      </p:sp>
      <p:sp>
        <p:nvSpPr>
          <p:cNvPr id="1155074" name="Rectangle 2"/>
          <p:cNvSpPr>
            <a:spLocks noGrp="1" noRot="1" noChangeAspect="1" noChangeArrowheads="1" noTextEdit="1"/>
          </p:cNvSpPr>
          <p:nvPr>
            <p:ph type="sldImg"/>
          </p:nvPr>
        </p:nvSpPr>
        <p:spPr>
          <a:ln/>
        </p:spPr>
      </p:sp>
      <p:sp>
        <p:nvSpPr>
          <p:cNvPr id="1155075" name="Rectangle 3"/>
          <p:cNvSpPr>
            <a:spLocks noGrp="1" noChangeArrowheads="1"/>
          </p:cNvSpPr>
          <p:nvPr>
            <p:ph type="body" idx="1"/>
          </p:nvPr>
        </p:nvSpPr>
        <p:spPr/>
        <p:txBody>
          <a:bodyPr/>
          <a:lstStyle/>
          <a:p>
            <a:pPr marL="228600" indent="-228600">
              <a:buAutoNum type="arabicParen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56F01D-5ABC-4EEE-9DF5-296ECD662907}" type="slidenum">
              <a:rPr lang="en-US"/>
              <a:pPr/>
              <a:t>45</a:t>
            </a:fld>
            <a:endParaRPr lang="en-US"/>
          </a:p>
        </p:txBody>
      </p:sp>
      <p:sp>
        <p:nvSpPr>
          <p:cNvPr id="1199106" name="Rectangle 2"/>
          <p:cNvSpPr>
            <a:spLocks noGrp="1" noRot="1" noChangeAspect="1" noChangeArrowheads="1" noTextEdit="1"/>
          </p:cNvSpPr>
          <p:nvPr>
            <p:ph type="sldImg"/>
          </p:nvPr>
        </p:nvSpPr>
        <p:spPr>
          <a:xfrm>
            <a:off x="833438" y="738188"/>
            <a:ext cx="4924425" cy="3694112"/>
          </a:xfrm>
          <a:ln/>
        </p:spPr>
      </p:sp>
      <p:sp>
        <p:nvSpPr>
          <p:cNvPr id="1199107" name="Rectangle 3"/>
          <p:cNvSpPr>
            <a:spLocks noGrp="1" noChangeArrowheads="1"/>
          </p:cNvSpPr>
          <p:nvPr>
            <p:ph type="body" idx="1"/>
          </p:nvPr>
        </p:nvSpPr>
        <p:spPr>
          <a:xfrm>
            <a:off x="659130" y="4680784"/>
            <a:ext cx="5273040" cy="4436347"/>
          </a:xfrm>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87216-0A8A-4043-AABD-4CBCE5C3858E}" type="slidenum">
              <a:rPr lang="en-US"/>
              <a:pPr/>
              <a:t>5</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Footer Placeholder 3"/>
          <p:cNvSpPr txBox="1">
            <a:spLocks/>
          </p:cNvSpPr>
          <p:nvPr userDrawn="1"/>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68313" y="836613"/>
            <a:ext cx="8207375" cy="5337175"/>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txBox="1">
            <a:spLocks/>
          </p:cNvSpPr>
          <p:nvPr userDrawn="1"/>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1613"/>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1613"/>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28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836613"/>
            <a:ext cx="4027488" cy="5289550"/>
          </a:xfrm>
        </p:spPr>
        <p:txBody>
          <a:bodyPr/>
          <a:lstStyle/>
          <a:p>
            <a:endParaRPr lang="en-US"/>
          </a:p>
        </p:txBody>
      </p:sp>
      <p:sp>
        <p:nvSpPr>
          <p:cNvPr id="5" name="Footer Placeholder 4"/>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6" name="Slide Number Placeholder 5"/>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7934756D-6A01-4B79-AB55-3BAC85556CAA}" type="slidenum">
              <a:rPr lang="de-CH"/>
              <a:pPr/>
              <a:t>‹#›</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8313" y="836613"/>
            <a:ext cx="8207375" cy="5289550"/>
          </a:xfrm>
        </p:spPr>
        <p:txBody>
          <a:bodyPr/>
          <a:lstStyle/>
          <a:p>
            <a:endParaRPr lang="en-US"/>
          </a:p>
        </p:txBody>
      </p:sp>
      <p:sp>
        <p:nvSpPr>
          <p:cNvPr id="4" name="Footer Placeholder 3"/>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5" name="Slide Number Placeholder 4"/>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F5FEAABD-B09D-4427-94A9-B71A0D0BCD9A}" type="slidenum">
              <a:rPr lang="de-CH"/>
              <a:pPr/>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711" name="Picture 15" descr="border"/>
          <p:cNvPicPr>
            <a:picLocks noChangeAspect="1" noChangeArrowheads="1"/>
          </p:cNvPicPr>
          <p:nvPr/>
        </p:nvPicPr>
        <p:blipFill>
          <a:blip r:embed="rId14" cstate="print"/>
          <a:srcRect/>
          <a:stretch>
            <a:fillRect/>
          </a:stretch>
        </p:blipFill>
        <p:spPr bwMode="auto">
          <a:xfrm>
            <a:off x="6416675" y="3455988"/>
            <a:ext cx="2727325" cy="3071812"/>
          </a:xfrm>
          <a:prstGeom prst="rect">
            <a:avLst/>
          </a:prstGeom>
          <a:noFill/>
        </p:spPr>
      </p:pic>
      <p:sp>
        <p:nvSpPr>
          <p:cNvPr id="29698" name="Rectangle 2"/>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29699" name="Rectangle 3"/>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err="1" smtClean="0"/>
              <a:t>Third</a:t>
            </a:r>
            <a:r>
              <a:rPr lang="de-CH" dirty="0" smtClean="0"/>
              <a:t>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smtClean="0"/>
          </a:p>
        </p:txBody>
      </p:sp>
      <p:pic>
        <p:nvPicPr>
          <p:cNvPr id="29710" name="Picture 14" descr="Untitled-2"/>
          <p:cNvPicPr>
            <a:picLocks noChangeAspect="1" noChangeArrowheads="1"/>
          </p:cNvPicPr>
          <p:nvPr/>
        </p:nvPicPr>
        <p:blipFill>
          <a:blip r:embed="rId15" cstate="print"/>
          <a:srcRect t="32707" b="32707"/>
          <a:stretch>
            <a:fillRect/>
          </a:stretch>
        </p:blipFill>
        <p:spPr bwMode="auto">
          <a:xfrm>
            <a:off x="461963" y="730250"/>
            <a:ext cx="8229600" cy="68263"/>
          </a:xfrm>
          <a:prstGeom prst="rect">
            <a:avLst/>
          </a:prstGeom>
          <a:noFill/>
          <a:ln w="9525">
            <a:noFill/>
            <a:miter lim="800000"/>
            <a:headEnd/>
            <a:tailEnd/>
          </a:ln>
        </p:spPr>
      </p:pic>
      <p:sp>
        <p:nvSpPr>
          <p:cNvPr id="8" name="Footer Placeholder 3"/>
          <p:cNvSpPr txBox="1">
            <a:spLocks/>
          </p:cNvSpPr>
          <p:nvPr/>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9" name="Slide Number Placeholder 4"/>
          <p:cNvSpPr txBox="1">
            <a:spLocks/>
          </p:cNvSpPr>
          <p:nvPr/>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rPr>
              <a:t>5/</a:t>
            </a:r>
            <a:fld id="{1CE11399-4A38-4A64-913A-03F37ECE4978}" type="slidenum">
              <a:rPr kumimoji="0" lang="en-US" sz="1200" b="0" i="0" u="none" strike="noStrike" kern="1200" cap="none" spc="0" normalizeH="0" baseline="0" noProof="0" smtClean="0">
                <a:ln>
                  <a:noFill/>
                </a:ln>
                <a:solidFill>
                  <a:schemeClr val="bg1">
                    <a:lumMod val="65000"/>
                  </a:scheme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
        <p:nvSpPr>
          <p:cNvPr id="10" name="Rechteck 9"/>
          <p:cNvSpPr/>
          <p:nvPr/>
        </p:nvSpPr>
        <p:spPr bwMode="auto">
          <a:xfrm>
            <a:off x="4959626" y="3071191"/>
            <a:ext cx="4184374" cy="348863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73" r:id="rId11"/>
    <p:sldLayoutId id="2147483674" r:id="rId12"/>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7076" name="Rectangle 4"/>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387077" name="Rectangle 5"/>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p>
        </p:txBody>
      </p:sp>
      <p:pic>
        <p:nvPicPr>
          <p:cNvPr id="387079" name="Picture 7" descr="Untitled-2"/>
          <p:cNvPicPr>
            <a:picLocks noChangeAspect="1" noChangeArrowheads="1"/>
          </p:cNvPicPr>
          <p:nvPr/>
        </p:nvPicPr>
        <p:blipFill>
          <a:blip r:embed="rId15" cstate="print"/>
          <a:srcRect t="32707" b="32707"/>
          <a:stretch>
            <a:fillRect/>
          </a:stretch>
        </p:blipFill>
        <p:spPr bwMode="auto">
          <a:xfrm>
            <a:off x="461963" y="730250"/>
            <a:ext cx="8229600" cy="68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7" r:id="rId12"/>
    <p:sldLayoutId id="2147483678" r:id="rId13"/>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39.png"/><Relationship Id="rId4" Type="http://schemas.openxmlformats.org/officeDocument/2006/relationships/image" Target="../media/image28.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5.xml"/><Relationship Id="rId7" Type="http://schemas.openxmlformats.org/officeDocument/2006/relationships/image" Target="../media/image41.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0.png"/><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4.xml"/><Relationship Id="rId1" Type="http://schemas.openxmlformats.org/officeDocument/2006/relationships/tags" Target="../tags/tag8.xml"/><Relationship Id="rId5" Type="http://schemas.openxmlformats.org/officeDocument/2006/relationships/image" Target="../media/image46.png"/><Relationship Id="rId4" Type="http://schemas.openxmlformats.org/officeDocument/2006/relationships/image" Target="../media/image48.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9.xml"/><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tags" Target="../tags/tag12.xml"/><Relationship Id="rId7" Type="http://schemas.openxmlformats.org/officeDocument/2006/relationships/notesSlide" Target="../notesSlides/notesSlide37.xml"/><Relationship Id="rId12" Type="http://schemas.openxmlformats.org/officeDocument/2006/relationships/image" Target="../media/image49.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11" Type="http://schemas.openxmlformats.org/officeDocument/2006/relationships/image" Target="../media/image54.png"/><Relationship Id="rId5" Type="http://schemas.openxmlformats.org/officeDocument/2006/relationships/tags" Target="../tags/tag14.xml"/><Relationship Id="rId10" Type="http://schemas.openxmlformats.org/officeDocument/2006/relationships/image" Target="../media/image53.png"/><Relationship Id="rId4" Type="http://schemas.openxmlformats.org/officeDocument/2006/relationships/tags" Target="../tags/tag13.xml"/><Relationship Id="rId9" Type="http://schemas.openxmlformats.org/officeDocument/2006/relationships/image" Target="../media/image5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6.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3" name="Picture 7" descr="whitedunes copy"/>
          <p:cNvPicPr>
            <a:picLocks noChangeAspect="1" noChangeArrowheads="1"/>
          </p:cNvPicPr>
          <p:nvPr/>
        </p:nvPicPr>
        <p:blipFill>
          <a:blip r:embed="rId4" cstate="print"/>
          <a:srcRect/>
          <a:stretch>
            <a:fillRect/>
          </a:stretch>
        </p:blipFill>
        <p:spPr bwMode="auto">
          <a:xfrm>
            <a:off x="0" y="346075"/>
            <a:ext cx="9144000" cy="6178550"/>
          </a:xfrm>
          <a:prstGeom prst="rect">
            <a:avLst/>
          </a:prstGeom>
          <a:noFill/>
        </p:spPr>
      </p:pic>
      <p:pic>
        <p:nvPicPr>
          <p:cNvPr id="188421" name="Picture 5" descr="ethlogo"/>
          <p:cNvPicPr>
            <a:picLocks noChangeAspect="1" noChangeArrowheads="1"/>
          </p:cNvPicPr>
          <p:nvPr/>
        </p:nvPicPr>
        <p:blipFill>
          <a:blip r:embed="rId5" cstate="print"/>
          <a:srcRect/>
          <a:stretch>
            <a:fillRect/>
          </a:stretch>
        </p:blipFill>
        <p:spPr bwMode="auto">
          <a:xfrm>
            <a:off x="-647700" y="6019800"/>
            <a:ext cx="2830513" cy="790575"/>
          </a:xfrm>
          <a:prstGeom prst="rect">
            <a:avLst/>
          </a:prstGeom>
          <a:noFill/>
        </p:spPr>
      </p:pic>
      <p:sp>
        <p:nvSpPr>
          <p:cNvPr id="188420" name="Rectangle 4"/>
          <p:cNvSpPr>
            <a:spLocks noGrp="1" noChangeArrowheads="1"/>
          </p:cNvSpPr>
          <p:nvPr>
            <p:ph type="ctrTitle"/>
          </p:nvPr>
        </p:nvSpPr>
        <p:spPr>
          <a:xfrm>
            <a:off x="387350" y="1068388"/>
            <a:ext cx="8315325" cy="1435100"/>
          </a:xfrm>
        </p:spPr>
        <p:txBody>
          <a:bodyPr/>
          <a:lstStyle/>
          <a:p>
            <a:pPr algn="r"/>
            <a:r>
              <a:rPr lang="en-US" sz="4100" dirty="0" smtClean="0">
                <a:solidFill>
                  <a:schemeClr val="bg1"/>
                </a:solidFill>
              </a:rPr>
              <a:t>Network Coding</a:t>
            </a:r>
            <a:r>
              <a:rPr lang="en-US" sz="400" dirty="0">
                <a:solidFill>
                  <a:schemeClr val="bg1"/>
                </a:solidFill>
              </a:rPr>
              <a:t/>
            </a:r>
            <a:br>
              <a:rPr lang="en-US" sz="400" dirty="0">
                <a:solidFill>
                  <a:schemeClr val="bg1"/>
                </a:solidFill>
              </a:rPr>
            </a:br>
            <a:r>
              <a:rPr lang="en-US" dirty="0" smtClean="0">
                <a:solidFill>
                  <a:schemeClr val="bg1"/>
                </a:solidFill>
              </a:rPr>
              <a:t>Chapter 5</a:t>
            </a:r>
            <a:endParaRPr lang="de-CH" dirty="0">
              <a:solidFill>
                <a:schemeClr val="bg1"/>
              </a:solidFill>
            </a:endParaRPr>
          </a:p>
        </p:txBody>
      </p:sp>
      <p:sp>
        <p:nvSpPr>
          <p:cNvPr id="5" name="TextBox 4"/>
          <p:cNvSpPr txBox="1"/>
          <p:nvPr>
            <p:custDataLst>
              <p:tags r:id="rId1"/>
            </p:custDataLst>
          </p:nvPr>
        </p:nvSpPr>
        <p:spPr>
          <a:xfrm>
            <a:off x="0" y="7112000"/>
            <a:ext cx="9144000" cy="1200329"/>
          </a:xfrm>
          <a:prstGeom prst="rect">
            <a:avLst/>
          </a:prstGeom>
          <a:noFill/>
        </p:spPr>
        <p:txBody>
          <a:bodyPr vert="horz" rtlCol="0">
            <a:spAutoFit/>
          </a:bodyPr>
          <a:lstStyle/>
          <a:p>
            <a:r>
              <a:rPr lang="en-US" dirty="0" err="1" smtClean="0"/>
              <a:t>TexPoint</a:t>
            </a:r>
            <a:r>
              <a:rPr lang="en-US" smtClean="0"/>
              <a:t> fonts used in EMF. </a:t>
            </a:r>
          </a:p>
          <a:p>
            <a:r>
              <a:rPr lang="en-US" smtClean="0"/>
              <a:t>Read the TexPoint manual before you delete this box.: </a:t>
            </a:r>
            <a:r>
              <a:rPr lang="en-US" smtClean="0">
                <a:latin typeface="CMMI10"/>
              </a:rPr>
              <a:t>A</a:t>
            </a:r>
            <a:r>
              <a:rPr lang="en-US" smtClean="0">
                <a:latin typeface="CMMI7"/>
              </a:rPr>
              <a:t>A</a:t>
            </a:r>
            <a:r>
              <a:rPr lang="en-US" smtClean="0">
                <a:latin typeface="CMR10"/>
              </a:rPr>
              <a:t>A</a:t>
            </a:r>
            <a:r>
              <a:rPr lang="en-US" smtClean="0">
                <a:latin typeface="CMR7"/>
              </a:rPr>
              <a:t>A</a:t>
            </a:r>
            <a:r>
              <a:rPr lang="en-US" smtClean="0">
                <a:latin typeface="CMSY7"/>
              </a:rPr>
              <a:t>A</a:t>
            </a:r>
            <a:r>
              <a:rPr lang="en-US" smtClean="0">
                <a:latin typeface="CMEX10"/>
              </a:rPr>
              <a:t>A</a:t>
            </a:r>
            <a:r>
              <a:rPr lang="en-US" smtClean="0">
                <a:latin typeface="CMSY10"/>
              </a:rPr>
              <a:t>A</a:t>
            </a:r>
            <a:r>
              <a:rPr lang="en-US" smtClean="0">
                <a:latin typeface="CMSY10ORIG"/>
              </a:rPr>
              <a:t>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85800" y="1076325"/>
            <a:ext cx="7648575" cy="176212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GB" dirty="0" smtClean="0"/>
              <a:t>Max-Flow Min-Cut Theorem [Ford-Fulkerson]</a:t>
            </a:r>
            <a:endParaRPr lang="en-US" dirty="0"/>
          </a:p>
        </p:txBody>
      </p:sp>
      <p:sp>
        <p:nvSpPr>
          <p:cNvPr id="3" name="Content Placeholder 2"/>
          <p:cNvSpPr>
            <a:spLocks noGrp="1"/>
          </p:cNvSpPr>
          <p:nvPr>
            <p:ph idx="1"/>
          </p:nvPr>
        </p:nvSpPr>
        <p:spPr/>
        <p:txBody>
          <a:bodyPr/>
          <a:lstStyle/>
          <a:p>
            <a:endParaRPr lang="en-US" dirty="0" smtClean="0"/>
          </a:p>
          <a:p>
            <a:pPr>
              <a:buNone/>
            </a:pPr>
            <a:r>
              <a:rPr lang="en-US" dirty="0" smtClean="0"/>
              <a:t>	We can transmit a flow at </a:t>
            </a:r>
            <a:r>
              <a:rPr lang="en-US" dirty="0" smtClean="0">
                <a:solidFill>
                  <a:srgbClr val="FF0000"/>
                </a:solidFill>
              </a:rPr>
              <a:t>rate </a:t>
            </a:r>
            <a:r>
              <a:rPr lang="en-US" i="1" dirty="0" smtClean="0">
                <a:solidFill>
                  <a:srgbClr val="FF0000"/>
                </a:solidFill>
              </a:rPr>
              <a:t>r</a:t>
            </a:r>
            <a:r>
              <a:rPr lang="en-US" dirty="0" smtClean="0">
                <a:solidFill>
                  <a:srgbClr val="FF0000"/>
                </a:solidFill>
              </a:rPr>
              <a:t> </a:t>
            </a:r>
            <a:r>
              <a:rPr lang="en-US" dirty="0" smtClean="0"/>
              <a:t>from source </a:t>
            </a:r>
            <a:r>
              <a:rPr lang="en-US" i="1" dirty="0" smtClean="0"/>
              <a:t>s</a:t>
            </a:r>
            <a:r>
              <a:rPr lang="en-US" dirty="0" smtClean="0"/>
              <a:t> to receiver </a:t>
            </a:r>
            <a:r>
              <a:rPr lang="en-US" i="1" dirty="0" smtClean="0"/>
              <a:t>t</a:t>
            </a:r>
            <a:endParaRPr lang="en-US" dirty="0" smtClean="0">
              <a:solidFill>
                <a:schemeClr val="tx1"/>
              </a:solidFill>
            </a:endParaRPr>
          </a:p>
          <a:p>
            <a:endParaRPr lang="en-US" i="1" dirty="0" smtClean="0"/>
          </a:p>
          <a:p>
            <a:endParaRPr lang="en-US" dirty="0" smtClean="0"/>
          </a:p>
          <a:p>
            <a:pPr>
              <a:buNone/>
            </a:pPr>
            <a:r>
              <a:rPr lang="en-US" dirty="0" smtClean="0"/>
              <a:t>	Between source </a:t>
            </a:r>
            <a:r>
              <a:rPr lang="en-US" i="1" dirty="0" smtClean="0"/>
              <a:t>s</a:t>
            </a:r>
            <a:r>
              <a:rPr lang="en-US" dirty="0" smtClean="0"/>
              <a:t> and receiver </a:t>
            </a:r>
            <a:r>
              <a:rPr lang="en-US" i="1" dirty="0" smtClean="0"/>
              <a:t>t</a:t>
            </a:r>
            <a:r>
              <a:rPr lang="en-US" dirty="0" smtClean="0"/>
              <a:t>, the </a:t>
            </a:r>
            <a:r>
              <a:rPr lang="en-US" dirty="0" smtClean="0">
                <a:solidFill>
                  <a:srgbClr val="FF0000"/>
                </a:solidFill>
              </a:rPr>
              <a:t>minimum cut is </a:t>
            </a:r>
            <a:r>
              <a:rPr lang="en-US" i="1" dirty="0" smtClean="0">
                <a:solidFill>
                  <a:srgbClr val="FF0000"/>
                </a:solidFill>
              </a:rPr>
              <a:t>r</a:t>
            </a:r>
            <a:br>
              <a:rPr lang="en-US" i="1" dirty="0" smtClean="0">
                <a:solidFill>
                  <a:srgbClr val="FF0000"/>
                </a:solidFill>
              </a:rPr>
            </a:br>
            <a:endParaRPr lang="en-US" dirty="0" smtClean="0">
              <a:solidFill>
                <a:schemeClr val="tx1"/>
              </a:solidFill>
            </a:endParaRPr>
          </a:p>
          <a:p>
            <a:pPr>
              <a:buNone/>
            </a:pPr>
            <a:endParaRPr lang="en-GB" dirty="0" smtClean="0">
              <a:solidFill>
                <a:schemeClr val="tx1"/>
              </a:solidFill>
            </a:endParaRPr>
          </a:p>
          <a:p>
            <a:r>
              <a:rPr lang="en-GB" dirty="0" smtClean="0">
                <a:solidFill>
                  <a:schemeClr val="tx1"/>
                </a:solidFill>
              </a:rPr>
              <a:t>Assumes </a:t>
            </a:r>
            <a:r>
              <a:rPr lang="en-GB" dirty="0" err="1" smtClean="0">
                <a:solidFill>
                  <a:schemeClr val="tx1"/>
                </a:solidFill>
              </a:rPr>
              <a:t>splittable</a:t>
            </a:r>
            <a:r>
              <a:rPr lang="en-GB" dirty="0" smtClean="0">
                <a:solidFill>
                  <a:schemeClr val="tx1"/>
                </a:solidFill>
              </a:rPr>
              <a:t> flows</a:t>
            </a:r>
            <a:endParaRPr lang="en-US" dirty="0" smtClean="0">
              <a:solidFill>
                <a:schemeClr val="tx1"/>
              </a:solidFill>
            </a:endParaRPr>
          </a:p>
          <a:p>
            <a:endParaRPr lang="en-US" dirty="0" smtClean="0">
              <a:solidFill>
                <a:schemeClr val="tx1"/>
              </a:solidFill>
            </a:endParaRPr>
          </a:p>
          <a:p>
            <a:r>
              <a:rPr lang="en-US" dirty="0" smtClean="0">
                <a:solidFill>
                  <a:schemeClr val="tx1"/>
                </a:solidFill>
              </a:rPr>
              <a:t>Can we achieve the max-flow min-cut </a:t>
            </a:r>
            <a:br>
              <a:rPr lang="en-US" dirty="0" smtClean="0">
                <a:solidFill>
                  <a:schemeClr val="tx1"/>
                </a:solidFill>
              </a:rPr>
            </a:br>
            <a:r>
              <a:rPr lang="en-US" dirty="0" smtClean="0">
                <a:solidFill>
                  <a:schemeClr val="tx1"/>
                </a:solidFill>
              </a:rPr>
              <a:t>rate even when multicasting?!</a:t>
            </a:r>
          </a:p>
          <a:p>
            <a:endParaRPr lang="en-US" dirty="0" smtClean="0"/>
          </a:p>
          <a:p>
            <a:endParaRPr lang="en-US" dirty="0"/>
          </a:p>
        </p:txBody>
      </p:sp>
      <p:sp>
        <p:nvSpPr>
          <p:cNvPr id="4" name="Left-Right Arrow 3"/>
          <p:cNvSpPr/>
          <p:nvPr/>
        </p:nvSpPr>
        <p:spPr bwMode="auto">
          <a:xfrm>
            <a:off x="3724275" y="1905000"/>
            <a:ext cx="971550" cy="123825"/>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6"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5502810" y="4279783"/>
            <a:ext cx="740992" cy="1122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Multicasting</a:t>
            </a:r>
            <a:endParaRPr lang="en-US" dirty="0"/>
          </a:p>
        </p:txBody>
      </p:sp>
      <p:sp>
        <p:nvSpPr>
          <p:cNvPr id="5" name="Content Placeholder 4"/>
          <p:cNvSpPr>
            <a:spLocks noGrp="1"/>
          </p:cNvSpPr>
          <p:nvPr>
            <p:ph idx="1"/>
          </p:nvPr>
        </p:nvSpPr>
        <p:spPr/>
        <p:txBody>
          <a:bodyPr/>
          <a:lstStyle/>
          <a:p>
            <a:endParaRPr lang="en-US" dirty="0" smtClean="0"/>
          </a:p>
          <a:p>
            <a:r>
              <a:rPr lang="en-US" dirty="0" smtClean="0"/>
              <a:t>Consider a network, where the source </a:t>
            </a:r>
            <a:r>
              <a:rPr lang="en-US" i="1" dirty="0" smtClean="0"/>
              <a:t>S</a:t>
            </a:r>
            <a:r>
              <a:rPr lang="en-US" dirty="0" smtClean="0"/>
              <a:t> wants to multicast to three receivers </a:t>
            </a:r>
            <a:r>
              <a:rPr lang="en-US" i="1" dirty="0" smtClean="0"/>
              <a:t>E</a:t>
            </a:r>
            <a:r>
              <a:rPr lang="en-US" dirty="0" smtClean="0"/>
              <a:t>, </a:t>
            </a:r>
            <a:r>
              <a:rPr lang="en-US" i="1" dirty="0" smtClean="0"/>
              <a:t>F</a:t>
            </a:r>
            <a:r>
              <a:rPr lang="en-US" dirty="0" smtClean="0"/>
              <a:t>, and </a:t>
            </a:r>
            <a:r>
              <a:rPr lang="en-US" i="1" dirty="0" smtClean="0"/>
              <a:t>K</a:t>
            </a:r>
            <a:r>
              <a:rPr lang="en-US" dirty="0" smtClean="0"/>
              <a:t>. The min-cut between </a:t>
            </a:r>
            <a:r>
              <a:rPr lang="en-US" i="1" dirty="0" smtClean="0"/>
              <a:t>S </a:t>
            </a:r>
            <a:r>
              <a:rPr lang="en-US" dirty="0" smtClean="0"/>
              <a:t>and each individual receiver is 2. However, some edges (e.g. </a:t>
            </a:r>
            <a:r>
              <a:rPr lang="en-US" i="1" dirty="0" smtClean="0"/>
              <a:t>SA</a:t>
            </a:r>
            <a:r>
              <a:rPr lang="en-US" dirty="0" smtClean="0"/>
              <a:t> and </a:t>
            </a:r>
            <a:r>
              <a:rPr lang="en-US" i="1" dirty="0" smtClean="0"/>
              <a:t>BD</a:t>
            </a:r>
            <a:r>
              <a:rPr lang="en-US" dirty="0" smtClean="0"/>
              <a:t>) are used in conflicting ways! We have to make sure that green paths don’t share edges with blue paths…</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801760" y="2933701"/>
            <a:ext cx="7342239" cy="3924300"/>
          </a:xfrm>
          <a:prstGeom prst="rect">
            <a:avLst/>
          </a:prstGeom>
          <a:noFill/>
          <a:ln w="9525">
            <a:noFill/>
            <a:miter lim="800000"/>
            <a:headEnd/>
            <a:tailEnd/>
          </a:ln>
          <a:effectLst/>
        </p:spPr>
      </p:pic>
      <p:sp>
        <p:nvSpPr>
          <p:cNvPr id="7" name="TextBox 6"/>
          <p:cNvSpPr txBox="1"/>
          <p:nvPr/>
        </p:nvSpPr>
        <p:spPr>
          <a:xfrm>
            <a:off x="3057525" y="6550223"/>
            <a:ext cx="2234907" cy="307777"/>
          </a:xfrm>
          <a:prstGeom prst="rect">
            <a:avLst/>
          </a:prstGeom>
          <a:noFill/>
        </p:spPr>
        <p:txBody>
          <a:bodyPr wrap="none" rtlCol="0">
            <a:spAutoFit/>
          </a:bodyPr>
          <a:lstStyle/>
          <a:p>
            <a:r>
              <a:rPr lang="en-US" sz="1400" dirty="0" smtClean="0"/>
              <a:t>[Christina </a:t>
            </a:r>
            <a:r>
              <a:rPr lang="en-US" sz="1400" dirty="0" err="1" smtClean="0"/>
              <a:t>Fragouli</a:t>
            </a:r>
            <a:r>
              <a:rPr lang="en-US" sz="1400" dirty="0" smtClean="0"/>
              <a:t>, EPFL]</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Steiner Tree Packing</a:t>
            </a:r>
            <a:endParaRPr lang="en-US" dirty="0"/>
          </a:p>
        </p:txBody>
      </p:sp>
      <p:sp>
        <p:nvSpPr>
          <p:cNvPr id="5" name="Content Placeholder 4"/>
          <p:cNvSpPr>
            <a:spLocks noGrp="1"/>
          </p:cNvSpPr>
          <p:nvPr>
            <p:ph idx="1"/>
          </p:nvPr>
        </p:nvSpPr>
        <p:spPr/>
        <p:txBody>
          <a:bodyPr/>
          <a:lstStyle/>
          <a:p>
            <a:endParaRPr lang="en-US" dirty="0" smtClean="0"/>
          </a:p>
          <a:p>
            <a:r>
              <a:rPr lang="en-US" dirty="0" smtClean="0"/>
              <a:t>To optimize multicasting (without network coding), we need to solve the </a:t>
            </a:r>
            <a:r>
              <a:rPr lang="en-US" dirty="0" smtClean="0">
                <a:solidFill>
                  <a:srgbClr val="FF0000"/>
                </a:solidFill>
              </a:rPr>
              <a:t>Steiner tree packing problem </a:t>
            </a:r>
            <a:r>
              <a:rPr lang="en-US" dirty="0" smtClean="0"/>
              <a:t>(How can you connect source and all destinations by edge-disjoint Steiner trees?). This is known to be notoriously difficult (NP-complete, there are approximations).</a:t>
            </a:r>
          </a:p>
          <a:p>
            <a:endParaRPr lang="en-US" dirty="0" smtClean="0"/>
          </a:p>
          <a:p>
            <a:r>
              <a:rPr lang="en-US" dirty="0" smtClean="0"/>
              <a:t>Even if we could solve this, we might end up with a solution which is </a:t>
            </a:r>
            <a:r>
              <a:rPr lang="en-US" dirty="0" smtClean="0">
                <a:solidFill>
                  <a:srgbClr val="FF0000"/>
                </a:solidFill>
              </a:rPr>
              <a:t>inferior</a:t>
            </a:r>
            <a:r>
              <a:rPr lang="en-US" dirty="0" smtClean="0"/>
              <a:t> to the best solution using network coding. </a:t>
            </a:r>
          </a:p>
          <a:p>
            <a:pPr lvl="1"/>
            <a:r>
              <a:rPr lang="en-US" dirty="0" smtClean="0"/>
              <a:t>Indeed, all previous examples showed that the best Steiner tree packing is a factor 2 worse than the min-cut.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685800" y="1019176"/>
            <a:ext cx="7648575" cy="192405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Multicasting w/ Network Coding [</a:t>
            </a:r>
            <a:r>
              <a:rPr lang="en-US" dirty="0" err="1" smtClean="0"/>
              <a:t>Ahlswede</a:t>
            </a:r>
            <a:r>
              <a:rPr lang="en-US" dirty="0" smtClean="0"/>
              <a:t>, </a:t>
            </a:r>
            <a:r>
              <a:rPr lang="en-US" dirty="0" err="1" smtClean="0"/>
              <a:t>Cai</a:t>
            </a:r>
            <a:r>
              <a:rPr lang="en-US" dirty="0" smtClean="0"/>
              <a:t>, Li, </a:t>
            </a:r>
            <a:r>
              <a:rPr lang="en-US" dirty="0" err="1" smtClean="0"/>
              <a:t>Yeung</a:t>
            </a:r>
            <a:r>
              <a:rPr lang="en-US" dirty="0" smtClean="0"/>
              <a:t>]</a:t>
            </a:r>
            <a:endParaRPr lang="en-US" dirty="0"/>
          </a:p>
        </p:txBody>
      </p:sp>
      <p:sp>
        <p:nvSpPr>
          <p:cNvPr id="5" name="Content Placeholder 4"/>
          <p:cNvSpPr>
            <a:spLocks noGrp="1"/>
          </p:cNvSpPr>
          <p:nvPr>
            <p:ph idx="1"/>
          </p:nvPr>
        </p:nvSpPr>
        <p:spPr/>
        <p:txBody>
          <a:bodyPr/>
          <a:lstStyle/>
          <a:p>
            <a:endParaRPr lang="en-US" dirty="0" smtClean="0"/>
          </a:p>
          <a:p>
            <a:pPr>
              <a:buNone/>
            </a:pPr>
            <a:r>
              <a:rPr lang="en-US" dirty="0" smtClean="0"/>
              <a:t>	We can transmit a flow at </a:t>
            </a:r>
            <a:r>
              <a:rPr lang="en-US" dirty="0" smtClean="0">
                <a:solidFill>
                  <a:srgbClr val="FF0000"/>
                </a:solidFill>
              </a:rPr>
              <a:t>rate </a:t>
            </a:r>
            <a:r>
              <a:rPr lang="en-US" i="1" dirty="0" smtClean="0">
                <a:solidFill>
                  <a:srgbClr val="FF0000"/>
                </a:solidFill>
              </a:rPr>
              <a:t>r</a:t>
            </a:r>
            <a:r>
              <a:rPr lang="en-US" dirty="0" smtClean="0">
                <a:solidFill>
                  <a:srgbClr val="FF0000"/>
                </a:solidFill>
              </a:rPr>
              <a:t> </a:t>
            </a:r>
            <a:r>
              <a:rPr lang="en-US" dirty="0" smtClean="0"/>
              <a:t>from source </a:t>
            </a:r>
            <a:r>
              <a:rPr lang="en-US" i="1" dirty="0" smtClean="0"/>
              <a:t>s</a:t>
            </a:r>
            <a:r>
              <a:rPr lang="en-US" dirty="0" smtClean="0"/>
              <a:t> to each receiver </a:t>
            </a:r>
            <a:r>
              <a:rPr lang="en-US" i="1" dirty="0" err="1" smtClean="0">
                <a:latin typeface="Arial"/>
              </a:rPr>
              <a:t>t</a:t>
            </a:r>
            <a:r>
              <a:rPr lang="en-US" i="1" baseline="-25000" dirty="0" err="1" smtClean="0">
                <a:latin typeface="Arial"/>
              </a:rPr>
              <a:t>i</a:t>
            </a:r>
            <a:endParaRPr lang="en-US" i="1" baseline="-25000" dirty="0" smtClean="0">
              <a:solidFill>
                <a:schemeClr val="tx1"/>
              </a:solidFill>
              <a:latin typeface="Arial"/>
            </a:endParaRPr>
          </a:p>
          <a:p>
            <a:endParaRPr lang="en-US" i="1" dirty="0" smtClean="0"/>
          </a:p>
          <a:p>
            <a:endParaRPr lang="en-US" dirty="0" smtClean="0"/>
          </a:p>
          <a:p>
            <a:pPr>
              <a:buNone/>
            </a:pPr>
            <a:r>
              <a:rPr lang="en-US" dirty="0" smtClean="0"/>
              <a:t>	Between source </a:t>
            </a:r>
            <a:r>
              <a:rPr lang="en-US" i="1" dirty="0" smtClean="0"/>
              <a:t>s</a:t>
            </a:r>
            <a:r>
              <a:rPr lang="en-US" dirty="0" smtClean="0"/>
              <a:t> and each receiver </a:t>
            </a:r>
            <a:r>
              <a:rPr lang="en-US" i="1" dirty="0" err="1" smtClean="0"/>
              <a:t>t</a:t>
            </a:r>
            <a:r>
              <a:rPr lang="en-US" i="1" baseline="-25000" dirty="0" err="1" smtClean="0"/>
              <a:t>i</a:t>
            </a:r>
            <a:r>
              <a:rPr lang="en-US" dirty="0" smtClean="0"/>
              <a:t>, the </a:t>
            </a:r>
            <a:r>
              <a:rPr lang="en-US" dirty="0" smtClean="0">
                <a:solidFill>
                  <a:srgbClr val="FF0000"/>
                </a:solidFill>
              </a:rPr>
              <a:t>minimum cut is </a:t>
            </a:r>
            <a:r>
              <a:rPr lang="en-US" i="1" dirty="0" smtClean="0">
                <a:solidFill>
                  <a:srgbClr val="FF0000"/>
                </a:solidFill>
              </a:rPr>
              <a:t>r</a:t>
            </a:r>
          </a:p>
          <a:p>
            <a:pPr>
              <a:buNone/>
            </a:pPr>
            <a:endParaRPr lang="en-US" dirty="0" smtClean="0">
              <a:solidFill>
                <a:schemeClr val="tx1"/>
              </a:solidFill>
            </a:endParaRPr>
          </a:p>
          <a:p>
            <a:pPr>
              <a:buNone/>
            </a:pPr>
            <a:endParaRPr lang="en-US" dirty="0" smtClean="0">
              <a:solidFill>
                <a:schemeClr val="tx1"/>
              </a:solidFill>
            </a:endParaRPr>
          </a:p>
          <a:p>
            <a:r>
              <a:rPr lang="en-US" dirty="0" smtClean="0">
                <a:solidFill>
                  <a:schemeClr val="tx1"/>
                </a:solidFill>
              </a:rPr>
              <a:t>This works with various</a:t>
            </a:r>
            <a:br>
              <a:rPr lang="en-US" dirty="0" smtClean="0">
                <a:solidFill>
                  <a:schemeClr val="tx1"/>
                </a:solidFill>
              </a:rPr>
            </a:br>
            <a:r>
              <a:rPr lang="en-US" dirty="0" smtClean="0">
                <a:solidFill>
                  <a:schemeClr val="tx1"/>
                </a:solidFill>
              </a:rPr>
              <a:t>coding schemes</a:t>
            </a:r>
          </a:p>
          <a:p>
            <a:endParaRPr lang="en-US" dirty="0" smtClean="0">
              <a:solidFill>
                <a:schemeClr val="tx1"/>
              </a:solidFill>
            </a:endParaRPr>
          </a:p>
          <a:p>
            <a:r>
              <a:rPr lang="en-US" dirty="0" smtClean="0">
                <a:solidFill>
                  <a:schemeClr val="tx1"/>
                </a:solidFill>
              </a:rPr>
              <a:t>Indeed, the factor 2 was no</a:t>
            </a:r>
            <a:br>
              <a:rPr lang="en-US" dirty="0" smtClean="0">
                <a:solidFill>
                  <a:schemeClr val="tx1"/>
                </a:solidFill>
              </a:rPr>
            </a:br>
            <a:r>
              <a:rPr lang="en-US" dirty="0" smtClean="0">
                <a:solidFill>
                  <a:schemeClr val="tx1"/>
                </a:solidFill>
              </a:rPr>
              <a:t>coincidence. For </a:t>
            </a:r>
            <a:r>
              <a:rPr lang="en-US" dirty="0" smtClean="0">
                <a:solidFill>
                  <a:srgbClr val="FF0000"/>
                </a:solidFill>
              </a:rPr>
              <a:t>undirected</a:t>
            </a:r>
            <a:r>
              <a:rPr lang="en-US" dirty="0" smtClean="0">
                <a:solidFill>
                  <a:schemeClr val="tx1"/>
                </a:solidFill>
              </a:rPr>
              <a:t/>
            </a:r>
            <a:br>
              <a:rPr lang="en-US" dirty="0" smtClean="0">
                <a:solidFill>
                  <a:schemeClr val="tx1"/>
                </a:solidFill>
              </a:rPr>
            </a:br>
            <a:r>
              <a:rPr lang="en-US" dirty="0" smtClean="0">
                <a:solidFill>
                  <a:schemeClr val="tx1"/>
                </a:solidFill>
              </a:rPr>
              <a:t>networks, it can be shown</a:t>
            </a:r>
            <a:r>
              <a:rPr lang="en-US" dirty="0" smtClean="0"/>
              <a:t/>
            </a:r>
            <a:br>
              <a:rPr lang="en-US" dirty="0" smtClean="0"/>
            </a:br>
            <a:r>
              <a:rPr lang="en-US" dirty="0" smtClean="0"/>
              <a:t>that network coding can at</a:t>
            </a:r>
            <a:br>
              <a:rPr lang="en-US" dirty="0" smtClean="0"/>
            </a:br>
            <a:r>
              <a:rPr lang="en-US" dirty="0" smtClean="0"/>
              <a:t>most improve multicasting</a:t>
            </a:r>
            <a:br>
              <a:rPr lang="en-US" dirty="0" smtClean="0"/>
            </a:br>
            <a:r>
              <a:rPr lang="en-US" dirty="0" smtClean="0"/>
              <a:t>by a factor 2.</a:t>
            </a:r>
            <a:endParaRPr lang="en-US" dirty="0" smtClean="0">
              <a:solidFill>
                <a:schemeClr val="tx1"/>
              </a:solidFill>
            </a:endParaRPr>
          </a:p>
        </p:txBody>
      </p:sp>
      <p:sp>
        <p:nvSpPr>
          <p:cNvPr id="6" name="Left-Right Arrow 5"/>
          <p:cNvSpPr/>
          <p:nvPr/>
        </p:nvSpPr>
        <p:spPr bwMode="auto">
          <a:xfrm>
            <a:off x="3724275" y="1905000"/>
            <a:ext cx="971550" cy="123825"/>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4333875" y="3130541"/>
            <a:ext cx="4810125" cy="3727460"/>
          </a:xfrm>
          <a:prstGeom prst="rect">
            <a:avLst/>
          </a:prstGeom>
          <a:noFill/>
          <a:ln w="9525">
            <a:noFill/>
            <a:miter lim="800000"/>
            <a:headEnd/>
            <a:tailEnd/>
          </a:ln>
          <a:effectLst/>
        </p:spPr>
      </p:pic>
      <p:sp>
        <p:nvSpPr>
          <p:cNvPr id="8" name="TextBox 7"/>
          <p:cNvSpPr txBox="1"/>
          <p:nvPr/>
        </p:nvSpPr>
        <p:spPr>
          <a:xfrm rot="16200000">
            <a:off x="7872658" y="4083248"/>
            <a:ext cx="2234907" cy="307777"/>
          </a:xfrm>
          <a:prstGeom prst="rect">
            <a:avLst/>
          </a:prstGeom>
          <a:noFill/>
        </p:spPr>
        <p:txBody>
          <a:bodyPr wrap="none" rtlCol="0">
            <a:spAutoFit/>
          </a:bodyPr>
          <a:lstStyle/>
          <a:p>
            <a:r>
              <a:rPr lang="en-US" sz="1400" dirty="0" smtClean="0"/>
              <a:t>[Christina </a:t>
            </a:r>
            <a:r>
              <a:rPr lang="en-US" sz="1400" dirty="0" err="1" smtClean="0"/>
              <a:t>Fragouli</a:t>
            </a:r>
            <a:r>
              <a:rPr lang="en-US" sz="1400" dirty="0" smtClean="0"/>
              <a:t>, EPFL]</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Multicast: Saving Transmissions?</a:t>
            </a:r>
            <a:endParaRPr lang="en-US" dirty="0"/>
          </a:p>
        </p:txBody>
      </p:sp>
      <p:sp>
        <p:nvSpPr>
          <p:cNvPr id="6" name="Content Placeholder 5"/>
          <p:cNvSpPr>
            <a:spLocks noGrp="1"/>
          </p:cNvSpPr>
          <p:nvPr>
            <p:ph idx="1"/>
          </p:nvPr>
        </p:nvSpPr>
        <p:spPr>
          <a:xfrm>
            <a:off x="468313" y="838200"/>
            <a:ext cx="8207375" cy="1857375"/>
          </a:xfrm>
        </p:spPr>
        <p:txBody>
          <a:bodyPr/>
          <a:lstStyle/>
          <a:p>
            <a:endParaRPr lang="en-US" dirty="0" smtClean="0"/>
          </a:p>
          <a:p>
            <a:r>
              <a:rPr lang="en-US" dirty="0" smtClean="0"/>
              <a:t>Can we construct examples, where we can save transmissions? </a:t>
            </a:r>
          </a:p>
          <a:p>
            <a:r>
              <a:rPr lang="en-US" dirty="0" smtClean="0"/>
              <a:t>Yes, for instance with 8 nodes, square topology: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pPr>
              <a:buNone/>
            </a:pPr>
            <a:endParaRPr lang="en-US" dirty="0" smtClean="0"/>
          </a:p>
          <a:p>
            <a:pPr>
              <a:buNone/>
            </a:pP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1076325" y="2198667"/>
            <a:ext cx="3605213" cy="3511571"/>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012496" y="2519616"/>
            <a:ext cx="3464753" cy="3223958"/>
          </a:xfrm>
          <a:prstGeom prst="rect">
            <a:avLst/>
          </a:prstGeom>
          <a:noFill/>
          <a:ln w="9525">
            <a:noFill/>
            <a:miter lim="800000"/>
            <a:headEnd/>
            <a:tailEnd/>
          </a:ln>
          <a:effectLst/>
        </p:spPr>
      </p:pic>
      <p:sp>
        <p:nvSpPr>
          <p:cNvPr id="32" name="TextBox 31"/>
          <p:cNvSpPr txBox="1"/>
          <p:nvPr/>
        </p:nvSpPr>
        <p:spPr>
          <a:xfrm>
            <a:off x="6924675" y="5772150"/>
            <a:ext cx="1207061" cy="307777"/>
          </a:xfrm>
          <a:prstGeom prst="rect">
            <a:avLst/>
          </a:prstGeom>
          <a:noFill/>
        </p:spPr>
        <p:txBody>
          <a:bodyPr wrap="none" rtlCol="0">
            <a:spAutoFit/>
          </a:bodyPr>
          <a:lstStyle/>
          <a:p>
            <a:r>
              <a:rPr lang="en-US" sz="1400" dirty="0" smtClean="0"/>
              <a:t>[Yunnan Wu]</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Applications: Network Bottlenecks</a:t>
            </a:r>
            <a:endParaRPr lang="en-US" dirty="0"/>
          </a:p>
        </p:txBody>
      </p:sp>
      <p:sp>
        <p:nvSpPr>
          <p:cNvPr id="3" name="Content Placeholder 2"/>
          <p:cNvSpPr>
            <a:spLocks noGrp="1"/>
          </p:cNvSpPr>
          <p:nvPr>
            <p:ph idx="1"/>
          </p:nvPr>
        </p:nvSpPr>
        <p:spPr/>
        <p:txBody>
          <a:bodyPr/>
          <a:lstStyle/>
          <a:p>
            <a:endParaRPr lang="en-US" dirty="0" smtClean="0"/>
          </a:p>
          <a:p>
            <a:r>
              <a:rPr lang="en-GB" dirty="0" smtClean="0"/>
              <a:t>Node B in the network below is a “bottleneck” because it will need to forward traffic for two flows (A to C and D to E). </a:t>
            </a:r>
          </a:p>
          <a:p>
            <a:endParaRPr lang="en-GB" dirty="0" smtClean="0"/>
          </a:p>
          <a:p>
            <a:r>
              <a:rPr lang="en-GB" dirty="0" smtClean="0"/>
              <a:t>However, thanks to overhearing, </a:t>
            </a:r>
            <a:br>
              <a:rPr lang="en-GB" dirty="0" smtClean="0"/>
            </a:br>
            <a:r>
              <a:rPr lang="en-GB" dirty="0" smtClean="0"/>
              <a:t>it is enough if B transmits the </a:t>
            </a:r>
            <a:br>
              <a:rPr lang="en-GB" dirty="0" smtClean="0"/>
            </a:br>
            <a:r>
              <a:rPr lang="en-GB" dirty="0" smtClean="0">
                <a:solidFill>
                  <a:srgbClr val="FF0000"/>
                </a:solidFill>
              </a:rPr>
              <a:t>XOR</a:t>
            </a:r>
            <a:r>
              <a:rPr lang="en-GB" dirty="0" smtClean="0"/>
              <a:t>. In this example, all nodes </a:t>
            </a:r>
            <a:br>
              <a:rPr lang="en-GB" dirty="0" smtClean="0"/>
            </a:br>
            <a:r>
              <a:rPr lang="en-GB" dirty="0" smtClean="0"/>
              <a:t>have the</a:t>
            </a:r>
            <a:r>
              <a:rPr lang="en-US" dirty="0" smtClean="0"/>
              <a:t> same amount of traffic.</a:t>
            </a:r>
            <a:endParaRPr lang="en-GB" dirty="0" smtClean="0"/>
          </a:p>
        </p:txBody>
      </p:sp>
      <p:pic>
        <p:nvPicPr>
          <p:cNvPr id="3074" name="Picture 2"/>
          <p:cNvPicPr>
            <a:picLocks noChangeAspect="1" noChangeArrowheads="1"/>
          </p:cNvPicPr>
          <p:nvPr/>
        </p:nvPicPr>
        <p:blipFill>
          <a:blip r:embed="rId3" cstate="print"/>
          <a:srcRect/>
          <a:stretch>
            <a:fillRect/>
          </a:stretch>
        </p:blipFill>
        <p:spPr bwMode="auto">
          <a:xfrm>
            <a:off x="5076825" y="2234080"/>
            <a:ext cx="3667125" cy="359522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6348414" y="3248024"/>
            <a:ext cx="293825" cy="314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Applications: Security</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468313" y="1265141"/>
            <a:ext cx="4027487" cy="2156019"/>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4" cstate="print"/>
          <a:srcRect/>
          <a:stretch>
            <a:fillRect/>
          </a:stretch>
        </p:blipFill>
        <p:spPr bwMode="auto">
          <a:xfrm>
            <a:off x="4648200" y="1255012"/>
            <a:ext cx="4027488" cy="2176276"/>
          </a:xfrm>
          <a:prstGeom prst="rect">
            <a:avLst/>
          </a:prstGeom>
          <a:noFill/>
          <a:ln w="9525">
            <a:noFill/>
            <a:miter lim="800000"/>
            <a:headEnd/>
            <a:tailEnd/>
          </a:ln>
          <a:effectLst/>
        </p:spPr>
      </p:pic>
      <p:sp>
        <p:nvSpPr>
          <p:cNvPr id="7" name="TextBox 6"/>
          <p:cNvSpPr txBox="1"/>
          <p:nvPr/>
        </p:nvSpPr>
        <p:spPr>
          <a:xfrm>
            <a:off x="6400800" y="3190875"/>
            <a:ext cx="2234907" cy="307777"/>
          </a:xfrm>
          <a:prstGeom prst="rect">
            <a:avLst/>
          </a:prstGeom>
          <a:noFill/>
        </p:spPr>
        <p:txBody>
          <a:bodyPr wrap="none" rtlCol="0">
            <a:spAutoFit/>
          </a:bodyPr>
          <a:lstStyle/>
          <a:p>
            <a:r>
              <a:rPr lang="en-US" sz="1400" dirty="0" smtClean="0"/>
              <a:t>[Christina </a:t>
            </a:r>
            <a:r>
              <a:rPr lang="en-US" sz="1400" dirty="0" err="1" smtClean="0"/>
              <a:t>Fragouli</a:t>
            </a:r>
            <a:r>
              <a:rPr lang="en-US" sz="1400" dirty="0" smtClean="0"/>
              <a:t>, EPFL]</a:t>
            </a:r>
            <a:endParaRPr lang="en-US" sz="1400" dirty="0"/>
          </a:p>
        </p:txBody>
      </p:sp>
      <p:sp>
        <p:nvSpPr>
          <p:cNvPr id="8" name="Content Placeholder 2"/>
          <p:cNvSpPr txBox="1">
            <a:spLocks/>
          </p:cNvSpPr>
          <p:nvPr/>
        </p:nvSpPr>
        <p:spPr bwMode="auto">
          <a:xfrm>
            <a:off x="4838700" y="3838575"/>
            <a:ext cx="3836988" cy="2335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GB" sz="2000" kern="0" dirty="0" smtClean="0">
              <a:solidFill>
                <a:srgbClr val="00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GB" sz="2000" kern="0" baseline="0" dirty="0" smtClean="0">
                <a:solidFill>
                  <a:srgbClr val="000000"/>
                </a:solidFill>
                <a:latin typeface="+mn-lt"/>
              </a:rPr>
              <a:t>With network coding</a:t>
            </a:r>
            <a:r>
              <a:rPr lang="en-GB" sz="2000" kern="0" dirty="0" smtClean="0">
                <a:solidFill>
                  <a:srgbClr val="000000"/>
                </a:solidFill>
                <a:latin typeface="+mn-lt"/>
              </a:rPr>
              <a:t>, getting useful information is harder.</a:t>
            </a: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9" name="Content Placeholder 2"/>
          <p:cNvSpPr txBox="1">
            <a:spLocks/>
          </p:cNvSpPr>
          <p:nvPr/>
        </p:nvSpPr>
        <p:spPr bwMode="auto">
          <a:xfrm>
            <a:off x="696914" y="3838575"/>
            <a:ext cx="3732212" cy="2335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GB" sz="2000" kern="0" dirty="0" smtClean="0">
              <a:solidFill>
                <a:srgbClr val="00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GB" sz="2000" kern="0" dirty="0" smtClean="0">
                <a:solidFill>
                  <a:srgbClr val="000000"/>
                </a:solidFill>
                <a:latin typeface="+mn-lt"/>
              </a:rPr>
              <a:t>Without network coding, </a:t>
            </a:r>
            <a:r>
              <a:rPr kumimoji="0" lang="en-GB" sz="2000" b="0" i="0" u="none" strike="noStrike" kern="0" cap="none" spc="0" normalizeH="0" noProof="0" dirty="0" smtClean="0">
                <a:ln>
                  <a:noFill/>
                </a:ln>
                <a:solidFill>
                  <a:srgbClr val="000000"/>
                </a:solidFill>
                <a:effectLst/>
                <a:uLnTx/>
                <a:uFillTx/>
                <a:latin typeface="+mn-lt"/>
                <a:ea typeface="+mn-ea"/>
                <a:cs typeface="+mn-cs"/>
              </a:rPr>
              <a:t>an eavesdropper may get half of the information.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000" b="0" i="0" u="none" strike="noStrike" kern="0" cap="none" spc="0" normalizeH="0" noProof="0" dirty="0" smtClean="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sz="half" idx="1"/>
          </p:nvPr>
        </p:nvSpPr>
        <p:spPr>
          <a:xfrm>
            <a:off x="468311" y="647159"/>
            <a:ext cx="8207375" cy="5289550"/>
          </a:xfrm>
        </p:spPr>
        <p:txBody>
          <a:bodyPr/>
          <a:lstStyle/>
          <a:p>
            <a:endParaRPr lang="en-US" sz="2000" b="1" dirty="0"/>
          </a:p>
          <a:p>
            <a:r>
              <a:rPr lang="en-US" sz="2200" dirty="0" smtClean="0"/>
              <a:t>A “digital fountain” streams data continuously and consumers get the full content after a fixed number of received packets.</a:t>
            </a:r>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endParaRPr lang="en-US" sz="2000" dirty="0" smtClean="0"/>
          </a:p>
          <a:p>
            <a:endParaRPr lang="en-US" sz="2000" dirty="0" smtClean="0"/>
          </a:p>
          <a:p>
            <a:endParaRPr lang="en-US" sz="2000" b="1"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pPr>
              <a:buNone/>
            </a:pPr>
            <a:endParaRPr lang="en-US" sz="2000" dirty="0" smtClean="0"/>
          </a:p>
        </p:txBody>
      </p:sp>
      <p:grpSp>
        <p:nvGrpSpPr>
          <p:cNvPr id="376" name="Gruppieren 375"/>
          <p:cNvGrpSpPr/>
          <p:nvPr/>
        </p:nvGrpSpPr>
        <p:grpSpPr>
          <a:xfrm>
            <a:off x="2294182" y="2829613"/>
            <a:ext cx="286222" cy="362816"/>
            <a:chOff x="1775012" y="3023309"/>
            <a:chExt cx="364203" cy="461665"/>
          </a:xfrm>
        </p:grpSpPr>
        <p:sp>
          <p:nvSpPr>
            <p:cNvPr id="374" name="Ellipse 373"/>
            <p:cNvSpPr/>
            <p:nvPr/>
          </p:nvSpPr>
          <p:spPr bwMode="auto">
            <a:xfrm>
              <a:off x="1801906" y="3164541"/>
              <a:ext cx="295835" cy="295835"/>
            </a:xfrm>
            <a:prstGeom prst="ellipse">
              <a:avLst/>
            </a:prstGeom>
            <a:solidFill>
              <a:schemeClr val="bg1"/>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375" name="Textfeld 374"/>
            <p:cNvSpPr txBox="1"/>
            <p:nvPr/>
          </p:nvSpPr>
          <p:spPr>
            <a:xfrm>
              <a:off x="1775012" y="3023309"/>
              <a:ext cx="364203" cy="461665"/>
            </a:xfrm>
            <a:prstGeom prst="rect">
              <a:avLst/>
            </a:prstGeom>
            <a:noFill/>
            <a:ln>
              <a:noFill/>
            </a:ln>
          </p:spPr>
          <p:txBody>
            <a:bodyPr wrap="none" rtlCol="0">
              <a:spAutoFit/>
            </a:bodyPr>
            <a:lstStyle/>
            <a:p>
              <a:r>
                <a:rPr lang="en-US" dirty="0" smtClean="0"/>
                <a:t>+</a:t>
              </a:r>
              <a:endParaRPr lang="en-US" dirty="0"/>
            </a:p>
          </p:txBody>
        </p:sp>
      </p:grpSp>
      <p:sp>
        <p:nvSpPr>
          <p:cNvPr id="106498" name="Rectangle 2"/>
          <p:cNvSpPr>
            <a:spLocks noGrp="1" noChangeArrowheads="1"/>
          </p:cNvSpPr>
          <p:nvPr>
            <p:ph type="title"/>
          </p:nvPr>
        </p:nvSpPr>
        <p:spPr/>
        <p:txBody>
          <a:bodyPr/>
          <a:lstStyle/>
          <a:p>
            <a:r>
              <a:rPr lang="en-US" dirty="0" smtClean="0"/>
              <a:t>Digital Fountain</a:t>
            </a:r>
            <a:endParaRPr lang="en-US" dirty="0"/>
          </a:p>
        </p:txBody>
      </p:sp>
      <p:grpSp>
        <p:nvGrpSpPr>
          <p:cNvPr id="297" name="Gruppieren 296"/>
          <p:cNvGrpSpPr/>
          <p:nvPr/>
        </p:nvGrpSpPr>
        <p:grpSpPr>
          <a:xfrm>
            <a:off x="1731243" y="2747682"/>
            <a:ext cx="136525" cy="1016000"/>
            <a:chOff x="1161980" y="3485243"/>
            <a:chExt cx="136525" cy="1016000"/>
          </a:xfrm>
          <a:solidFill>
            <a:srgbClr val="3983EF"/>
          </a:solidFill>
        </p:grpSpPr>
        <p:sp>
          <p:nvSpPr>
            <p:cNvPr id="7" name="Rectangle 7"/>
            <p:cNvSpPr>
              <a:spLocks noChangeArrowheads="1"/>
            </p:cNvSpPr>
            <p:nvPr/>
          </p:nvSpPr>
          <p:spPr bwMode="auto">
            <a:xfrm>
              <a:off x="1161980" y="44567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8" name="Rectangle 8"/>
            <p:cNvSpPr>
              <a:spLocks noChangeArrowheads="1"/>
            </p:cNvSpPr>
            <p:nvPr/>
          </p:nvSpPr>
          <p:spPr bwMode="auto">
            <a:xfrm>
              <a:off x="1161980" y="43996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9" name="Rectangle 9"/>
            <p:cNvSpPr>
              <a:spLocks noChangeArrowheads="1"/>
            </p:cNvSpPr>
            <p:nvPr/>
          </p:nvSpPr>
          <p:spPr bwMode="auto">
            <a:xfrm>
              <a:off x="1161980" y="43424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10" name="Rectangle 10"/>
            <p:cNvSpPr>
              <a:spLocks noChangeArrowheads="1"/>
            </p:cNvSpPr>
            <p:nvPr/>
          </p:nvSpPr>
          <p:spPr bwMode="auto">
            <a:xfrm>
              <a:off x="1161980" y="42853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11" name="Rectangle 11"/>
            <p:cNvSpPr>
              <a:spLocks noChangeArrowheads="1"/>
            </p:cNvSpPr>
            <p:nvPr/>
          </p:nvSpPr>
          <p:spPr bwMode="auto">
            <a:xfrm>
              <a:off x="1161980" y="42281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12" name="Rectangle 12"/>
            <p:cNvSpPr>
              <a:spLocks noChangeArrowheads="1"/>
            </p:cNvSpPr>
            <p:nvPr/>
          </p:nvSpPr>
          <p:spPr bwMode="auto">
            <a:xfrm>
              <a:off x="1161980" y="41710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13" name="Rectangle 13"/>
            <p:cNvSpPr>
              <a:spLocks noChangeArrowheads="1"/>
            </p:cNvSpPr>
            <p:nvPr/>
          </p:nvSpPr>
          <p:spPr bwMode="auto">
            <a:xfrm>
              <a:off x="1161980" y="41138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14" name="Rectangle 14"/>
            <p:cNvSpPr>
              <a:spLocks noChangeArrowheads="1"/>
            </p:cNvSpPr>
            <p:nvPr/>
          </p:nvSpPr>
          <p:spPr bwMode="auto">
            <a:xfrm>
              <a:off x="1161980" y="40567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15" name="Rectangle 15"/>
            <p:cNvSpPr>
              <a:spLocks noChangeArrowheads="1"/>
            </p:cNvSpPr>
            <p:nvPr/>
          </p:nvSpPr>
          <p:spPr bwMode="auto">
            <a:xfrm>
              <a:off x="1161980" y="39995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16" name="Rectangle 16"/>
            <p:cNvSpPr>
              <a:spLocks noChangeArrowheads="1"/>
            </p:cNvSpPr>
            <p:nvPr/>
          </p:nvSpPr>
          <p:spPr bwMode="auto">
            <a:xfrm>
              <a:off x="1161980" y="39424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17" name="Rectangle 17"/>
            <p:cNvSpPr>
              <a:spLocks noChangeArrowheads="1"/>
            </p:cNvSpPr>
            <p:nvPr/>
          </p:nvSpPr>
          <p:spPr bwMode="auto">
            <a:xfrm>
              <a:off x="1161980" y="38852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18" name="Rectangle 18"/>
            <p:cNvSpPr>
              <a:spLocks noChangeArrowheads="1"/>
            </p:cNvSpPr>
            <p:nvPr/>
          </p:nvSpPr>
          <p:spPr bwMode="auto">
            <a:xfrm>
              <a:off x="1161980" y="38281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19" name="Rectangle 19"/>
            <p:cNvSpPr>
              <a:spLocks noChangeArrowheads="1"/>
            </p:cNvSpPr>
            <p:nvPr/>
          </p:nvSpPr>
          <p:spPr bwMode="auto">
            <a:xfrm>
              <a:off x="1161980" y="37709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20" name="Rectangle 20"/>
            <p:cNvSpPr>
              <a:spLocks noChangeArrowheads="1"/>
            </p:cNvSpPr>
            <p:nvPr/>
          </p:nvSpPr>
          <p:spPr bwMode="auto">
            <a:xfrm>
              <a:off x="1161980" y="37138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21" name="Rectangle 21"/>
            <p:cNvSpPr>
              <a:spLocks noChangeArrowheads="1"/>
            </p:cNvSpPr>
            <p:nvPr/>
          </p:nvSpPr>
          <p:spPr bwMode="auto">
            <a:xfrm>
              <a:off x="1161980" y="36566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22" name="Rectangle 22"/>
            <p:cNvSpPr>
              <a:spLocks noChangeArrowheads="1"/>
            </p:cNvSpPr>
            <p:nvPr/>
          </p:nvSpPr>
          <p:spPr bwMode="auto">
            <a:xfrm>
              <a:off x="1161980" y="35995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23" name="Rectangle 23"/>
            <p:cNvSpPr>
              <a:spLocks noChangeArrowheads="1"/>
            </p:cNvSpPr>
            <p:nvPr/>
          </p:nvSpPr>
          <p:spPr bwMode="auto">
            <a:xfrm>
              <a:off x="1161980" y="35423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24" name="Rectangle 24"/>
            <p:cNvSpPr>
              <a:spLocks noChangeArrowheads="1"/>
            </p:cNvSpPr>
            <p:nvPr/>
          </p:nvSpPr>
          <p:spPr bwMode="auto">
            <a:xfrm>
              <a:off x="1161980" y="3485243"/>
              <a:ext cx="136525" cy="44450"/>
            </a:xfrm>
            <a:prstGeom prst="rect">
              <a:avLst/>
            </a:prstGeom>
            <a:grpFill/>
            <a:ln w="12700">
              <a:solidFill>
                <a:schemeClr val="tx1"/>
              </a:solidFill>
              <a:miter lim="800000"/>
              <a:headEnd/>
              <a:tailEnd/>
            </a:ln>
            <a:effectLst/>
          </p:spPr>
          <p:txBody>
            <a:bodyPr wrap="none" anchor="ctr"/>
            <a:lstStyle/>
            <a:p>
              <a:endParaRPr lang="en-US"/>
            </a:p>
          </p:txBody>
        </p:sp>
      </p:grpSp>
      <p:sp>
        <p:nvSpPr>
          <p:cNvPr id="26" name="Rectangle 69"/>
          <p:cNvSpPr>
            <a:spLocks noChangeArrowheads="1"/>
          </p:cNvSpPr>
          <p:nvPr/>
        </p:nvSpPr>
        <p:spPr bwMode="auto">
          <a:xfrm>
            <a:off x="1559241" y="2345002"/>
            <a:ext cx="514563" cy="339196"/>
          </a:xfrm>
          <a:prstGeom prst="rect">
            <a:avLst/>
          </a:prstGeom>
          <a:noFill/>
          <a:ln w="9525">
            <a:noFill/>
            <a:miter lim="800000"/>
            <a:headEnd/>
            <a:tailEnd/>
          </a:ln>
          <a:effectLst/>
        </p:spPr>
        <p:txBody>
          <a:bodyPr wrap="none" lIns="92075" tIns="46038" rIns="92075" bIns="46038">
            <a:spAutoFit/>
          </a:bodyPr>
          <a:lstStyle/>
          <a:p>
            <a:r>
              <a:rPr lang="en-US" sz="1600" dirty="0">
                <a:solidFill>
                  <a:schemeClr val="tx1"/>
                </a:solidFill>
              </a:rPr>
              <a:t>File</a:t>
            </a:r>
            <a:endParaRPr lang="en-US" sz="2400" dirty="0">
              <a:solidFill>
                <a:schemeClr val="tx1"/>
              </a:solidFill>
            </a:endParaRPr>
          </a:p>
        </p:txBody>
      </p:sp>
      <p:grpSp>
        <p:nvGrpSpPr>
          <p:cNvPr id="372" name="Gruppieren 371"/>
          <p:cNvGrpSpPr/>
          <p:nvPr/>
        </p:nvGrpSpPr>
        <p:grpSpPr>
          <a:xfrm>
            <a:off x="2985255" y="2747682"/>
            <a:ext cx="136525" cy="2101850"/>
            <a:chOff x="2398060" y="2576635"/>
            <a:chExt cx="136525" cy="2101850"/>
          </a:xfrm>
          <a:solidFill>
            <a:srgbClr val="FF9933"/>
          </a:solidFill>
        </p:grpSpPr>
        <p:sp>
          <p:nvSpPr>
            <p:cNvPr id="301" name="Rectangle 2077"/>
            <p:cNvSpPr>
              <a:spLocks noChangeArrowheads="1"/>
            </p:cNvSpPr>
            <p:nvPr/>
          </p:nvSpPr>
          <p:spPr bwMode="auto">
            <a:xfrm>
              <a:off x="2398060" y="46340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02" name="Rectangle 2078"/>
            <p:cNvSpPr>
              <a:spLocks noChangeArrowheads="1"/>
            </p:cNvSpPr>
            <p:nvPr/>
          </p:nvSpPr>
          <p:spPr bwMode="auto">
            <a:xfrm>
              <a:off x="2398060" y="45768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03" name="Rectangle 2079"/>
            <p:cNvSpPr>
              <a:spLocks noChangeArrowheads="1"/>
            </p:cNvSpPr>
            <p:nvPr/>
          </p:nvSpPr>
          <p:spPr bwMode="auto">
            <a:xfrm>
              <a:off x="2398060" y="45197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04" name="Rectangle 2080"/>
            <p:cNvSpPr>
              <a:spLocks noChangeArrowheads="1"/>
            </p:cNvSpPr>
            <p:nvPr/>
          </p:nvSpPr>
          <p:spPr bwMode="auto">
            <a:xfrm>
              <a:off x="2398060" y="44625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05" name="Rectangle 2081"/>
            <p:cNvSpPr>
              <a:spLocks noChangeArrowheads="1"/>
            </p:cNvSpPr>
            <p:nvPr/>
          </p:nvSpPr>
          <p:spPr bwMode="auto">
            <a:xfrm>
              <a:off x="2398060" y="44054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06" name="Rectangle 2082"/>
            <p:cNvSpPr>
              <a:spLocks noChangeArrowheads="1"/>
            </p:cNvSpPr>
            <p:nvPr/>
          </p:nvSpPr>
          <p:spPr bwMode="auto">
            <a:xfrm>
              <a:off x="2398060" y="43482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07" name="Rectangle 2083"/>
            <p:cNvSpPr>
              <a:spLocks noChangeArrowheads="1"/>
            </p:cNvSpPr>
            <p:nvPr/>
          </p:nvSpPr>
          <p:spPr bwMode="auto">
            <a:xfrm>
              <a:off x="2398060" y="42911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08" name="Rectangle 2084"/>
            <p:cNvSpPr>
              <a:spLocks noChangeArrowheads="1"/>
            </p:cNvSpPr>
            <p:nvPr/>
          </p:nvSpPr>
          <p:spPr bwMode="auto">
            <a:xfrm>
              <a:off x="2398060" y="42339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09" name="Rectangle 2085"/>
            <p:cNvSpPr>
              <a:spLocks noChangeArrowheads="1"/>
            </p:cNvSpPr>
            <p:nvPr/>
          </p:nvSpPr>
          <p:spPr bwMode="auto">
            <a:xfrm>
              <a:off x="2398060" y="41768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10" name="Rectangle 2086"/>
            <p:cNvSpPr>
              <a:spLocks noChangeArrowheads="1"/>
            </p:cNvSpPr>
            <p:nvPr/>
          </p:nvSpPr>
          <p:spPr bwMode="auto">
            <a:xfrm>
              <a:off x="2398060" y="41196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11" name="Rectangle 2087"/>
            <p:cNvSpPr>
              <a:spLocks noChangeArrowheads="1"/>
            </p:cNvSpPr>
            <p:nvPr/>
          </p:nvSpPr>
          <p:spPr bwMode="auto">
            <a:xfrm>
              <a:off x="2398060" y="40625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12" name="Rectangle 2088"/>
            <p:cNvSpPr>
              <a:spLocks noChangeArrowheads="1"/>
            </p:cNvSpPr>
            <p:nvPr/>
          </p:nvSpPr>
          <p:spPr bwMode="auto">
            <a:xfrm>
              <a:off x="2398060" y="40053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13" name="Rectangle 2089"/>
            <p:cNvSpPr>
              <a:spLocks noChangeArrowheads="1"/>
            </p:cNvSpPr>
            <p:nvPr/>
          </p:nvSpPr>
          <p:spPr bwMode="auto">
            <a:xfrm>
              <a:off x="2398060" y="39482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14" name="Rectangle 2090"/>
            <p:cNvSpPr>
              <a:spLocks noChangeArrowheads="1"/>
            </p:cNvSpPr>
            <p:nvPr/>
          </p:nvSpPr>
          <p:spPr bwMode="auto">
            <a:xfrm>
              <a:off x="2398060" y="38910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15" name="Rectangle 2091"/>
            <p:cNvSpPr>
              <a:spLocks noChangeArrowheads="1"/>
            </p:cNvSpPr>
            <p:nvPr/>
          </p:nvSpPr>
          <p:spPr bwMode="auto">
            <a:xfrm>
              <a:off x="2398060" y="38339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16" name="Rectangle 2092"/>
            <p:cNvSpPr>
              <a:spLocks noChangeArrowheads="1"/>
            </p:cNvSpPr>
            <p:nvPr/>
          </p:nvSpPr>
          <p:spPr bwMode="auto">
            <a:xfrm>
              <a:off x="2398060" y="37767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17" name="Rectangle 2093"/>
            <p:cNvSpPr>
              <a:spLocks noChangeArrowheads="1"/>
            </p:cNvSpPr>
            <p:nvPr/>
          </p:nvSpPr>
          <p:spPr bwMode="auto">
            <a:xfrm>
              <a:off x="2398060" y="37196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18" name="Rectangle 2095"/>
            <p:cNvSpPr>
              <a:spLocks noChangeArrowheads="1"/>
            </p:cNvSpPr>
            <p:nvPr/>
          </p:nvSpPr>
          <p:spPr bwMode="auto">
            <a:xfrm>
              <a:off x="2398060" y="366407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19" name="Rectangle 2096"/>
            <p:cNvSpPr>
              <a:spLocks noChangeArrowheads="1"/>
            </p:cNvSpPr>
            <p:nvPr/>
          </p:nvSpPr>
          <p:spPr bwMode="auto">
            <a:xfrm>
              <a:off x="2398060" y="360692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20" name="Rectangle 2097"/>
            <p:cNvSpPr>
              <a:spLocks noChangeArrowheads="1"/>
            </p:cNvSpPr>
            <p:nvPr/>
          </p:nvSpPr>
          <p:spPr bwMode="auto">
            <a:xfrm>
              <a:off x="2398060" y="354977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21" name="Rectangle 2098"/>
            <p:cNvSpPr>
              <a:spLocks noChangeArrowheads="1"/>
            </p:cNvSpPr>
            <p:nvPr/>
          </p:nvSpPr>
          <p:spPr bwMode="auto">
            <a:xfrm>
              <a:off x="2398060" y="349262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22" name="Rectangle 2099"/>
            <p:cNvSpPr>
              <a:spLocks noChangeArrowheads="1"/>
            </p:cNvSpPr>
            <p:nvPr/>
          </p:nvSpPr>
          <p:spPr bwMode="auto">
            <a:xfrm>
              <a:off x="2398060" y="343547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23" name="Rectangle 2100"/>
            <p:cNvSpPr>
              <a:spLocks noChangeArrowheads="1"/>
            </p:cNvSpPr>
            <p:nvPr/>
          </p:nvSpPr>
          <p:spPr bwMode="auto">
            <a:xfrm>
              <a:off x="2398060" y="337832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24" name="Rectangle 2101"/>
            <p:cNvSpPr>
              <a:spLocks noChangeArrowheads="1"/>
            </p:cNvSpPr>
            <p:nvPr/>
          </p:nvSpPr>
          <p:spPr bwMode="auto">
            <a:xfrm>
              <a:off x="2398060" y="332117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25" name="Rectangle 2102"/>
            <p:cNvSpPr>
              <a:spLocks noChangeArrowheads="1"/>
            </p:cNvSpPr>
            <p:nvPr/>
          </p:nvSpPr>
          <p:spPr bwMode="auto">
            <a:xfrm>
              <a:off x="2398060" y="326402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26" name="Rectangle 2103"/>
            <p:cNvSpPr>
              <a:spLocks noChangeArrowheads="1"/>
            </p:cNvSpPr>
            <p:nvPr/>
          </p:nvSpPr>
          <p:spPr bwMode="auto">
            <a:xfrm>
              <a:off x="2398060" y="320687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27" name="Rectangle 2104"/>
            <p:cNvSpPr>
              <a:spLocks noChangeArrowheads="1"/>
            </p:cNvSpPr>
            <p:nvPr/>
          </p:nvSpPr>
          <p:spPr bwMode="auto">
            <a:xfrm>
              <a:off x="2398060" y="3148135"/>
              <a:ext cx="136525" cy="46038"/>
            </a:xfrm>
            <a:prstGeom prst="rect">
              <a:avLst/>
            </a:prstGeom>
            <a:grpFill/>
            <a:ln w="12700">
              <a:solidFill>
                <a:schemeClr val="tx1"/>
              </a:solidFill>
              <a:miter lim="800000"/>
              <a:headEnd/>
              <a:tailEnd/>
            </a:ln>
            <a:effectLst/>
          </p:spPr>
          <p:txBody>
            <a:bodyPr wrap="none" anchor="ctr"/>
            <a:lstStyle/>
            <a:p>
              <a:endParaRPr lang="en-US"/>
            </a:p>
          </p:txBody>
        </p:sp>
        <p:sp>
          <p:nvSpPr>
            <p:cNvPr id="328" name="Rectangle 2105"/>
            <p:cNvSpPr>
              <a:spLocks noChangeArrowheads="1"/>
            </p:cNvSpPr>
            <p:nvPr/>
          </p:nvSpPr>
          <p:spPr bwMode="auto">
            <a:xfrm>
              <a:off x="2398060" y="30909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29" name="Rectangle 2106"/>
            <p:cNvSpPr>
              <a:spLocks noChangeArrowheads="1"/>
            </p:cNvSpPr>
            <p:nvPr/>
          </p:nvSpPr>
          <p:spPr bwMode="auto">
            <a:xfrm>
              <a:off x="2398060" y="30338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30" name="Rectangle 2107"/>
            <p:cNvSpPr>
              <a:spLocks noChangeArrowheads="1"/>
            </p:cNvSpPr>
            <p:nvPr/>
          </p:nvSpPr>
          <p:spPr bwMode="auto">
            <a:xfrm>
              <a:off x="2398060" y="29766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31" name="Rectangle 2108"/>
            <p:cNvSpPr>
              <a:spLocks noChangeArrowheads="1"/>
            </p:cNvSpPr>
            <p:nvPr/>
          </p:nvSpPr>
          <p:spPr bwMode="auto">
            <a:xfrm>
              <a:off x="2398060" y="29195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32" name="Rectangle 2109"/>
            <p:cNvSpPr>
              <a:spLocks noChangeArrowheads="1"/>
            </p:cNvSpPr>
            <p:nvPr/>
          </p:nvSpPr>
          <p:spPr bwMode="auto">
            <a:xfrm>
              <a:off x="2398060" y="28623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33" name="Rectangle 2110"/>
            <p:cNvSpPr>
              <a:spLocks noChangeArrowheads="1"/>
            </p:cNvSpPr>
            <p:nvPr/>
          </p:nvSpPr>
          <p:spPr bwMode="auto">
            <a:xfrm>
              <a:off x="2398060" y="28052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34" name="Rectangle 2111"/>
            <p:cNvSpPr>
              <a:spLocks noChangeArrowheads="1"/>
            </p:cNvSpPr>
            <p:nvPr/>
          </p:nvSpPr>
          <p:spPr bwMode="auto">
            <a:xfrm>
              <a:off x="2398060" y="27480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35" name="Rectangle 2112"/>
            <p:cNvSpPr>
              <a:spLocks noChangeArrowheads="1"/>
            </p:cNvSpPr>
            <p:nvPr/>
          </p:nvSpPr>
          <p:spPr bwMode="auto">
            <a:xfrm>
              <a:off x="2398060" y="269093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36" name="Rectangle 2113"/>
            <p:cNvSpPr>
              <a:spLocks noChangeArrowheads="1"/>
            </p:cNvSpPr>
            <p:nvPr/>
          </p:nvSpPr>
          <p:spPr bwMode="auto">
            <a:xfrm>
              <a:off x="2398060" y="263378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337" name="Rectangle 2114"/>
            <p:cNvSpPr>
              <a:spLocks noChangeArrowheads="1"/>
            </p:cNvSpPr>
            <p:nvPr/>
          </p:nvSpPr>
          <p:spPr bwMode="auto">
            <a:xfrm>
              <a:off x="2398060" y="2576635"/>
              <a:ext cx="136525" cy="44450"/>
            </a:xfrm>
            <a:prstGeom prst="rect">
              <a:avLst/>
            </a:prstGeom>
            <a:grpFill/>
            <a:ln w="12700">
              <a:solidFill>
                <a:schemeClr val="tx1"/>
              </a:solidFill>
              <a:miter lim="800000"/>
              <a:headEnd/>
              <a:tailEnd/>
            </a:ln>
            <a:effectLst/>
          </p:spPr>
          <p:txBody>
            <a:bodyPr wrap="none" anchor="ctr"/>
            <a:lstStyle/>
            <a:p>
              <a:endParaRPr lang="en-US"/>
            </a:p>
          </p:txBody>
        </p:sp>
      </p:grpSp>
      <p:sp>
        <p:nvSpPr>
          <p:cNvPr id="373" name="Rectangle 69"/>
          <p:cNvSpPr>
            <a:spLocks noChangeArrowheads="1"/>
          </p:cNvSpPr>
          <p:nvPr/>
        </p:nvSpPr>
        <p:spPr bwMode="auto">
          <a:xfrm>
            <a:off x="2375021" y="2345002"/>
            <a:ext cx="1396601" cy="339196"/>
          </a:xfrm>
          <a:prstGeom prst="rect">
            <a:avLst/>
          </a:prstGeom>
          <a:noFill/>
          <a:ln w="9525">
            <a:noFill/>
            <a:miter lim="800000"/>
            <a:headEnd/>
            <a:tailEnd/>
          </a:ln>
          <a:effectLst/>
        </p:spPr>
        <p:txBody>
          <a:bodyPr wrap="none" lIns="92075" tIns="46038" rIns="92075" bIns="46038">
            <a:spAutoFit/>
          </a:bodyPr>
          <a:lstStyle/>
          <a:p>
            <a:r>
              <a:rPr lang="en-US" sz="1600" dirty="0" smtClean="0">
                <a:solidFill>
                  <a:schemeClr val="tx1"/>
                </a:solidFill>
              </a:rPr>
              <a:t>Transmission</a:t>
            </a:r>
            <a:endParaRPr lang="en-US" sz="2400" dirty="0">
              <a:solidFill>
                <a:schemeClr val="tx1"/>
              </a:solidFill>
            </a:endParaRPr>
          </a:p>
        </p:txBody>
      </p:sp>
      <p:cxnSp>
        <p:nvCxnSpPr>
          <p:cNvPr id="378" name="Gerade Verbindung mit Pfeil 377"/>
          <p:cNvCxnSpPr/>
          <p:nvPr/>
        </p:nvCxnSpPr>
        <p:spPr bwMode="auto">
          <a:xfrm flipV="1">
            <a:off x="2547810" y="3055657"/>
            <a:ext cx="437445" cy="1195"/>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cxnSp>
        <p:nvCxnSpPr>
          <p:cNvPr id="380" name="Gerade Verbindung 379"/>
          <p:cNvCxnSpPr/>
          <p:nvPr/>
        </p:nvCxnSpPr>
        <p:spPr bwMode="auto">
          <a:xfrm>
            <a:off x="1867768" y="2769907"/>
            <a:ext cx="447549" cy="28694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2" name="Gerade Verbindung 381"/>
          <p:cNvCxnSpPr/>
          <p:nvPr/>
        </p:nvCxnSpPr>
        <p:spPr bwMode="auto">
          <a:xfrm flipV="1">
            <a:off x="1867768" y="3056852"/>
            <a:ext cx="447549" cy="6274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4" name="Gerade Verbindung 383"/>
          <p:cNvCxnSpPr/>
          <p:nvPr/>
        </p:nvCxnSpPr>
        <p:spPr bwMode="auto">
          <a:xfrm flipV="1">
            <a:off x="1867768" y="3056852"/>
            <a:ext cx="447549" cy="3417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6" name="Gerade Verbindung 385"/>
          <p:cNvCxnSpPr/>
          <p:nvPr/>
        </p:nvCxnSpPr>
        <p:spPr bwMode="auto">
          <a:xfrm>
            <a:off x="1867768" y="2884207"/>
            <a:ext cx="447549" cy="17264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93" name="Oval 2428"/>
          <p:cNvSpPr>
            <a:spLocks noChangeArrowheads="1"/>
          </p:cNvSpPr>
          <p:nvPr/>
        </p:nvSpPr>
        <p:spPr bwMode="auto">
          <a:xfrm rot="10628255" flipV="1">
            <a:off x="3032839" y="4938115"/>
            <a:ext cx="54000" cy="540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394" name="Oval 2429"/>
          <p:cNvSpPr>
            <a:spLocks noChangeArrowheads="1"/>
          </p:cNvSpPr>
          <p:nvPr/>
        </p:nvSpPr>
        <p:spPr bwMode="auto">
          <a:xfrm rot="10628255" flipV="1">
            <a:off x="3032838" y="5098451"/>
            <a:ext cx="54000" cy="54000"/>
          </a:xfrm>
          <a:prstGeom prst="ellipse">
            <a:avLst/>
          </a:prstGeom>
          <a:solidFill>
            <a:schemeClr val="tx2"/>
          </a:solidFill>
          <a:ln w="12700">
            <a:solidFill>
              <a:schemeClr val="tx1"/>
            </a:solidFill>
            <a:round/>
            <a:headEnd/>
            <a:tailEnd/>
          </a:ln>
          <a:effectLst/>
        </p:spPr>
        <p:txBody>
          <a:bodyPr wrap="none" anchor="ctr"/>
          <a:lstStyle/>
          <a:p>
            <a:endParaRPr lang="en-US"/>
          </a:p>
        </p:txBody>
      </p:sp>
      <p:sp>
        <p:nvSpPr>
          <p:cNvPr id="395" name="Oval 2430"/>
          <p:cNvSpPr>
            <a:spLocks noChangeArrowheads="1"/>
          </p:cNvSpPr>
          <p:nvPr/>
        </p:nvSpPr>
        <p:spPr bwMode="auto">
          <a:xfrm rot="10628255" flipV="1">
            <a:off x="3032838" y="5250851"/>
            <a:ext cx="54000" cy="54000"/>
          </a:xfrm>
          <a:prstGeom prst="ellipse">
            <a:avLst/>
          </a:prstGeom>
          <a:solidFill>
            <a:schemeClr val="tx2"/>
          </a:solidFill>
          <a:ln w="12700">
            <a:solidFill>
              <a:schemeClr val="tx1"/>
            </a:solidFill>
            <a:round/>
            <a:headEnd/>
            <a:tailEnd/>
          </a:ln>
          <a:effectLst/>
        </p:spPr>
        <p:txBody>
          <a:bodyPr wrap="none" anchor="ctr"/>
          <a:lstStyle/>
          <a:p>
            <a:endParaRPr lang="en-US"/>
          </a:p>
        </p:txBody>
      </p:sp>
      <p:cxnSp>
        <p:nvCxnSpPr>
          <p:cNvPr id="398" name="Gerade Verbindung mit Pfeil 397"/>
          <p:cNvCxnSpPr/>
          <p:nvPr/>
        </p:nvCxnSpPr>
        <p:spPr bwMode="auto">
          <a:xfrm rot="5400000">
            <a:off x="2409825" y="3819525"/>
            <a:ext cx="1809750" cy="1588"/>
          </a:xfrm>
          <a:prstGeom prst="straightConnector1">
            <a:avLst/>
          </a:prstGeom>
          <a:solidFill>
            <a:schemeClr val="accent1"/>
          </a:solidFill>
          <a:ln w="12700" cap="flat" cmpd="sng" algn="ctr">
            <a:solidFill>
              <a:schemeClr val="tx1"/>
            </a:solidFill>
            <a:prstDash val="solid"/>
            <a:round/>
            <a:headEnd type="none" w="med" len="med"/>
            <a:tailEnd type="triangle" w="med" len="med"/>
          </a:ln>
          <a:effectLst/>
        </p:spPr>
      </p:cxnSp>
      <p:sp>
        <p:nvSpPr>
          <p:cNvPr id="401" name="Rectangle 2164"/>
          <p:cNvSpPr>
            <a:spLocks noChangeArrowheads="1"/>
          </p:cNvSpPr>
          <p:nvPr/>
        </p:nvSpPr>
        <p:spPr bwMode="auto">
          <a:xfrm>
            <a:off x="4705350" y="2345002"/>
            <a:ext cx="880049" cy="339196"/>
          </a:xfrm>
          <a:prstGeom prst="rect">
            <a:avLst/>
          </a:prstGeom>
          <a:noFill/>
          <a:ln w="9525">
            <a:noFill/>
            <a:miter lim="800000"/>
            <a:headEnd/>
            <a:tailEnd/>
          </a:ln>
          <a:effectLst/>
        </p:spPr>
        <p:txBody>
          <a:bodyPr wrap="none" lIns="92075" tIns="46038" rIns="92075" bIns="46038">
            <a:spAutoFit/>
          </a:bodyPr>
          <a:lstStyle/>
          <a:p>
            <a:r>
              <a:rPr lang="en-US" sz="1600" dirty="0" smtClean="0">
                <a:solidFill>
                  <a:schemeClr val="tx1"/>
                </a:solidFill>
              </a:rPr>
              <a:t>Client </a:t>
            </a:r>
            <a:r>
              <a:rPr lang="en-US" sz="1600" dirty="0">
                <a:solidFill>
                  <a:schemeClr val="tx1"/>
                </a:solidFill>
              </a:rPr>
              <a:t>1</a:t>
            </a:r>
          </a:p>
        </p:txBody>
      </p:sp>
      <p:sp>
        <p:nvSpPr>
          <p:cNvPr id="402" name="Rectangle 2165"/>
          <p:cNvSpPr>
            <a:spLocks noChangeArrowheads="1"/>
          </p:cNvSpPr>
          <p:nvPr/>
        </p:nvSpPr>
        <p:spPr bwMode="auto">
          <a:xfrm>
            <a:off x="6257925" y="2345002"/>
            <a:ext cx="880049" cy="339196"/>
          </a:xfrm>
          <a:prstGeom prst="rect">
            <a:avLst/>
          </a:prstGeom>
          <a:noFill/>
          <a:ln w="9525">
            <a:noFill/>
            <a:miter lim="800000"/>
            <a:headEnd/>
            <a:tailEnd/>
          </a:ln>
          <a:effectLst/>
        </p:spPr>
        <p:txBody>
          <a:bodyPr wrap="none" lIns="92075" tIns="46038" rIns="92075" bIns="46038">
            <a:spAutoFit/>
          </a:bodyPr>
          <a:lstStyle/>
          <a:p>
            <a:r>
              <a:rPr lang="en-US" sz="1600" dirty="0" smtClean="0">
                <a:solidFill>
                  <a:schemeClr val="tx1"/>
                </a:solidFill>
              </a:rPr>
              <a:t>Client </a:t>
            </a:r>
            <a:r>
              <a:rPr lang="en-US" sz="1600" dirty="0">
                <a:solidFill>
                  <a:schemeClr val="tx1"/>
                </a:solidFill>
              </a:rPr>
              <a:t>2</a:t>
            </a:r>
          </a:p>
        </p:txBody>
      </p:sp>
      <p:grpSp>
        <p:nvGrpSpPr>
          <p:cNvPr id="549" name="Gruppieren 548"/>
          <p:cNvGrpSpPr/>
          <p:nvPr/>
        </p:nvGrpSpPr>
        <p:grpSpPr>
          <a:xfrm>
            <a:off x="4724400" y="3163032"/>
            <a:ext cx="136525" cy="1399443"/>
            <a:chOff x="4676775" y="3086832"/>
            <a:chExt cx="136525" cy="1399443"/>
          </a:xfrm>
          <a:solidFill>
            <a:srgbClr val="FF9933"/>
          </a:solidFill>
        </p:grpSpPr>
        <p:grpSp>
          <p:nvGrpSpPr>
            <p:cNvPr id="403" name="Group 2427"/>
            <p:cNvGrpSpPr>
              <a:grpSpLocks/>
            </p:cNvGrpSpPr>
            <p:nvPr/>
          </p:nvGrpSpPr>
          <p:grpSpPr bwMode="auto">
            <a:xfrm>
              <a:off x="4676775" y="3371850"/>
              <a:ext cx="136525" cy="685800"/>
              <a:chOff x="2928" y="1709"/>
              <a:chExt cx="86" cy="432"/>
            </a:xfrm>
            <a:grpFill/>
          </p:grpSpPr>
          <p:sp>
            <p:nvSpPr>
              <p:cNvPr id="404" name="Rectangle 2122"/>
              <p:cNvSpPr>
                <a:spLocks noChangeArrowheads="1"/>
              </p:cNvSpPr>
              <p:nvPr/>
            </p:nvSpPr>
            <p:spPr bwMode="auto">
              <a:xfrm>
                <a:off x="2928" y="2112"/>
                <a:ext cx="86" cy="29"/>
              </a:xfrm>
              <a:prstGeom prst="rect">
                <a:avLst/>
              </a:prstGeom>
              <a:grpFill/>
              <a:ln w="12700">
                <a:solidFill>
                  <a:schemeClr val="tx1"/>
                </a:solidFill>
                <a:miter lim="800000"/>
                <a:headEnd/>
                <a:tailEnd/>
              </a:ln>
              <a:effectLst/>
            </p:spPr>
            <p:txBody>
              <a:bodyPr wrap="none" anchor="ctr"/>
              <a:lstStyle/>
              <a:p>
                <a:endParaRPr lang="en-US"/>
              </a:p>
            </p:txBody>
          </p:sp>
          <p:sp>
            <p:nvSpPr>
              <p:cNvPr id="405" name="Rectangle 2123"/>
              <p:cNvSpPr>
                <a:spLocks noChangeArrowheads="1"/>
              </p:cNvSpPr>
              <p:nvPr/>
            </p:nvSpPr>
            <p:spPr bwMode="auto">
              <a:xfrm>
                <a:off x="2928" y="2076"/>
                <a:ext cx="86" cy="28"/>
              </a:xfrm>
              <a:prstGeom prst="rect">
                <a:avLst/>
              </a:prstGeom>
              <a:grpFill/>
              <a:ln w="12700">
                <a:solidFill>
                  <a:schemeClr val="tx1"/>
                </a:solidFill>
                <a:miter lim="800000"/>
                <a:headEnd/>
                <a:tailEnd/>
              </a:ln>
              <a:effectLst/>
            </p:spPr>
            <p:txBody>
              <a:bodyPr wrap="none" anchor="ctr"/>
              <a:lstStyle/>
              <a:p>
                <a:endParaRPr lang="en-US"/>
              </a:p>
            </p:txBody>
          </p:sp>
          <p:sp>
            <p:nvSpPr>
              <p:cNvPr id="406" name="Rectangle 2124"/>
              <p:cNvSpPr>
                <a:spLocks noChangeArrowheads="1"/>
              </p:cNvSpPr>
              <p:nvPr/>
            </p:nvSpPr>
            <p:spPr bwMode="auto">
              <a:xfrm>
                <a:off x="2928" y="2002"/>
                <a:ext cx="86" cy="29"/>
              </a:xfrm>
              <a:prstGeom prst="rect">
                <a:avLst/>
              </a:prstGeom>
              <a:grpFill/>
              <a:ln w="12700">
                <a:solidFill>
                  <a:schemeClr val="tx1"/>
                </a:solidFill>
                <a:miter lim="800000"/>
                <a:headEnd/>
                <a:tailEnd/>
              </a:ln>
              <a:effectLst/>
            </p:spPr>
            <p:txBody>
              <a:bodyPr wrap="none" anchor="ctr"/>
              <a:lstStyle/>
              <a:p>
                <a:endParaRPr lang="en-US"/>
              </a:p>
            </p:txBody>
          </p:sp>
          <p:sp>
            <p:nvSpPr>
              <p:cNvPr id="407" name="Rectangle 2125"/>
              <p:cNvSpPr>
                <a:spLocks noChangeArrowheads="1"/>
              </p:cNvSpPr>
              <p:nvPr/>
            </p:nvSpPr>
            <p:spPr bwMode="auto">
              <a:xfrm>
                <a:off x="2928" y="1965"/>
                <a:ext cx="86" cy="29"/>
              </a:xfrm>
              <a:prstGeom prst="rect">
                <a:avLst/>
              </a:prstGeom>
              <a:grpFill/>
              <a:ln w="12700">
                <a:solidFill>
                  <a:schemeClr val="tx1"/>
                </a:solidFill>
                <a:miter lim="800000"/>
                <a:headEnd/>
                <a:tailEnd/>
              </a:ln>
              <a:effectLst/>
            </p:spPr>
            <p:txBody>
              <a:bodyPr wrap="none" anchor="ctr"/>
              <a:lstStyle/>
              <a:p>
                <a:endParaRPr lang="en-US"/>
              </a:p>
            </p:txBody>
          </p:sp>
          <p:sp>
            <p:nvSpPr>
              <p:cNvPr id="408" name="Rectangle 2126"/>
              <p:cNvSpPr>
                <a:spLocks noChangeArrowheads="1"/>
              </p:cNvSpPr>
              <p:nvPr/>
            </p:nvSpPr>
            <p:spPr bwMode="auto">
              <a:xfrm>
                <a:off x="2928" y="1928"/>
                <a:ext cx="86" cy="29"/>
              </a:xfrm>
              <a:prstGeom prst="rect">
                <a:avLst/>
              </a:prstGeom>
              <a:grpFill/>
              <a:ln w="12700">
                <a:solidFill>
                  <a:schemeClr val="tx1"/>
                </a:solidFill>
                <a:miter lim="800000"/>
                <a:headEnd/>
                <a:tailEnd/>
              </a:ln>
              <a:effectLst/>
            </p:spPr>
            <p:txBody>
              <a:bodyPr wrap="none" anchor="ctr"/>
              <a:lstStyle/>
              <a:p>
                <a:endParaRPr lang="en-US"/>
              </a:p>
            </p:txBody>
          </p:sp>
          <p:sp>
            <p:nvSpPr>
              <p:cNvPr id="409" name="Rectangle 2127"/>
              <p:cNvSpPr>
                <a:spLocks noChangeArrowheads="1"/>
              </p:cNvSpPr>
              <p:nvPr/>
            </p:nvSpPr>
            <p:spPr bwMode="auto">
              <a:xfrm>
                <a:off x="2928" y="1892"/>
                <a:ext cx="86" cy="28"/>
              </a:xfrm>
              <a:prstGeom prst="rect">
                <a:avLst/>
              </a:prstGeom>
              <a:grpFill/>
              <a:ln w="12700">
                <a:solidFill>
                  <a:schemeClr val="tx1"/>
                </a:solidFill>
                <a:miter lim="800000"/>
                <a:headEnd/>
                <a:tailEnd/>
              </a:ln>
              <a:effectLst/>
            </p:spPr>
            <p:txBody>
              <a:bodyPr wrap="none" anchor="ctr"/>
              <a:lstStyle/>
              <a:p>
                <a:endParaRPr lang="en-US"/>
              </a:p>
            </p:txBody>
          </p:sp>
          <p:sp>
            <p:nvSpPr>
              <p:cNvPr id="410" name="Rectangle 2128"/>
              <p:cNvSpPr>
                <a:spLocks noChangeArrowheads="1"/>
              </p:cNvSpPr>
              <p:nvPr/>
            </p:nvSpPr>
            <p:spPr bwMode="auto">
              <a:xfrm>
                <a:off x="2928" y="1818"/>
                <a:ext cx="86" cy="29"/>
              </a:xfrm>
              <a:prstGeom prst="rect">
                <a:avLst/>
              </a:prstGeom>
              <a:grpFill/>
              <a:ln w="12700">
                <a:solidFill>
                  <a:schemeClr val="tx1"/>
                </a:solidFill>
                <a:miter lim="800000"/>
                <a:headEnd/>
                <a:tailEnd/>
              </a:ln>
              <a:effectLst/>
            </p:spPr>
            <p:txBody>
              <a:bodyPr wrap="none" anchor="ctr"/>
              <a:lstStyle/>
              <a:p>
                <a:endParaRPr lang="en-US"/>
              </a:p>
            </p:txBody>
          </p:sp>
          <p:sp>
            <p:nvSpPr>
              <p:cNvPr id="411" name="Rectangle 2129"/>
              <p:cNvSpPr>
                <a:spLocks noChangeArrowheads="1"/>
              </p:cNvSpPr>
              <p:nvPr/>
            </p:nvSpPr>
            <p:spPr bwMode="auto">
              <a:xfrm>
                <a:off x="2928" y="1781"/>
                <a:ext cx="86" cy="29"/>
              </a:xfrm>
              <a:prstGeom prst="rect">
                <a:avLst/>
              </a:prstGeom>
              <a:grpFill/>
              <a:ln w="12700">
                <a:solidFill>
                  <a:schemeClr val="tx1"/>
                </a:solidFill>
                <a:miter lim="800000"/>
                <a:headEnd/>
                <a:tailEnd/>
              </a:ln>
              <a:effectLst/>
            </p:spPr>
            <p:txBody>
              <a:bodyPr wrap="none" anchor="ctr"/>
              <a:lstStyle/>
              <a:p>
                <a:endParaRPr lang="en-US"/>
              </a:p>
            </p:txBody>
          </p:sp>
          <p:sp>
            <p:nvSpPr>
              <p:cNvPr id="412" name="Rectangle 2130"/>
              <p:cNvSpPr>
                <a:spLocks noChangeArrowheads="1"/>
              </p:cNvSpPr>
              <p:nvPr/>
            </p:nvSpPr>
            <p:spPr bwMode="auto">
              <a:xfrm>
                <a:off x="2928" y="1746"/>
                <a:ext cx="86" cy="28"/>
              </a:xfrm>
              <a:prstGeom prst="rect">
                <a:avLst/>
              </a:prstGeom>
              <a:grpFill/>
              <a:ln w="12700">
                <a:solidFill>
                  <a:schemeClr val="tx1"/>
                </a:solidFill>
                <a:miter lim="800000"/>
                <a:headEnd/>
                <a:tailEnd/>
              </a:ln>
              <a:effectLst/>
            </p:spPr>
            <p:txBody>
              <a:bodyPr wrap="none" anchor="ctr"/>
              <a:lstStyle/>
              <a:p>
                <a:endParaRPr lang="en-US"/>
              </a:p>
            </p:txBody>
          </p:sp>
          <p:sp>
            <p:nvSpPr>
              <p:cNvPr id="413" name="Rectangle 2131"/>
              <p:cNvSpPr>
                <a:spLocks noChangeArrowheads="1"/>
              </p:cNvSpPr>
              <p:nvPr/>
            </p:nvSpPr>
            <p:spPr bwMode="auto">
              <a:xfrm>
                <a:off x="2928" y="1709"/>
                <a:ext cx="86" cy="28"/>
              </a:xfrm>
              <a:prstGeom prst="rect">
                <a:avLst/>
              </a:prstGeom>
              <a:grpFill/>
              <a:ln w="12700">
                <a:solidFill>
                  <a:schemeClr val="tx1"/>
                </a:solidFill>
                <a:miter lim="800000"/>
                <a:headEnd/>
                <a:tailEnd/>
              </a:ln>
              <a:effectLst/>
            </p:spPr>
            <p:txBody>
              <a:bodyPr wrap="none" anchor="ctr"/>
              <a:lstStyle/>
              <a:p>
                <a:endParaRPr lang="en-US"/>
              </a:p>
            </p:txBody>
          </p:sp>
        </p:grpSp>
        <p:sp>
          <p:nvSpPr>
            <p:cNvPr id="414" name="Rectangle 2132"/>
            <p:cNvSpPr>
              <a:spLocks noChangeArrowheads="1"/>
            </p:cNvSpPr>
            <p:nvPr/>
          </p:nvSpPr>
          <p:spPr bwMode="auto">
            <a:xfrm>
              <a:off x="4676775" y="3202720"/>
              <a:ext cx="136525" cy="46037"/>
            </a:xfrm>
            <a:prstGeom prst="rect">
              <a:avLst/>
            </a:prstGeom>
            <a:grpFill/>
            <a:ln w="12700">
              <a:solidFill>
                <a:schemeClr val="tx1"/>
              </a:solidFill>
              <a:miter lim="800000"/>
              <a:headEnd/>
              <a:tailEnd/>
            </a:ln>
            <a:effectLst/>
          </p:spPr>
          <p:txBody>
            <a:bodyPr wrap="none" anchor="ctr"/>
            <a:lstStyle/>
            <a:p>
              <a:endParaRPr lang="en-US"/>
            </a:p>
          </p:txBody>
        </p:sp>
        <p:sp>
          <p:nvSpPr>
            <p:cNvPr id="415" name="Rectangle 2133"/>
            <p:cNvSpPr>
              <a:spLocks noChangeArrowheads="1"/>
            </p:cNvSpPr>
            <p:nvPr/>
          </p:nvSpPr>
          <p:spPr bwMode="auto">
            <a:xfrm>
              <a:off x="4676775" y="3143982"/>
              <a:ext cx="136525" cy="46038"/>
            </a:xfrm>
            <a:prstGeom prst="rect">
              <a:avLst/>
            </a:prstGeom>
            <a:grpFill/>
            <a:ln w="12700">
              <a:solidFill>
                <a:schemeClr val="tx1"/>
              </a:solidFill>
              <a:miter lim="800000"/>
              <a:headEnd/>
              <a:tailEnd/>
            </a:ln>
            <a:effectLst/>
          </p:spPr>
          <p:txBody>
            <a:bodyPr wrap="none" anchor="ctr"/>
            <a:lstStyle/>
            <a:p>
              <a:endParaRPr lang="en-US"/>
            </a:p>
          </p:txBody>
        </p:sp>
        <p:sp>
          <p:nvSpPr>
            <p:cNvPr id="416" name="Rectangle 2134"/>
            <p:cNvSpPr>
              <a:spLocks noChangeArrowheads="1"/>
            </p:cNvSpPr>
            <p:nvPr/>
          </p:nvSpPr>
          <p:spPr bwMode="auto">
            <a:xfrm>
              <a:off x="4676775" y="3086832"/>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421" name="Rectangle 2139"/>
            <p:cNvSpPr>
              <a:spLocks noChangeArrowheads="1"/>
            </p:cNvSpPr>
            <p:nvPr/>
          </p:nvSpPr>
          <p:spPr bwMode="auto">
            <a:xfrm>
              <a:off x="4676775" y="4441825"/>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422" name="Rectangle 2140"/>
            <p:cNvSpPr>
              <a:spLocks noChangeArrowheads="1"/>
            </p:cNvSpPr>
            <p:nvPr/>
          </p:nvSpPr>
          <p:spPr bwMode="auto">
            <a:xfrm>
              <a:off x="4676775" y="4383088"/>
              <a:ext cx="136525" cy="46037"/>
            </a:xfrm>
            <a:prstGeom prst="rect">
              <a:avLst/>
            </a:prstGeom>
            <a:grpFill/>
            <a:ln w="12700">
              <a:solidFill>
                <a:schemeClr val="tx1"/>
              </a:solidFill>
              <a:miter lim="800000"/>
              <a:headEnd/>
              <a:tailEnd/>
            </a:ln>
            <a:effectLst/>
          </p:spPr>
          <p:txBody>
            <a:bodyPr wrap="none" anchor="ctr"/>
            <a:lstStyle/>
            <a:p>
              <a:endParaRPr lang="en-US"/>
            </a:p>
          </p:txBody>
        </p:sp>
        <p:sp>
          <p:nvSpPr>
            <p:cNvPr id="423" name="Rectangle 2141"/>
            <p:cNvSpPr>
              <a:spLocks noChangeArrowheads="1"/>
            </p:cNvSpPr>
            <p:nvPr/>
          </p:nvSpPr>
          <p:spPr bwMode="auto">
            <a:xfrm>
              <a:off x="4676775" y="4324350"/>
              <a:ext cx="136525" cy="46038"/>
            </a:xfrm>
            <a:prstGeom prst="rect">
              <a:avLst/>
            </a:prstGeom>
            <a:grpFill/>
            <a:ln w="12700">
              <a:solidFill>
                <a:schemeClr val="tx1"/>
              </a:solidFill>
              <a:miter lim="800000"/>
              <a:headEnd/>
              <a:tailEnd/>
            </a:ln>
            <a:effectLst/>
          </p:spPr>
          <p:txBody>
            <a:bodyPr wrap="none" anchor="ctr"/>
            <a:lstStyle/>
            <a:p>
              <a:endParaRPr lang="en-US"/>
            </a:p>
          </p:txBody>
        </p:sp>
        <p:sp>
          <p:nvSpPr>
            <p:cNvPr id="424" name="Rectangle 2142"/>
            <p:cNvSpPr>
              <a:spLocks noChangeArrowheads="1"/>
            </p:cNvSpPr>
            <p:nvPr/>
          </p:nvSpPr>
          <p:spPr bwMode="auto">
            <a:xfrm>
              <a:off x="4676775" y="4265613"/>
              <a:ext cx="136525" cy="46037"/>
            </a:xfrm>
            <a:prstGeom prst="rect">
              <a:avLst/>
            </a:prstGeom>
            <a:grpFill/>
            <a:ln w="12700">
              <a:solidFill>
                <a:schemeClr val="tx1"/>
              </a:solidFill>
              <a:miter lim="800000"/>
              <a:headEnd/>
              <a:tailEnd/>
            </a:ln>
            <a:effectLst/>
          </p:spPr>
          <p:txBody>
            <a:bodyPr wrap="none" anchor="ctr"/>
            <a:lstStyle/>
            <a:p>
              <a:endParaRPr lang="en-US"/>
            </a:p>
          </p:txBody>
        </p:sp>
        <p:sp>
          <p:nvSpPr>
            <p:cNvPr id="425" name="Rectangle 2143"/>
            <p:cNvSpPr>
              <a:spLocks noChangeArrowheads="1"/>
            </p:cNvSpPr>
            <p:nvPr/>
          </p:nvSpPr>
          <p:spPr bwMode="auto">
            <a:xfrm>
              <a:off x="4676775" y="4208463"/>
              <a:ext cx="136525" cy="44450"/>
            </a:xfrm>
            <a:prstGeom prst="rect">
              <a:avLst/>
            </a:prstGeom>
            <a:grpFill/>
            <a:ln w="12700">
              <a:solidFill>
                <a:schemeClr val="tx1"/>
              </a:solidFill>
              <a:miter lim="800000"/>
              <a:headEnd/>
              <a:tailEnd/>
            </a:ln>
            <a:effectLst/>
          </p:spPr>
          <p:txBody>
            <a:bodyPr wrap="none" anchor="ctr"/>
            <a:lstStyle/>
            <a:p>
              <a:endParaRPr lang="en-US"/>
            </a:p>
          </p:txBody>
        </p:sp>
      </p:grpSp>
      <p:grpSp>
        <p:nvGrpSpPr>
          <p:cNvPr id="426" name="Group 2319"/>
          <p:cNvGrpSpPr>
            <a:grpSpLocks/>
          </p:cNvGrpSpPr>
          <p:nvPr/>
        </p:nvGrpSpPr>
        <p:grpSpPr bwMode="auto">
          <a:xfrm>
            <a:off x="6248400" y="3419475"/>
            <a:ext cx="136525" cy="1644650"/>
            <a:chOff x="4307" y="2272"/>
            <a:chExt cx="28" cy="1036"/>
          </a:xfrm>
          <a:solidFill>
            <a:srgbClr val="FF9933"/>
          </a:solidFill>
        </p:grpSpPr>
        <p:sp>
          <p:nvSpPr>
            <p:cNvPr id="427" name="Rectangle 2144"/>
            <p:cNvSpPr>
              <a:spLocks noChangeArrowheads="1"/>
            </p:cNvSpPr>
            <p:nvPr/>
          </p:nvSpPr>
          <p:spPr bwMode="auto">
            <a:xfrm>
              <a:off x="4307" y="2452"/>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28" name="Rectangle 2145"/>
            <p:cNvSpPr>
              <a:spLocks noChangeArrowheads="1"/>
            </p:cNvSpPr>
            <p:nvPr/>
          </p:nvSpPr>
          <p:spPr bwMode="auto">
            <a:xfrm>
              <a:off x="4307" y="2416"/>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29" name="Rectangle 2146"/>
            <p:cNvSpPr>
              <a:spLocks noChangeArrowheads="1"/>
            </p:cNvSpPr>
            <p:nvPr/>
          </p:nvSpPr>
          <p:spPr bwMode="auto">
            <a:xfrm>
              <a:off x="4307" y="2344"/>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30" name="Rectangle 2147"/>
            <p:cNvSpPr>
              <a:spLocks noChangeArrowheads="1"/>
            </p:cNvSpPr>
            <p:nvPr/>
          </p:nvSpPr>
          <p:spPr bwMode="auto">
            <a:xfrm>
              <a:off x="4307" y="2308"/>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31" name="Rectangle 2148"/>
            <p:cNvSpPr>
              <a:spLocks noChangeArrowheads="1"/>
            </p:cNvSpPr>
            <p:nvPr/>
          </p:nvSpPr>
          <p:spPr bwMode="auto">
            <a:xfrm>
              <a:off x="4307" y="2272"/>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34" name="Rectangle 2151"/>
            <p:cNvSpPr>
              <a:spLocks noChangeArrowheads="1"/>
            </p:cNvSpPr>
            <p:nvPr/>
          </p:nvSpPr>
          <p:spPr bwMode="auto">
            <a:xfrm>
              <a:off x="4307" y="3280"/>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35" name="Rectangle 2152"/>
            <p:cNvSpPr>
              <a:spLocks noChangeArrowheads="1"/>
            </p:cNvSpPr>
            <p:nvPr/>
          </p:nvSpPr>
          <p:spPr bwMode="auto">
            <a:xfrm>
              <a:off x="4307" y="3209"/>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36" name="Rectangle 2153"/>
            <p:cNvSpPr>
              <a:spLocks noChangeArrowheads="1"/>
            </p:cNvSpPr>
            <p:nvPr/>
          </p:nvSpPr>
          <p:spPr bwMode="auto">
            <a:xfrm>
              <a:off x="4307" y="3137"/>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37" name="Rectangle 2154"/>
            <p:cNvSpPr>
              <a:spLocks noChangeArrowheads="1"/>
            </p:cNvSpPr>
            <p:nvPr/>
          </p:nvSpPr>
          <p:spPr bwMode="auto">
            <a:xfrm>
              <a:off x="4307" y="3065"/>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38" name="Rectangle 2155"/>
            <p:cNvSpPr>
              <a:spLocks noChangeArrowheads="1"/>
            </p:cNvSpPr>
            <p:nvPr/>
          </p:nvSpPr>
          <p:spPr bwMode="auto">
            <a:xfrm>
              <a:off x="4307" y="2957"/>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39" name="Rectangle 2156"/>
            <p:cNvSpPr>
              <a:spLocks noChangeArrowheads="1"/>
            </p:cNvSpPr>
            <p:nvPr/>
          </p:nvSpPr>
          <p:spPr bwMode="auto">
            <a:xfrm>
              <a:off x="4307" y="2884"/>
              <a:ext cx="28" cy="29"/>
            </a:xfrm>
            <a:prstGeom prst="rect">
              <a:avLst/>
            </a:prstGeom>
            <a:grpFill/>
            <a:ln w="12700">
              <a:solidFill>
                <a:schemeClr val="tx1"/>
              </a:solidFill>
              <a:miter lim="800000"/>
              <a:headEnd/>
              <a:tailEnd/>
            </a:ln>
            <a:effectLst/>
          </p:spPr>
          <p:txBody>
            <a:bodyPr wrap="none" anchor="ctr"/>
            <a:lstStyle/>
            <a:p>
              <a:endParaRPr lang="en-US"/>
            </a:p>
          </p:txBody>
        </p:sp>
        <p:sp>
          <p:nvSpPr>
            <p:cNvPr id="440" name="Rectangle 2157"/>
            <p:cNvSpPr>
              <a:spLocks noChangeArrowheads="1"/>
            </p:cNvSpPr>
            <p:nvPr/>
          </p:nvSpPr>
          <p:spPr bwMode="auto">
            <a:xfrm>
              <a:off x="4307" y="2812"/>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41" name="Rectangle 2158"/>
            <p:cNvSpPr>
              <a:spLocks noChangeArrowheads="1"/>
            </p:cNvSpPr>
            <p:nvPr/>
          </p:nvSpPr>
          <p:spPr bwMode="auto">
            <a:xfrm>
              <a:off x="4307" y="2776"/>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42" name="Rectangle 2159"/>
            <p:cNvSpPr>
              <a:spLocks noChangeArrowheads="1"/>
            </p:cNvSpPr>
            <p:nvPr/>
          </p:nvSpPr>
          <p:spPr bwMode="auto">
            <a:xfrm>
              <a:off x="4307" y="2704"/>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43" name="Rectangle 2160"/>
            <p:cNvSpPr>
              <a:spLocks noChangeArrowheads="1"/>
            </p:cNvSpPr>
            <p:nvPr/>
          </p:nvSpPr>
          <p:spPr bwMode="auto">
            <a:xfrm>
              <a:off x="4307" y="2668"/>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44" name="Rectangle 2161"/>
            <p:cNvSpPr>
              <a:spLocks noChangeArrowheads="1"/>
            </p:cNvSpPr>
            <p:nvPr/>
          </p:nvSpPr>
          <p:spPr bwMode="auto">
            <a:xfrm>
              <a:off x="4307" y="2596"/>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45" name="Rectangle 2162"/>
            <p:cNvSpPr>
              <a:spLocks noChangeArrowheads="1"/>
            </p:cNvSpPr>
            <p:nvPr/>
          </p:nvSpPr>
          <p:spPr bwMode="auto">
            <a:xfrm>
              <a:off x="4307" y="2560"/>
              <a:ext cx="28" cy="28"/>
            </a:xfrm>
            <a:prstGeom prst="rect">
              <a:avLst/>
            </a:prstGeom>
            <a:grpFill/>
            <a:ln w="12700">
              <a:solidFill>
                <a:schemeClr val="tx1"/>
              </a:solidFill>
              <a:miter lim="800000"/>
              <a:headEnd/>
              <a:tailEnd/>
            </a:ln>
            <a:effectLst/>
          </p:spPr>
          <p:txBody>
            <a:bodyPr wrap="none" anchor="ctr"/>
            <a:lstStyle/>
            <a:p>
              <a:endParaRPr lang="en-US"/>
            </a:p>
          </p:txBody>
        </p:sp>
        <p:sp>
          <p:nvSpPr>
            <p:cNvPr id="446" name="Rectangle 2163"/>
            <p:cNvSpPr>
              <a:spLocks noChangeArrowheads="1"/>
            </p:cNvSpPr>
            <p:nvPr/>
          </p:nvSpPr>
          <p:spPr bwMode="auto">
            <a:xfrm>
              <a:off x="4307" y="2524"/>
              <a:ext cx="28" cy="28"/>
            </a:xfrm>
            <a:prstGeom prst="rect">
              <a:avLst/>
            </a:prstGeom>
            <a:grpFill/>
            <a:ln w="12700">
              <a:solidFill>
                <a:schemeClr val="tx1"/>
              </a:solidFill>
              <a:miter lim="800000"/>
              <a:headEnd/>
              <a:tailEnd/>
            </a:ln>
            <a:effectLst/>
          </p:spPr>
          <p:txBody>
            <a:bodyPr wrap="none" anchor="ctr"/>
            <a:lstStyle/>
            <a:p>
              <a:endParaRPr lang="en-US"/>
            </a:p>
          </p:txBody>
        </p:sp>
      </p:grpSp>
      <p:sp>
        <p:nvSpPr>
          <p:cNvPr id="447" name="Line 2166"/>
          <p:cNvSpPr>
            <a:spLocks noChangeShapeType="1"/>
          </p:cNvSpPr>
          <p:nvPr/>
        </p:nvSpPr>
        <p:spPr bwMode="auto">
          <a:xfrm>
            <a:off x="4943475" y="4533900"/>
            <a:ext cx="381000" cy="0"/>
          </a:xfrm>
          <a:prstGeom prst="line">
            <a:avLst/>
          </a:prstGeom>
          <a:noFill/>
          <a:ln w="12700">
            <a:solidFill>
              <a:schemeClr val="tx1"/>
            </a:solidFill>
            <a:round/>
            <a:headEnd type="none" w="med" len="med"/>
            <a:tailEnd type="triangle" w="med" len="med"/>
          </a:ln>
          <a:effectLst/>
        </p:spPr>
        <p:txBody>
          <a:bodyPr wrap="none" anchor="ctr"/>
          <a:lstStyle/>
          <a:p>
            <a:endParaRPr lang="en-US"/>
          </a:p>
        </p:txBody>
      </p:sp>
      <p:sp>
        <p:nvSpPr>
          <p:cNvPr id="448" name="Line 2167"/>
          <p:cNvSpPr>
            <a:spLocks noChangeShapeType="1"/>
          </p:cNvSpPr>
          <p:nvPr/>
        </p:nvSpPr>
        <p:spPr bwMode="auto">
          <a:xfrm>
            <a:off x="6477000" y="5048250"/>
            <a:ext cx="381000" cy="0"/>
          </a:xfrm>
          <a:prstGeom prst="line">
            <a:avLst/>
          </a:prstGeom>
          <a:noFill/>
          <a:ln w="12700">
            <a:solidFill>
              <a:schemeClr val="tx1"/>
            </a:solidFill>
            <a:round/>
            <a:headEnd type="none" w="med" len="med"/>
            <a:tailEnd type="triangle" w="med" len="med"/>
          </a:ln>
          <a:effectLst/>
        </p:spPr>
        <p:txBody>
          <a:bodyPr wrap="none" anchor="ctr"/>
          <a:lstStyle/>
          <a:p>
            <a:endParaRPr lang="en-US"/>
          </a:p>
        </p:txBody>
      </p:sp>
      <p:grpSp>
        <p:nvGrpSpPr>
          <p:cNvPr id="492" name="Gruppieren 491"/>
          <p:cNvGrpSpPr/>
          <p:nvPr/>
        </p:nvGrpSpPr>
        <p:grpSpPr>
          <a:xfrm>
            <a:off x="5417418" y="3547782"/>
            <a:ext cx="136525" cy="1016000"/>
            <a:chOff x="1161980" y="3485243"/>
            <a:chExt cx="136525" cy="1016000"/>
          </a:xfrm>
          <a:solidFill>
            <a:srgbClr val="3983EF"/>
          </a:solidFill>
        </p:grpSpPr>
        <p:sp>
          <p:nvSpPr>
            <p:cNvPr id="493" name="Rectangle 7"/>
            <p:cNvSpPr>
              <a:spLocks noChangeArrowheads="1"/>
            </p:cNvSpPr>
            <p:nvPr/>
          </p:nvSpPr>
          <p:spPr bwMode="auto">
            <a:xfrm>
              <a:off x="1161980" y="44567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494" name="Rectangle 8"/>
            <p:cNvSpPr>
              <a:spLocks noChangeArrowheads="1"/>
            </p:cNvSpPr>
            <p:nvPr/>
          </p:nvSpPr>
          <p:spPr bwMode="auto">
            <a:xfrm>
              <a:off x="1161980" y="43996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495" name="Rectangle 9"/>
            <p:cNvSpPr>
              <a:spLocks noChangeArrowheads="1"/>
            </p:cNvSpPr>
            <p:nvPr/>
          </p:nvSpPr>
          <p:spPr bwMode="auto">
            <a:xfrm>
              <a:off x="1161980" y="43424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496" name="Rectangle 10"/>
            <p:cNvSpPr>
              <a:spLocks noChangeArrowheads="1"/>
            </p:cNvSpPr>
            <p:nvPr/>
          </p:nvSpPr>
          <p:spPr bwMode="auto">
            <a:xfrm>
              <a:off x="1161980" y="42853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497" name="Rectangle 11"/>
            <p:cNvSpPr>
              <a:spLocks noChangeArrowheads="1"/>
            </p:cNvSpPr>
            <p:nvPr/>
          </p:nvSpPr>
          <p:spPr bwMode="auto">
            <a:xfrm>
              <a:off x="1161980" y="42281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498" name="Rectangle 12"/>
            <p:cNvSpPr>
              <a:spLocks noChangeArrowheads="1"/>
            </p:cNvSpPr>
            <p:nvPr/>
          </p:nvSpPr>
          <p:spPr bwMode="auto">
            <a:xfrm>
              <a:off x="1161980" y="41710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499" name="Rectangle 13"/>
            <p:cNvSpPr>
              <a:spLocks noChangeArrowheads="1"/>
            </p:cNvSpPr>
            <p:nvPr/>
          </p:nvSpPr>
          <p:spPr bwMode="auto">
            <a:xfrm>
              <a:off x="1161980" y="41138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00" name="Rectangle 14"/>
            <p:cNvSpPr>
              <a:spLocks noChangeArrowheads="1"/>
            </p:cNvSpPr>
            <p:nvPr/>
          </p:nvSpPr>
          <p:spPr bwMode="auto">
            <a:xfrm>
              <a:off x="1161980" y="40567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01" name="Rectangle 15"/>
            <p:cNvSpPr>
              <a:spLocks noChangeArrowheads="1"/>
            </p:cNvSpPr>
            <p:nvPr/>
          </p:nvSpPr>
          <p:spPr bwMode="auto">
            <a:xfrm>
              <a:off x="1161980" y="39995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02" name="Rectangle 16"/>
            <p:cNvSpPr>
              <a:spLocks noChangeArrowheads="1"/>
            </p:cNvSpPr>
            <p:nvPr/>
          </p:nvSpPr>
          <p:spPr bwMode="auto">
            <a:xfrm>
              <a:off x="1161980" y="39424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03" name="Rectangle 17"/>
            <p:cNvSpPr>
              <a:spLocks noChangeArrowheads="1"/>
            </p:cNvSpPr>
            <p:nvPr/>
          </p:nvSpPr>
          <p:spPr bwMode="auto">
            <a:xfrm>
              <a:off x="1161980" y="38852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04" name="Rectangle 18"/>
            <p:cNvSpPr>
              <a:spLocks noChangeArrowheads="1"/>
            </p:cNvSpPr>
            <p:nvPr/>
          </p:nvSpPr>
          <p:spPr bwMode="auto">
            <a:xfrm>
              <a:off x="1161980" y="38281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05" name="Rectangle 19"/>
            <p:cNvSpPr>
              <a:spLocks noChangeArrowheads="1"/>
            </p:cNvSpPr>
            <p:nvPr/>
          </p:nvSpPr>
          <p:spPr bwMode="auto">
            <a:xfrm>
              <a:off x="1161980" y="37709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06" name="Rectangle 20"/>
            <p:cNvSpPr>
              <a:spLocks noChangeArrowheads="1"/>
            </p:cNvSpPr>
            <p:nvPr/>
          </p:nvSpPr>
          <p:spPr bwMode="auto">
            <a:xfrm>
              <a:off x="1161980" y="37138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07" name="Rectangle 21"/>
            <p:cNvSpPr>
              <a:spLocks noChangeArrowheads="1"/>
            </p:cNvSpPr>
            <p:nvPr/>
          </p:nvSpPr>
          <p:spPr bwMode="auto">
            <a:xfrm>
              <a:off x="1161980" y="36566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08" name="Rectangle 22"/>
            <p:cNvSpPr>
              <a:spLocks noChangeArrowheads="1"/>
            </p:cNvSpPr>
            <p:nvPr/>
          </p:nvSpPr>
          <p:spPr bwMode="auto">
            <a:xfrm>
              <a:off x="1161980" y="35995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09" name="Rectangle 23"/>
            <p:cNvSpPr>
              <a:spLocks noChangeArrowheads="1"/>
            </p:cNvSpPr>
            <p:nvPr/>
          </p:nvSpPr>
          <p:spPr bwMode="auto">
            <a:xfrm>
              <a:off x="1161980" y="35423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10" name="Rectangle 24"/>
            <p:cNvSpPr>
              <a:spLocks noChangeArrowheads="1"/>
            </p:cNvSpPr>
            <p:nvPr/>
          </p:nvSpPr>
          <p:spPr bwMode="auto">
            <a:xfrm>
              <a:off x="1161980" y="3485243"/>
              <a:ext cx="136525" cy="44450"/>
            </a:xfrm>
            <a:prstGeom prst="rect">
              <a:avLst/>
            </a:prstGeom>
            <a:grpFill/>
            <a:ln w="12700">
              <a:solidFill>
                <a:schemeClr val="tx1"/>
              </a:solidFill>
              <a:miter lim="800000"/>
              <a:headEnd/>
              <a:tailEnd/>
            </a:ln>
            <a:effectLst/>
          </p:spPr>
          <p:txBody>
            <a:bodyPr wrap="none" anchor="ctr"/>
            <a:lstStyle/>
            <a:p>
              <a:endParaRPr lang="en-US"/>
            </a:p>
          </p:txBody>
        </p:sp>
      </p:grpSp>
      <p:grpSp>
        <p:nvGrpSpPr>
          <p:cNvPr id="530" name="Gruppieren 529"/>
          <p:cNvGrpSpPr/>
          <p:nvPr/>
        </p:nvGrpSpPr>
        <p:grpSpPr>
          <a:xfrm>
            <a:off x="6931893" y="4062132"/>
            <a:ext cx="136525" cy="1016000"/>
            <a:chOff x="1161980" y="3485243"/>
            <a:chExt cx="136525" cy="1016000"/>
          </a:xfrm>
          <a:solidFill>
            <a:srgbClr val="3983EF"/>
          </a:solidFill>
        </p:grpSpPr>
        <p:sp>
          <p:nvSpPr>
            <p:cNvPr id="531" name="Rectangle 7"/>
            <p:cNvSpPr>
              <a:spLocks noChangeArrowheads="1"/>
            </p:cNvSpPr>
            <p:nvPr/>
          </p:nvSpPr>
          <p:spPr bwMode="auto">
            <a:xfrm>
              <a:off x="1161980" y="44567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32" name="Rectangle 8"/>
            <p:cNvSpPr>
              <a:spLocks noChangeArrowheads="1"/>
            </p:cNvSpPr>
            <p:nvPr/>
          </p:nvSpPr>
          <p:spPr bwMode="auto">
            <a:xfrm>
              <a:off x="1161980" y="43996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33" name="Rectangle 9"/>
            <p:cNvSpPr>
              <a:spLocks noChangeArrowheads="1"/>
            </p:cNvSpPr>
            <p:nvPr/>
          </p:nvSpPr>
          <p:spPr bwMode="auto">
            <a:xfrm>
              <a:off x="1161980" y="43424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34" name="Rectangle 10"/>
            <p:cNvSpPr>
              <a:spLocks noChangeArrowheads="1"/>
            </p:cNvSpPr>
            <p:nvPr/>
          </p:nvSpPr>
          <p:spPr bwMode="auto">
            <a:xfrm>
              <a:off x="1161980" y="42853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35" name="Rectangle 11"/>
            <p:cNvSpPr>
              <a:spLocks noChangeArrowheads="1"/>
            </p:cNvSpPr>
            <p:nvPr/>
          </p:nvSpPr>
          <p:spPr bwMode="auto">
            <a:xfrm>
              <a:off x="1161980" y="42281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36" name="Rectangle 12"/>
            <p:cNvSpPr>
              <a:spLocks noChangeArrowheads="1"/>
            </p:cNvSpPr>
            <p:nvPr/>
          </p:nvSpPr>
          <p:spPr bwMode="auto">
            <a:xfrm>
              <a:off x="1161980" y="41710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37" name="Rectangle 13"/>
            <p:cNvSpPr>
              <a:spLocks noChangeArrowheads="1"/>
            </p:cNvSpPr>
            <p:nvPr/>
          </p:nvSpPr>
          <p:spPr bwMode="auto">
            <a:xfrm>
              <a:off x="1161980" y="41138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38" name="Rectangle 14"/>
            <p:cNvSpPr>
              <a:spLocks noChangeArrowheads="1"/>
            </p:cNvSpPr>
            <p:nvPr/>
          </p:nvSpPr>
          <p:spPr bwMode="auto">
            <a:xfrm>
              <a:off x="1161980" y="40567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39" name="Rectangle 15"/>
            <p:cNvSpPr>
              <a:spLocks noChangeArrowheads="1"/>
            </p:cNvSpPr>
            <p:nvPr/>
          </p:nvSpPr>
          <p:spPr bwMode="auto">
            <a:xfrm>
              <a:off x="1161980" y="39995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40" name="Rectangle 16"/>
            <p:cNvSpPr>
              <a:spLocks noChangeArrowheads="1"/>
            </p:cNvSpPr>
            <p:nvPr/>
          </p:nvSpPr>
          <p:spPr bwMode="auto">
            <a:xfrm>
              <a:off x="1161980" y="39424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41" name="Rectangle 17"/>
            <p:cNvSpPr>
              <a:spLocks noChangeArrowheads="1"/>
            </p:cNvSpPr>
            <p:nvPr/>
          </p:nvSpPr>
          <p:spPr bwMode="auto">
            <a:xfrm>
              <a:off x="1161980" y="38852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42" name="Rectangle 18"/>
            <p:cNvSpPr>
              <a:spLocks noChangeArrowheads="1"/>
            </p:cNvSpPr>
            <p:nvPr/>
          </p:nvSpPr>
          <p:spPr bwMode="auto">
            <a:xfrm>
              <a:off x="1161980" y="38281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43" name="Rectangle 19"/>
            <p:cNvSpPr>
              <a:spLocks noChangeArrowheads="1"/>
            </p:cNvSpPr>
            <p:nvPr/>
          </p:nvSpPr>
          <p:spPr bwMode="auto">
            <a:xfrm>
              <a:off x="1161980" y="37709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44" name="Rectangle 20"/>
            <p:cNvSpPr>
              <a:spLocks noChangeArrowheads="1"/>
            </p:cNvSpPr>
            <p:nvPr/>
          </p:nvSpPr>
          <p:spPr bwMode="auto">
            <a:xfrm>
              <a:off x="1161980" y="37138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45" name="Rectangle 21"/>
            <p:cNvSpPr>
              <a:spLocks noChangeArrowheads="1"/>
            </p:cNvSpPr>
            <p:nvPr/>
          </p:nvSpPr>
          <p:spPr bwMode="auto">
            <a:xfrm>
              <a:off x="1161980" y="36566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46" name="Rectangle 22"/>
            <p:cNvSpPr>
              <a:spLocks noChangeArrowheads="1"/>
            </p:cNvSpPr>
            <p:nvPr/>
          </p:nvSpPr>
          <p:spPr bwMode="auto">
            <a:xfrm>
              <a:off x="1161980" y="359954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47" name="Rectangle 23"/>
            <p:cNvSpPr>
              <a:spLocks noChangeArrowheads="1"/>
            </p:cNvSpPr>
            <p:nvPr/>
          </p:nvSpPr>
          <p:spPr bwMode="auto">
            <a:xfrm>
              <a:off x="1161980" y="3542393"/>
              <a:ext cx="136525" cy="44450"/>
            </a:xfrm>
            <a:prstGeom prst="rect">
              <a:avLst/>
            </a:prstGeom>
            <a:grpFill/>
            <a:ln w="12700">
              <a:solidFill>
                <a:schemeClr val="tx1"/>
              </a:solidFill>
              <a:miter lim="800000"/>
              <a:headEnd/>
              <a:tailEnd/>
            </a:ln>
            <a:effectLst/>
          </p:spPr>
          <p:txBody>
            <a:bodyPr wrap="none" anchor="ctr"/>
            <a:lstStyle/>
            <a:p>
              <a:endParaRPr lang="en-US"/>
            </a:p>
          </p:txBody>
        </p:sp>
        <p:sp>
          <p:nvSpPr>
            <p:cNvPr id="548" name="Rectangle 24"/>
            <p:cNvSpPr>
              <a:spLocks noChangeArrowheads="1"/>
            </p:cNvSpPr>
            <p:nvPr/>
          </p:nvSpPr>
          <p:spPr bwMode="auto">
            <a:xfrm>
              <a:off x="1161980" y="3485243"/>
              <a:ext cx="136525" cy="44450"/>
            </a:xfrm>
            <a:prstGeom prst="rect">
              <a:avLst/>
            </a:prstGeom>
            <a:grpFill/>
            <a:ln w="12700">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p:bldP spid="402" grpId="0"/>
      <p:bldP spid="447" grpId="0" animBg="1"/>
      <p:bldP spid="44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Digital Fountain Discussion</a:t>
            </a:r>
            <a:endParaRPr lang="en-US" dirty="0"/>
          </a:p>
        </p:txBody>
      </p:sp>
      <p:sp>
        <p:nvSpPr>
          <p:cNvPr id="6" name="Content Placeholder 5"/>
          <p:cNvSpPr>
            <a:spLocks noGrp="1"/>
          </p:cNvSpPr>
          <p:nvPr>
            <p:ph idx="1"/>
          </p:nvPr>
        </p:nvSpPr>
        <p:spPr>
          <a:xfrm>
            <a:off x="468313" y="836613"/>
            <a:ext cx="8304212" cy="5337175"/>
          </a:xfrm>
        </p:spPr>
        <p:txBody>
          <a:bodyPr/>
          <a:lstStyle/>
          <a:p>
            <a:endParaRPr lang="en-GB" dirty="0" smtClean="0"/>
          </a:p>
          <a:p>
            <a:r>
              <a:rPr lang="en-GB" dirty="0" smtClean="0"/>
              <a:t>With the right codes, arbitrary </a:t>
            </a:r>
            <a:r>
              <a:rPr lang="en-GB" i="1" dirty="0" smtClean="0">
                <a:solidFill>
                  <a:srgbClr val="FF0000"/>
                </a:solidFill>
              </a:rPr>
              <a:t>n</a:t>
            </a:r>
            <a:r>
              <a:rPr lang="en-GB" dirty="0" smtClean="0">
                <a:solidFill>
                  <a:srgbClr val="FF0000"/>
                </a:solidFill>
              </a:rPr>
              <a:t> + o(</a:t>
            </a:r>
            <a:r>
              <a:rPr lang="en-GB" i="1" dirty="0" smtClean="0">
                <a:solidFill>
                  <a:srgbClr val="FF0000"/>
                </a:solidFill>
              </a:rPr>
              <a:t>n</a:t>
            </a:r>
            <a:r>
              <a:rPr lang="en-GB" dirty="0" smtClean="0">
                <a:solidFill>
                  <a:srgbClr val="FF0000"/>
                </a:solidFill>
              </a:rPr>
              <a:t>) </a:t>
            </a:r>
            <a:r>
              <a:rPr lang="en-GB" dirty="0" smtClean="0"/>
              <a:t>out of </a:t>
            </a:r>
            <a:r>
              <a:rPr lang="en-GB" i="1" dirty="0" smtClean="0"/>
              <a:t>n</a:t>
            </a:r>
            <a:r>
              <a:rPr lang="en-GB" dirty="0" smtClean="0"/>
              <a:t> packets are sufficient to reconstruct the complete file. </a:t>
            </a:r>
          </a:p>
          <a:p>
            <a:endParaRPr lang="en-GB" dirty="0" smtClean="0"/>
          </a:p>
          <a:p>
            <a:r>
              <a:rPr lang="en-GB" dirty="0" smtClean="0"/>
              <a:t>The digital fountain idea is </a:t>
            </a:r>
            <a:r>
              <a:rPr lang="en-GB" dirty="0" smtClean="0">
                <a:solidFill>
                  <a:schemeClr val="tx1"/>
                </a:solidFill>
              </a:rPr>
              <a:t>slightly </a:t>
            </a:r>
            <a:r>
              <a:rPr lang="en-GB" dirty="0" smtClean="0">
                <a:solidFill>
                  <a:srgbClr val="FF0000"/>
                </a:solidFill>
              </a:rPr>
              <a:t>older </a:t>
            </a:r>
            <a:r>
              <a:rPr lang="en-GB" dirty="0" smtClean="0"/>
              <a:t>than the other network coding applications, and may be seen as the original work on network coding. </a:t>
            </a:r>
          </a:p>
          <a:p>
            <a:pPr lvl="1"/>
            <a:r>
              <a:rPr lang="en-GB" dirty="0" smtClean="0"/>
              <a:t>However, in both the digital fountain and the security examples, </a:t>
            </a:r>
            <a:r>
              <a:rPr lang="en-GB" dirty="0" smtClean="0">
                <a:solidFill>
                  <a:srgbClr val="FF0000"/>
                </a:solidFill>
              </a:rPr>
              <a:t>intermediate nodes simply forward the data</a:t>
            </a:r>
            <a:r>
              <a:rPr lang="en-GB" dirty="0" smtClean="0"/>
              <a:t>, without modification. As such, it may be outside the new scope of network coding.</a:t>
            </a:r>
          </a:p>
          <a:p>
            <a:endParaRPr lang="en-GB" dirty="0" smtClean="0"/>
          </a:p>
          <a:p>
            <a:r>
              <a:rPr lang="en-GB" dirty="0" smtClean="0"/>
              <a:t>Digital fountains may also be used to make data more available. Indeed, in peer-to-peer networks, thanks to coding, data may be available long after the source died.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Physical Layer Network Coding</a:t>
            </a:r>
            <a:endParaRPr lang="en-US" dirty="0"/>
          </a:p>
        </p:txBody>
      </p:sp>
      <p:sp>
        <p:nvSpPr>
          <p:cNvPr id="5" name="Content Placeholder 4"/>
          <p:cNvSpPr>
            <a:spLocks noGrp="1"/>
          </p:cNvSpPr>
          <p:nvPr>
            <p:ph sz="half" idx="1"/>
          </p:nvPr>
        </p:nvSpPr>
        <p:spPr/>
        <p:txBody>
          <a:bodyPr/>
          <a:lstStyle/>
          <a:p>
            <a:endParaRPr lang="en-GB" sz="2000" dirty="0" smtClean="0"/>
          </a:p>
          <a:p>
            <a:r>
              <a:rPr lang="en-GB" sz="2000" dirty="0" smtClean="0"/>
              <a:t>Remind 3-station example:</a:t>
            </a:r>
            <a:endParaRPr lang="en-US" sz="2000" dirty="0"/>
          </a:p>
        </p:txBody>
      </p:sp>
      <p:sp>
        <p:nvSpPr>
          <p:cNvPr id="6" name="Content Placeholder 5"/>
          <p:cNvSpPr>
            <a:spLocks noGrp="1"/>
          </p:cNvSpPr>
          <p:nvPr>
            <p:ph sz="half" idx="2"/>
          </p:nvPr>
        </p:nvSpPr>
        <p:spPr/>
        <p:txBody>
          <a:bodyPr/>
          <a:lstStyle/>
          <a:p>
            <a:endParaRPr lang="en-GB" sz="2000" dirty="0" smtClean="0"/>
          </a:p>
          <a:p>
            <a:r>
              <a:rPr lang="en-GB" sz="2000" dirty="0" smtClean="0"/>
              <a:t>Instead, node B may just repeat the received </a:t>
            </a:r>
            <a:r>
              <a:rPr lang="en-GB" sz="2000" dirty="0" smtClean="0">
                <a:solidFill>
                  <a:srgbClr val="FF0000"/>
                </a:solidFill>
              </a:rPr>
              <a:t>physical</a:t>
            </a:r>
            <a:r>
              <a:rPr lang="en-GB" sz="2000" dirty="0" smtClean="0"/>
              <a:t> signal, saving one more slot:</a:t>
            </a:r>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886730" y="1771650"/>
            <a:ext cx="3113770" cy="3557588"/>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b="44878"/>
          <a:stretch>
            <a:fillRect/>
          </a:stretch>
        </p:blipFill>
        <p:spPr bwMode="auto">
          <a:xfrm>
            <a:off x="5093111" y="2439492"/>
            <a:ext cx="3022189" cy="1910516"/>
          </a:xfrm>
          <a:prstGeom prst="rect">
            <a:avLst/>
          </a:prstGeom>
          <a:noFill/>
          <a:ln w="9525">
            <a:noFill/>
            <a:miter lim="800000"/>
            <a:headEnd/>
            <a:tailEnd/>
          </a:ln>
          <a:effectLst/>
        </p:spPr>
      </p:pic>
      <p:pic>
        <p:nvPicPr>
          <p:cNvPr id="10" name="Picture 3"/>
          <p:cNvPicPr>
            <a:picLocks noChangeAspect="1" noChangeArrowheads="1"/>
          </p:cNvPicPr>
          <p:nvPr/>
        </p:nvPicPr>
        <p:blipFill>
          <a:blip r:embed="rId4" cstate="print"/>
          <a:srcRect t="70244"/>
          <a:stretch>
            <a:fillRect/>
          </a:stretch>
        </p:blipFill>
        <p:spPr bwMode="auto">
          <a:xfrm>
            <a:off x="5093111" y="4359881"/>
            <a:ext cx="3022189" cy="1031268"/>
          </a:xfrm>
          <a:prstGeom prst="rect">
            <a:avLst/>
          </a:prstGeom>
          <a:noFill/>
          <a:ln w="9525">
            <a:noFill/>
            <a:miter lim="800000"/>
            <a:headEnd/>
            <a:tailEnd/>
          </a:ln>
          <a:effectLst/>
        </p:spPr>
      </p:pic>
      <p:sp>
        <p:nvSpPr>
          <p:cNvPr id="11" name="Oval 10"/>
          <p:cNvSpPr/>
          <p:nvPr/>
        </p:nvSpPr>
        <p:spPr bwMode="auto">
          <a:xfrm>
            <a:off x="6562726" y="4571999"/>
            <a:ext cx="171450" cy="17145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2457451" y="4486274"/>
            <a:ext cx="171450" cy="17145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5676900" y="5534025"/>
            <a:ext cx="2234907" cy="307777"/>
          </a:xfrm>
          <a:prstGeom prst="rect">
            <a:avLst/>
          </a:prstGeom>
          <a:noFill/>
        </p:spPr>
        <p:txBody>
          <a:bodyPr wrap="none" rtlCol="0">
            <a:spAutoFit/>
          </a:bodyPr>
          <a:lstStyle/>
          <a:p>
            <a:r>
              <a:rPr lang="en-US" sz="1400" dirty="0" smtClean="0"/>
              <a:t>[Christina </a:t>
            </a:r>
            <a:r>
              <a:rPr lang="en-US" sz="1400" dirty="0" err="1" smtClean="0"/>
              <a:t>Fragouli</a:t>
            </a:r>
            <a:r>
              <a:rPr lang="en-US" sz="1400" dirty="0" smtClean="0"/>
              <a:t>, EPFL]</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1"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kpura01"/>
          <p:cNvPicPr>
            <a:picLocks noChangeAspect="1" noChangeArrowheads="1"/>
          </p:cNvPicPr>
          <p:nvPr/>
        </p:nvPicPr>
        <p:blipFill>
          <a:blip r:embed="rId3" cstate="print"/>
          <a:srcRect/>
          <a:stretch>
            <a:fillRect/>
          </a:stretch>
        </p:blipFill>
        <p:spPr bwMode="auto">
          <a:xfrm>
            <a:off x="4429125" y="1194254"/>
            <a:ext cx="4105275" cy="2733675"/>
          </a:xfrm>
          <a:prstGeom prst="rect">
            <a:avLst/>
          </a:prstGeom>
          <a:noFill/>
        </p:spPr>
      </p:pic>
      <p:sp>
        <p:nvSpPr>
          <p:cNvPr id="312322" name="Rectangle 2"/>
          <p:cNvSpPr>
            <a:spLocks noGrp="1" noChangeArrowheads="1"/>
          </p:cNvSpPr>
          <p:nvPr>
            <p:ph type="title"/>
          </p:nvPr>
        </p:nvSpPr>
        <p:spPr/>
        <p:txBody>
          <a:bodyPr/>
          <a:lstStyle/>
          <a:p>
            <a:r>
              <a:rPr lang="en-US" dirty="0" smtClean="0"/>
              <a:t>Agriculture (precision farming)</a:t>
            </a:r>
            <a:endParaRPr lang="en-US" dirty="0"/>
          </a:p>
        </p:txBody>
      </p:sp>
      <p:sp>
        <p:nvSpPr>
          <p:cNvPr id="312323" name="Rectangle 3"/>
          <p:cNvSpPr>
            <a:spLocks noGrp="1" noChangeArrowheads="1"/>
          </p:cNvSpPr>
          <p:nvPr>
            <p:ph type="body" idx="1"/>
          </p:nvPr>
        </p:nvSpPr>
        <p:spPr>
          <a:xfrm>
            <a:off x="285750" y="904875"/>
            <a:ext cx="4269921" cy="5381625"/>
          </a:xfrm>
        </p:spPr>
        <p:txBody>
          <a:bodyPr/>
          <a:lstStyle/>
          <a:p>
            <a:pPr>
              <a:lnSpc>
                <a:spcPct val="80000"/>
              </a:lnSpc>
            </a:pPr>
            <a:endParaRPr lang="en-US" dirty="0" smtClean="0"/>
          </a:p>
          <a:p>
            <a:pPr>
              <a:lnSpc>
                <a:spcPct val="80000"/>
              </a:lnSpc>
            </a:pPr>
            <a:r>
              <a:rPr lang="en-US" dirty="0" smtClean="0"/>
              <a:t>Farming decision support </a:t>
            </a:r>
            <a:br>
              <a:rPr lang="en-US" dirty="0" smtClean="0"/>
            </a:br>
            <a:r>
              <a:rPr lang="en-US" dirty="0" smtClean="0"/>
              <a:t>system based on recent </a:t>
            </a:r>
            <a:br>
              <a:rPr lang="en-US" dirty="0" smtClean="0"/>
            </a:br>
            <a:r>
              <a:rPr lang="en-US" dirty="0" smtClean="0"/>
              <a:t>local environmental data</a:t>
            </a:r>
            <a:endParaRPr lang="en-GB" dirty="0" smtClean="0"/>
          </a:p>
          <a:p>
            <a:pPr lvl="1">
              <a:lnSpc>
                <a:spcPct val="80000"/>
              </a:lnSpc>
            </a:pPr>
            <a:r>
              <a:rPr lang="en-GB" dirty="0" smtClean="0"/>
              <a:t>High accuracy: GPS tractors</a:t>
            </a:r>
          </a:p>
          <a:p>
            <a:pPr lvl="1">
              <a:lnSpc>
                <a:spcPct val="80000"/>
              </a:lnSpc>
            </a:pPr>
            <a:r>
              <a:rPr lang="en-GB" dirty="0" smtClean="0"/>
              <a:t>Irrigation, fertilization, pest control, etc. are output of function of</a:t>
            </a:r>
            <a:r>
              <a:rPr lang="en-US" dirty="0" smtClean="0"/>
              <a:t> sunlight, temp., humidity, soil moisture, etc.</a:t>
            </a:r>
          </a:p>
          <a:p>
            <a:pPr>
              <a:lnSpc>
                <a:spcPct val="80000"/>
              </a:lnSpc>
            </a:pPr>
            <a:endParaRPr lang="en-US" sz="1600" dirty="0"/>
          </a:p>
          <a:p>
            <a:pPr>
              <a:lnSpc>
                <a:spcPct val="80000"/>
              </a:lnSpc>
            </a:pPr>
            <a:endParaRPr lang="en-US" dirty="0" smtClean="0"/>
          </a:p>
        </p:txBody>
      </p:sp>
      <p:sp>
        <p:nvSpPr>
          <p:cNvPr id="312324" name="Rectangle 4"/>
          <p:cNvSpPr>
            <a:spLocks noChangeArrowheads="1"/>
          </p:cNvSpPr>
          <p:nvPr/>
        </p:nvSpPr>
        <p:spPr bwMode="auto">
          <a:xfrm>
            <a:off x="468313" y="1268413"/>
            <a:ext cx="7993062" cy="2952750"/>
          </a:xfrm>
          <a:prstGeom prst="rect">
            <a:avLst/>
          </a:prstGeom>
          <a:noFill/>
          <a:ln w="9525">
            <a:noFill/>
            <a:miter lim="800000"/>
            <a:headEnd/>
            <a:tailEnd/>
          </a:ln>
          <a:effectLst/>
        </p:spPr>
        <p:txBody>
          <a:bodyPr/>
          <a:lstStyle/>
          <a:p>
            <a:pPr marL="342900" indent="-342900">
              <a:lnSpc>
                <a:spcPct val="90000"/>
              </a:lnSpc>
              <a:spcBef>
                <a:spcPct val="20000"/>
              </a:spcBef>
              <a:buClr>
                <a:schemeClr val="tx2"/>
              </a:buClr>
              <a:buSzPct val="80000"/>
              <a:buFont typeface="Wingdings" pitchFamily="2" charset="2"/>
              <a:buChar char="§"/>
            </a:pPr>
            <a:endParaRPr lang="en-US" sz="2800"/>
          </a:p>
        </p:txBody>
      </p:sp>
      <p:pic>
        <p:nvPicPr>
          <p:cNvPr id="596995" name="Picture 3"/>
          <p:cNvPicPr>
            <a:picLocks noChangeAspect="1" noChangeArrowheads="1"/>
          </p:cNvPicPr>
          <p:nvPr/>
        </p:nvPicPr>
        <p:blipFill>
          <a:blip r:embed="rId4" cstate="print"/>
          <a:srcRect/>
          <a:stretch>
            <a:fillRect/>
          </a:stretch>
        </p:blipFill>
        <p:spPr bwMode="auto">
          <a:xfrm>
            <a:off x="3926569" y="3902528"/>
            <a:ext cx="1744887" cy="2615289"/>
          </a:xfrm>
          <a:prstGeom prst="rect">
            <a:avLst/>
          </a:prstGeom>
          <a:noFill/>
          <a:ln w="9525">
            <a:noFill/>
            <a:miter lim="800000"/>
            <a:headEnd/>
            <a:tailEnd/>
          </a:ln>
          <a:effectLst/>
        </p:spPr>
      </p:pic>
      <p:sp>
        <p:nvSpPr>
          <p:cNvPr id="9" name="TextBox 8"/>
          <p:cNvSpPr txBox="1"/>
          <p:nvPr/>
        </p:nvSpPr>
        <p:spPr>
          <a:xfrm>
            <a:off x="1466850" y="3573233"/>
            <a:ext cx="3034357" cy="338554"/>
          </a:xfrm>
          <a:prstGeom prst="rect">
            <a:avLst/>
          </a:prstGeom>
          <a:noFill/>
        </p:spPr>
        <p:txBody>
          <a:bodyPr wrap="none" rtlCol="0">
            <a:spAutoFit/>
          </a:bodyPr>
          <a:lstStyle/>
          <a:p>
            <a:r>
              <a:rPr lang="en-GB" sz="1600" dirty="0" smtClean="0"/>
              <a:t>[Technology Review, EPFL, IIT]</a:t>
            </a:r>
            <a:endParaRPr lang="en-US" sz="1600" dirty="0"/>
          </a:p>
        </p:txBody>
      </p:sp>
      <p:pic>
        <p:nvPicPr>
          <p:cNvPr id="11" name="Picture 10" descr="farm.BMP"/>
          <p:cNvPicPr>
            <a:picLocks noChangeAspect="1"/>
          </p:cNvPicPr>
          <p:nvPr/>
        </p:nvPicPr>
        <p:blipFill>
          <a:blip r:embed="rId5" cstate="print"/>
          <a:stretch>
            <a:fillRect/>
          </a:stretch>
        </p:blipFill>
        <p:spPr>
          <a:xfrm>
            <a:off x="-1169" y="3905251"/>
            <a:ext cx="3940842" cy="2599820"/>
          </a:xfrm>
          <a:prstGeom prst="rect">
            <a:avLst/>
          </a:prstGeom>
        </p:spPr>
      </p:pic>
      <p:pic>
        <p:nvPicPr>
          <p:cNvPr id="12" name="Picture 11" descr="agrisensor.BMP"/>
          <p:cNvPicPr>
            <a:picLocks noChangeAspect="1"/>
          </p:cNvPicPr>
          <p:nvPr/>
        </p:nvPicPr>
        <p:blipFill>
          <a:blip r:embed="rId6" cstate="print"/>
          <a:stretch>
            <a:fillRect/>
          </a:stretch>
        </p:blipFill>
        <p:spPr>
          <a:xfrm>
            <a:off x="7968192" y="1190625"/>
            <a:ext cx="1182277" cy="2724150"/>
          </a:xfrm>
          <a:prstGeom prst="rect">
            <a:avLst/>
          </a:prstGeom>
        </p:spPr>
      </p:pic>
      <p:pic>
        <p:nvPicPr>
          <p:cNvPr id="596994" name="Picture 2"/>
          <p:cNvPicPr>
            <a:picLocks noChangeAspect="1" noChangeArrowheads="1"/>
          </p:cNvPicPr>
          <p:nvPr/>
        </p:nvPicPr>
        <p:blipFill>
          <a:blip r:embed="rId7" cstate="print"/>
          <a:srcRect/>
          <a:stretch>
            <a:fillRect/>
          </a:stretch>
        </p:blipFill>
        <p:spPr bwMode="auto">
          <a:xfrm>
            <a:off x="5630636" y="3910694"/>
            <a:ext cx="3513364" cy="261325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0" name="Oval 2"/>
          <p:cNvSpPr>
            <a:spLocks noChangeArrowheads="1"/>
          </p:cNvSpPr>
          <p:nvPr/>
        </p:nvSpPr>
        <p:spPr bwMode="auto">
          <a:xfrm>
            <a:off x="5076825" y="3646488"/>
            <a:ext cx="574675" cy="574675"/>
          </a:xfrm>
          <a:prstGeom prst="ellipse">
            <a:avLst/>
          </a:prstGeom>
          <a:solidFill>
            <a:srgbClr val="F26E58"/>
          </a:solidFill>
          <a:ln w="9525">
            <a:solidFill>
              <a:schemeClr val="tx1"/>
            </a:solidFill>
            <a:round/>
            <a:headEnd/>
            <a:tailEnd/>
          </a:ln>
          <a:effectLst/>
        </p:spPr>
        <p:txBody>
          <a:bodyPr wrap="none" anchor="ctr"/>
          <a:lstStyle/>
          <a:p>
            <a:endParaRPr lang="en-US"/>
          </a:p>
        </p:txBody>
      </p:sp>
      <p:sp>
        <p:nvSpPr>
          <p:cNvPr id="1031171" name="Rectangle 3"/>
          <p:cNvSpPr>
            <a:spLocks noGrp="1" noChangeArrowheads="1"/>
          </p:cNvSpPr>
          <p:nvPr>
            <p:ph type="title"/>
          </p:nvPr>
        </p:nvSpPr>
        <p:spPr/>
        <p:txBody>
          <a:bodyPr/>
          <a:lstStyle/>
          <a:p>
            <a:r>
              <a:rPr lang="en-US" dirty="0" smtClean="0"/>
              <a:t>Case Study: Data Gathering (with Network Coding)</a:t>
            </a:r>
            <a:endParaRPr lang="de-CH" dirty="0"/>
          </a:p>
        </p:txBody>
      </p:sp>
      <p:sp>
        <p:nvSpPr>
          <p:cNvPr id="1031172" name="Rectangle 4"/>
          <p:cNvSpPr>
            <a:spLocks noGrp="1" noChangeArrowheads="1"/>
          </p:cNvSpPr>
          <p:nvPr>
            <p:ph type="body" idx="1"/>
          </p:nvPr>
        </p:nvSpPr>
        <p:spPr>
          <a:xfrm>
            <a:off x="468313" y="836613"/>
            <a:ext cx="4103687" cy="2952750"/>
          </a:xfrm>
        </p:spPr>
        <p:txBody>
          <a:bodyPr/>
          <a:lstStyle/>
          <a:p>
            <a:endParaRPr lang="en-US" sz="1000" dirty="0"/>
          </a:p>
          <a:p>
            <a:r>
              <a:rPr lang="en-US" dirty="0"/>
              <a:t>All nodes produce relevant information about their vicinity periodically.</a:t>
            </a:r>
          </a:p>
          <a:p>
            <a:endParaRPr lang="en-US" sz="1000" dirty="0"/>
          </a:p>
          <a:p>
            <a:r>
              <a:rPr lang="en-US" dirty="0"/>
              <a:t>Data is conveyed to an information sink for further processing.</a:t>
            </a:r>
          </a:p>
          <a:p>
            <a:endParaRPr lang="en-US" dirty="0"/>
          </a:p>
        </p:txBody>
      </p:sp>
      <p:pic>
        <p:nvPicPr>
          <p:cNvPr id="1031173" name="Picture 5" descr="7"/>
          <p:cNvPicPr>
            <a:picLocks noChangeAspect="1" noChangeArrowheads="1"/>
          </p:cNvPicPr>
          <p:nvPr/>
        </p:nvPicPr>
        <p:blipFill>
          <a:blip r:embed="rId3" cstate="print"/>
          <a:srcRect/>
          <a:stretch>
            <a:fillRect/>
          </a:stretch>
        </p:blipFill>
        <p:spPr bwMode="auto">
          <a:xfrm>
            <a:off x="4716463" y="1773238"/>
            <a:ext cx="263525" cy="431800"/>
          </a:xfrm>
          <a:prstGeom prst="rect">
            <a:avLst/>
          </a:prstGeom>
          <a:noFill/>
        </p:spPr>
      </p:pic>
      <p:pic>
        <p:nvPicPr>
          <p:cNvPr id="1031174" name="Picture 6" descr="9"/>
          <p:cNvPicPr>
            <a:picLocks noChangeAspect="1" noChangeArrowheads="1"/>
          </p:cNvPicPr>
          <p:nvPr/>
        </p:nvPicPr>
        <p:blipFill>
          <a:blip r:embed="rId4" cstate="print"/>
          <a:srcRect/>
          <a:stretch>
            <a:fillRect/>
          </a:stretch>
        </p:blipFill>
        <p:spPr bwMode="auto">
          <a:xfrm>
            <a:off x="7164388" y="1052513"/>
            <a:ext cx="371475" cy="576262"/>
          </a:xfrm>
          <a:prstGeom prst="rect">
            <a:avLst/>
          </a:prstGeom>
          <a:noFill/>
        </p:spPr>
      </p:pic>
      <p:pic>
        <p:nvPicPr>
          <p:cNvPr id="1031175" name="Picture 7" descr="1"/>
          <p:cNvPicPr>
            <a:picLocks noChangeAspect="1" noChangeArrowheads="1"/>
          </p:cNvPicPr>
          <p:nvPr/>
        </p:nvPicPr>
        <p:blipFill>
          <a:blip r:embed="rId5" cstate="print"/>
          <a:srcRect/>
          <a:stretch>
            <a:fillRect/>
          </a:stretch>
        </p:blipFill>
        <p:spPr bwMode="auto">
          <a:xfrm>
            <a:off x="5219700" y="3573463"/>
            <a:ext cx="336550" cy="504825"/>
          </a:xfrm>
          <a:prstGeom prst="rect">
            <a:avLst/>
          </a:prstGeom>
          <a:noFill/>
        </p:spPr>
      </p:pic>
      <p:pic>
        <p:nvPicPr>
          <p:cNvPr id="1031176" name="Picture 8" descr="3"/>
          <p:cNvPicPr>
            <a:picLocks noChangeAspect="1" noChangeArrowheads="1"/>
          </p:cNvPicPr>
          <p:nvPr/>
        </p:nvPicPr>
        <p:blipFill>
          <a:blip r:embed="rId6" cstate="print"/>
          <a:srcRect/>
          <a:stretch>
            <a:fillRect/>
          </a:stretch>
        </p:blipFill>
        <p:spPr bwMode="auto">
          <a:xfrm>
            <a:off x="7235825" y="2420938"/>
            <a:ext cx="282575" cy="576262"/>
          </a:xfrm>
          <a:prstGeom prst="rect">
            <a:avLst/>
          </a:prstGeom>
          <a:noFill/>
        </p:spPr>
      </p:pic>
      <p:pic>
        <p:nvPicPr>
          <p:cNvPr id="1031177" name="Picture 9" descr="4"/>
          <p:cNvPicPr>
            <a:picLocks noChangeAspect="1" noChangeArrowheads="1"/>
          </p:cNvPicPr>
          <p:nvPr/>
        </p:nvPicPr>
        <p:blipFill>
          <a:blip r:embed="rId7" cstate="print"/>
          <a:srcRect/>
          <a:stretch>
            <a:fillRect/>
          </a:stretch>
        </p:blipFill>
        <p:spPr bwMode="auto">
          <a:xfrm>
            <a:off x="5724525" y="1125538"/>
            <a:ext cx="360363" cy="576262"/>
          </a:xfrm>
          <a:prstGeom prst="rect">
            <a:avLst/>
          </a:prstGeom>
          <a:noFill/>
        </p:spPr>
      </p:pic>
      <p:pic>
        <p:nvPicPr>
          <p:cNvPr id="1031178" name="Picture 10" descr="1"/>
          <p:cNvPicPr>
            <a:picLocks noChangeAspect="1" noChangeArrowheads="1"/>
          </p:cNvPicPr>
          <p:nvPr/>
        </p:nvPicPr>
        <p:blipFill>
          <a:blip r:embed="rId8" cstate="print"/>
          <a:srcRect/>
          <a:stretch>
            <a:fillRect/>
          </a:stretch>
        </p:blipFill>
        <p:spPr bwMode="auto">
          <a:xfrm rot="-92823">
            <a:off x="6372225" y="1989138"/>
            <a:ext cx="334963" cy="503237"/>
          </a:xfrm>
          <a:prstGeom prst="rect">
            <a:avLst/>
          </a:prstGeom>
          <a:noFill/>
        </p:spPr>
      </p:pic>
      <p:pic>
        <p:nvPicPr>
          <p:cNvPr id="1031179" name="Picture 11" descr="3"/>
          <p:cNvPicPr>
            <a:picLocks noChangeAspect="1" noChangeArrowheads="1"/>
          </p:cNvPicPr>
          <p:nvPr/>
        </p:nvPicPr>
        <p:blipFill>
          <a:blip r:embed="rId9" cstate="print"/>
          <a:srcRect/>
          <a:stretch>
            <a:fillRect/>
          </a:stretch>
        </p:blipFill>
        <p:spPr bwMode="auto">
          <a:xfrm rot="-682289">
            <a:off x="8101013" y="1989138"/>
            <a:ext cx="282575" cy="576262"/>
          </a:xfrm>
          <a:prstGeom prst="rect">
            <a:avLst/>
          </a:prstGeom>
          <a:noFill/>
        </p:spPr>
      </p:pic>
      <p:pic>
        <p:nvPicPr>
          <p:cNvPr id="1031180" name="Picture 12" descr="4"/>
          <p:cNvPicPr>
            <a:picLocks noChangeAspect="1" noChangeArrowheads="1"/>
          </p:cNvPicPr>
          <p:nvPr/>
        </p:nvPicPr>
        <p:blipFill>
          <a:blip r:embed="rId10" cstate="print"/>
          <a:srcRect/>
          <a:stretch>
            <a:fillRect/>
          </a:stretch>
        </p:blipFill>
        <p:spPr bwMode="auto">
          <a:xfrm>
            <a:off x="5292725" y="2492375"/>
            <a:ext cx="360363" cy="576263"/>
          </a:xfrm>
          <a:prstGeom prst="rect">
            <a:avLst/>
          </a:prstGeom>
          <a:noFill/>
        </p:spPr>
      </p:pic>
      <p:pic>
        <p:nvPicPr>
          <p:cNvPr id="1031181" name="Picture 13" descr="7"/>
          <p:cNvPicPr>
            <a:picLocks noChangeAspect="1" noChangeArrowheads="1"/>
          </p:cNvPicPr>
          <p:nvPr/>
        </p:nvPicPr>
        <p:blipFill>
          <a:blip r:embed="rId11" cstate="print"/>
          <a:srcRect/>
          <a:stretch>
            <a:fillRect/>
          </a:stretch>
        </p:blipFill>
        <p:spPr bwMode="auto">
          <a:xfrm>
            <a:off x="6659563" y="3500438"/>
            <a:ext cx="265112" cy="433387"/>
          </a:xfrm>
          <a:prstGeom prst="rect">
            <a:avLst/>
          </a:prstGeom>
          <a:noFill/>
        </p:spPr>
      </p:pic>
      <p:sp>
        <p:nvSpPr>
          <p:cNvPr id="1031182" name="Line 14"/>
          <p:cNvSpPr>
            <a:spLocks noChangeShapeType="1"/>
          </p:cNvSpPr>
          <p:nvPr/>
        </p:nvSpPr>
        <p:spPr bwMode="auto">
          <a:xfrm>
            <a:off x="4932363" y="2205038"/>
            <a:ext cx="431800" cy="576262"/>
          </a:xfrm>
          <a:prstGeom prst="line">
            <a:avLst/>
          </a:prstGeom>
          <a:noFill/>
          <a:ln w="12700">
            <a:solidFill>
              <a:schemeClr val="bg2"/>
            </a:solidFill>
            <a:round/>
            <a:headEnd/>
            <a:tailEnd type="triangle" w="med" len="med"/>
          </a:ln>
          <a:effectLst/>
        </p:spPr>
        <p:txBody>
          <a:bodyPr/>
          <a:lstStyle/>
          <a:p>
            <a:endParaRPr lang="en-US"/>
          </a:p>
        </p:txBody>
      </p:sp>
      <p:sp>
        <p:nvSpPr>
          <p:cNvPr id="1031183" name="Line 15"/>
          <p:cNvSpPr>
            <a:spLocks noChangeShapeType="1"/>
          </p:cNvSpPr>
          <p:nvPr/>
        </p:nvSpPr>
        <p:spPr bwMode="auto">
          <a:xfrm>
            <a:off x="6046788" y="1676400"/>
            <a:ext cx="344487" cy="485775"/>
          </a:xfrm>
          <a:prstGeom prst="line">
            <a:avLst/>
          </a:prstGeom>
          <a:noFill/>
          <a:ln w="12700">
            <a:solidFill>
              <a:schemeClr val="bg2"/>
            </a:solidFill>
            <a:round/>
            <a:headEnd/>
            <a:tailEnd type="triangle" w="med" len="med"/>
          </a:ln>
          <a:effectLst/>
        </p:spPr>
        <p:txBody>
          <a:bodyPr/>
          <a:lstStyle/>
          <a:p>
            <a:endParaRPr lang="en-US"/>
          </a:p>
        </p:txBody>
      </p:sp>
      <p:sp>
        <p:nvSpPr>
          <p:cNvPr id="1031184" name="Line 16"/>
          <p:cNvSpPr>
            <a:spLocks noChangeShapeType="1"/>
          </p:cNvSpPr>
          <p:nvPr/>
        </p:nvSpPr>
        <p:spPr bwMode="auto">
          <a:xfrm flipH="1">
            <a:off x="6678613" y="1643063"/>
            <a:ext cx="528637" cy="500062"/>
          </a:xfrm>
          <a:prstGeom prst="line">
            <a:avLst/>
          </a:prstGeom>
          <a:noFill/>
          <a:ln w="12700">
            <a:solidFill>
              <a:schemeClr val="bg2"/>
            </a:solidFill>
            <a:round/>
            <a:headEnd/>
            <a:tailEnd type="triangle" w="med" len="med"/>
          </a:ln>
          <a:effectLst/>
        </p:spPr>
        <p:txBody>
          <a:bodyPr/>
          <a:lstStyle/>
          <a:p>
            <a:endParaRPr lang="en-US"/>
          </a:p>
        </p:txBody>
      </p:sp>
      <p:sp>
        <p:nvSpPr>
          <p:cNvPr id="1031185" name="Line 17"/>
          <p:cNvSpPr>
            <a:spLocks noChangeShapeType="1"/>
          </p:cNvSpPr>
          <p:nvPr/>
        </p:nvSpPr>
        <p:spPr bwMode="auto">
          <a:xfrm flipH="1">
            <a:off x="5384800" y="3084513"/>
            <a:ext cx="128588" cy="528637"/>
          </a:xfrm>
          <a:prstGeom prst="line">
            <a:avLst/>
          </a:prstGeom>
          <a:noFill/>
          <a:ln w="12700">
            <a:solidFill>
              <a:schemeClr val="bg2"/>
            </a:solidFill>
            <a:round/>
            <a:headEnd/>
            <a:tailEnd type="triangle" w="med" len="med"/>
          </a:ln>
          <a:effectLst/>
        </p:spPr>
        <p:txBody>
          <a:bodyPr/>
          <a:lstStyle/>
          <a:p>
            <a:endParaRPr lang="en-US"/>
          </a:p>
        </p:txBody>
      </p:sp>
      <p:sp>
        <p:nvSpPr>
          <p:cNvPr id="1031186" name="Line 18"/>
          <p:cNvSpPr>
            <a:spLocks noChangeShapeType="1"/>
          </p:cNvSpPr>
          <p:nvPr/>
        </p:nvSpPr>
        <p:spPr bwMode="auto">
          <a:xfrm flipH="1">
            <a:off x="5668963" y="3778250"/>
            <a:ext cx="917575" cy="125413"/>
          </a:xfrm>
          <a:prstGeom prst="line">
            <a:avLst/>
          </a:prstGeom>
          <a:noFill/>
          <a:ln w="12700">
            <a:solidFill>
              <a:schemeClr val="bg2"/>
            </a:solidFill>
            <a:round/>
            <a:headEnd/>
            <a:tailEnd type="triangle" w="med" len="med"/>
          </a:ln>
          <a:effectLst/>
        </p:spPr>
        <p:txBody>
          <a:bodyPr/>
          <a:lstStyle/>
          <a:p>
            <a:endParaRPr lang="en-US"/>
          </a:p>
        </p:txBody>
      </p:sp>
      <p:sp>
        <p:nvSpPr>
          <p:cNvPr id="1031187" name="Line 19"/>
          <p:cNvSpPr>
            <a:spLocks noChangeShapeType="1"/>
          </p:cNvSpPr>
          <p:nvPr/>
        </p:nvSpPr>
        <p:spPr bwMode="auto">
          <a:xfrm flipH="1">
            <a:off x="6899275" y="3025775"/>
            <a:ext cx="309563" cy="519113"/>
          </a:xfrm>
          <a:prstGeom prst="line">
            <a:avLst/>
          </a:prstGeom>
          <a:noFill/>
          <a:ln w="12700">
            <a:solidFill>
              <a:schemeClr val="bg2"/>
            </a:solidFill>
            <a:round/>
            <a:headEnd/>
            <a:tailEnd type="triangle" w="med" len="med"/>
          </a:ln>
          <a:effectLst/>
        </p:spPr>
        <p:txBody>
          <a:bodyPr/>
          <a:lstStyle/>
          <a:p>
            <a:endParaRPr lang="en-US"/>
          </a:p>
        </p:txBody>
      </p:sp>
      <p:sp>
        <p:nvSpPr>
          <p:cNvPr id="1031188" name="Line 20"/>
          <p:cNvSpPr>
            <a:spLocks noChangeShapeType="1"/>
          </p:cNvSpPr>
          <p:nvPr/>
        </p:nvSpPr>
        <p:spPr bwMode="auto">
          <a:xfrm flipH="1">
            <a:off x="7534275" y="2492375"/>
            <a:ext cx="512763" cy="309563"/>
          </a:xfrm>
          <a:prstGeom prst="line">
            <a:avLst/>
          </a:prstGeom>
          <a:noFill/>
          <a:ln w="12700">
            <a:solidFill>
              <a:schemeClr val="bg2"/>
            </a:solidFill>
            <a:round/>
            <a:headEnd/>
            <a:tailEnd type="triangle" w="med" len="med"/>
          </a:ln>
          <a:effectLst/>
        </p:spPr>
        <p:txBody>
          <a:bodyPr/>
          <a:lstStyle/>
          <a:p>
            <a:endParaRPr lang="en-US"/>
          </a:p>
        </p:txBody>
      </p:sp>
      <p:sp>
        <p:nvSpPr>
          <p:cNvPr id="1031189" name="Line 21"/>
          <p:cNvSpPr>
            <a:spLocks noChangeShapeType="1"/>
          </p:cNvSpPr>
          <p:nvPr/>
        </p:nvSpPr>
        <p:spPr bwMode="auto">
          <a:xfrm flipV="1">
            <a:off x="5670550" y="2473325"/>
            <a:ext cx="654050" cy="322263"/>
          </a:xfrm>
          <a:prstGeom prst="line">
            <a:avLst/>
          </a:prstGeom>
          <a:noFill/>
          <a:ln w="12700">
            <a:solidFill>
              <a:schemeClr val="bg2"/>
            </a:solidFill>
            <a:round/>
            <a:headEnd type="triangle" w="med" len="med"/>
            <a:tailEnd/>
          </a:ln>
          <a:effectLst/>
        </p:spPr>
        <p:txBody>
          <a:bodyPr/>
          <a:lstStyle/>
          <a:p>
            <a:endParaRPr lang="en-US"/>
          </a:p>
        </p:txBody>
      </p:sp>
      <p:pic>
        <p:nvPicPr>
          <p:cNvPr id="1031193" name="Picture 25" descr="papers"/>
          <p:cNvPicPr>
            <a:picLocks noChangeAspect="1" noChangeArrowheads="1"/>
          </p:cNvPicPr>
          <p:nvPr/>
        </p:nvPicPr>
        <p:blipFill>
          <a:blip r:embed="rId12" cstate="print"/>
          <a:srcRect/>
          <a:stretch>
            <a:fillRect/>
          </a:stretch>
        </p:blipFill>
        <p:spPr bwMode="auto">
          <a:xfrm>
            <a:off x="4941888" y="1639888"/>
            <a:ext cx="215900" cy="360362"/>
          </a:xfrm>
          <a:prstGeom prst="rect">
            <a:avLst/>
          </a:prstGeom>
          <a:noFill/>
        </p:spPr>
      </p:pic>
      <p:pic>
        <p:nvPicPr>
          <p:cNvPr id="1031194" name="Picture 26" descr="papers"/>
          <p:cNvPicPr>
            <a:picLocks noChangeAspect="1" noChangeArrowheads="1"/>
          </p:cNvPicPr>
          <p:nvPr/>
        </p:nvPicPr>
        <p:blipFill>
          <a:blip r:embed="rId12" cstate="print"/>
          <a:srcRect/>
          <a:stretch>
            <a:fillRect/>
          </a:stretch>
        </p:blipFill>
        <p:spPr bwMode="auto">
          <a:xfrm>
            <a:off x="5580063" y="2349500"/>
            <a:ext cx="215900" cy="360363"/>
          </a:xfrm>
          <a:prstGeom prst="rect">
            <a:avLst/>
          </a:prstGeom>
          <a:noFill/>
        </p:spPr>
      </p:pic>
      <p:pic>
        <p:nvPicPr>
          <p:cNvPr id="1031195" name="Picture 27" descr="papers"/>
          <p:cNvPicPr>
            <a:picLocks noChangeAspect="1" noChangeArrowheads="1"/>
          </p:cNvPicPr>
          <p:nvPr/>
        </p:nvPicPr>
        <p:blipFill>
          <a:blip r:embed="rId12" cstate="print"/>
          <a:srcRect/>
          <a:stretch>
            <a:fillRect/>
          </a:stretch>
        </p:blipFill>
        <p:spPr bwMode="auto">
          <a:xfrm>
            <a:off x="6804025" y="1916113"/>
            <a:ext cx="215900" cy="360362"/>
          </a:xfrm>
          <a:prstGeom prst="rect">
            <a:avLst/>
          </a:prstGeom>
          <a:noFill/>
        </p:spPr>
      </p:pic>
      <p:pic>
        <p:nvPicPr>
          <p:cNvPr id="1031196" name="Picture 28" descr="papers"/>
          <p:cNvPicPr>
            <a:picLocks noChangeAspect="1" noChangeArrowheads="1"/>
          </p:cNvPicPr>
          <p:nvPr/>
        </p:nvPicPr>
        <p:blipFill>
          <a:blip r:embed="rId12" cstate="print"/>
          <a:srcRect/>
          <a:stretch>
            <a:fillRect/>
          </a:stretch>
        </p:blipFill>
        <p:spPr bwMode="auto">
          <a:xfrm>
            <a:off x="7596188" y="1125538"/>
            <a:ext cx="215900" cy="360362"/>
          </a:xfrm>
          <a:prstGeom prst="rect">
            <a:avLst/>
          </a:prstGeom>
          <a:noFill/>
        </p:spPr>
      </p:pic>
      <p:pic>
        <p:nvPicPr>
          <p:cNvPr id="1031197" name="Picture 29" descr="papers"/>
          <p:cNvPicPr>
            <a:picLocks noChangeAspect="1" noChangeArrowheads="1"/>
          </p:cNvPicPr>
          <p:nvPr/>
        </p:nvPicPr>
        <p:blipFill>
          <a:blip r:embed="rId12" cstate="print"/>
          <a:srcRect/>
          <a:stretch>
            <a:fillRect/>
          </a:stretch>
        </p:blipFill>
        <p:spPr bwMode="auto">
          <a:xfrm>
            <a:off x="6084888" y="1125538"/>
            <a:ext cx="215900" cy="360362"/>
          </a:xfrm>
          <a:prstGeom prst="rect">
            <a:avLst/>
          </a:prstGeom>
          <a:noFill/>
        </p:spPr>
      </p:pic>
      <p:pic>
        <p:nvPicPr>
          <p:cNvPr id="1031198" name="Picture 30" descr="papers"/>
          <p:cNvPicPr>
            <a:picLocks noChangeAspect="1" noChangeArrowheads="1"/>
          </p:cNvPicPr>
          <p:nvPr/>
        </p:nvPicPr>
        <p:blipFill>
          <a:blip r:embed="rId13" cstate="print"/>
          <a:srcRect/>
          <a:stretch>
            <a:fillRect/>
          </a:stretch>
        </p:blipFill>
        <p:spPr bwMode="auto">
          <a:xfrm>
            <a:off x="5364163" y="3430588"/>
            <a:ext cx="214312" cy="358775"/>
          </a:xfrm>
          <a:prstGeom prst="rect">
            <a:avLst/>
          </a:prstGeom>
          <a:noFill/>
        </p:spPr>
      </p:pic>
      <p:pic>
        <p:nvPicPr>
          <p:cNvPr id="1031199" name="Picture 31" descr="papers"/>
          <p:cNvPicPr>
            <a:picLocks noChangeAspect="1" noChangeArrowheads="1"/>
          </p:cNvPicPr>
          <p:nvPr/>
        </p:nvPicPr>
        <p:blipFill>
          <a:blip r:embed="rId12" cstate="print"/>
          <a:srcRect/>
          <a:stretch>
            <a:fillRect/>
          </a:stretch>
        </p:blipFill>
        <p:spPr bwMode="auto">
          <a:xfrm>
            <a:off x="6948488" y="3284538"/>
            <a:ext cx="215900" cy="360362"/>
          </a:xfrm>
          <a:prstGeom prst="rect">
            <a:avLst/>
          </a:prstGeom>
          <a:noFill/>
        </p:spPr>
      </p:pic>
      <p:pic>
        <p:nvPicPr>
          <p:cNvPr id="1031200" name="Picture 32" descr="papers"/>
          <p:cNvPicPr>
            <a:picLocks noChangeAspect="1" noChangeArrowheads="1"/>
          </p:cNvPicPr>
          <p:nvPr/>
        </p:nvPicPr>
        <p:blipFill>
          <a:blip r:embed="rId12" cstate="print"/>
          <a:srcRect/>
          <a:stretch>
            <a:fillRect/>
          </a:stretch>
        </p:blipFill>
        <p:spPr bwMode="auto">
          <a:xfrm>
            <a:off x="7451725" y="2276475"/>
            <a:ext cx="215900" cy="360363"/>
          </a:xfrm>
          <a:prstGeom prst="rect">
            <a:avLst/>
          </a:prstGeom>
          <a:noFill/>
        </p:spPr>
      </p:pic>
      <p:pic>
        <p:nvPicPr>
          <p:cNvPr id="1031201" name="Picture 33" descr="papers"/>
          <p:cNvPicPr>
            <a:picLocks noChangeAspect="1" noChangeArrowheads="1"/>
          </p:cNvPicPr>
          <p:nvPr/>
        </p:nvPicPr>
        <p:blipFill>
          <a:blip r:embed="rId12" cstate="print"/>
          <a:srcRect/>
          <a:stretch>
            <a:fillRect/>
          </a:stretch>
        </p:blipFill>
        <p:spPr bwMode="auto">
          <a:xfrm>
            <a:off x="8459788" y="1989138"/>
            <a:ext cx="215900" cy="360362"/>
          </a:xfrm>
          <a:prstGeom prst="rect">
            <a:avLst/>
          </a:prstGeom>
          <a:noFill/>
        </p:spPr>
      </p:pic>
      <p:grpSp>
        <p:nvGrpSpPr>
          <p:cNvPr id="36" name="Group 22"/>
          <p:cNvGrpSpPr>
            <a:grpSpLocks/>
          </p:cNvGrpSpPr>
          <p:nvPr/>
        </p:nvGrpSpPr>
        <p:grpSpPr bwMode="auto">
          <a:xfrm>
            <a:off x="965202" y="3500438"/>
            <a:ext cx="2333626" cy="400050"/>
            <a:chOff x="2059" y="3022"/>
            <a:chExt cx="1470" cy="252"/>
          </a:xfrm>
        </p:grpSpPr>
        <p:sp>
          <p:nvSpPr>
            <p:cNvPr id="37" name="Text Box 23"/>
            <p:cNvSpPr txBox="1">
              <a:spLocks noChangeArrowheads="1"/>
            </p:cNvSpPr>
            <p:nvPr/>
          </p:nvSpPr>
          <p:spPr bwMode="auto">
            <a:xfrm>
              <a:off x="2290" y="3022"/>
              <a:ext cx="1239" cy="252"/>
            </a:xfrm>
            <a:prstGeom prst="rect">
              <a:avLst/>
            </a:prstGeom>
            <a:noFill/>
            <a:ln w="9525">
              <a:noFill/>
              <a:miter lim="800000"/>
              <a:headEnd/>
              <a:tailEnd/>
            </a:ln>
            <a:effectLst/>
          </p:spPr>
          <p:txBody>
            <a:bodyPr wrap="none">
              <a:spAutoFit/>
            </a:bodyPr>
            <a:lstStyle/>
            <a:p>
              <a:pPr algn="l" eaLnBrk="1" hangingPunct="1"/>
              <a:r>
                <a:rPr lang="en-US" sz="2000" i="0" dirty="0" smtClean="0"/>
                <a:t>Coding </a:t>
              </a:r>
              <a:r>
                <a:rPr lang="en-US" sz="2000" i="0" dirty="0"/>
                <a:t>scheme</a:t>
              </a:r>
            </a:p>
          </p:txBody>
        </p:sp>
        <p:sp>
          <p:nvSpPr>
            <p:cNvPr id="38" name="AutoShape 24"/>
            <p:cNvSpPr>
              <a:spLocks noChangeArrowheads="1"/>
            </p:cNvSpPr>
            <p:nvPr/>
          </p:nvSpPr>
          <p:spPr bwMode="auto">
            <a:xfrm>
              <a:off x="2059" y="3068"/>
              <a:ext cx="211" cy="161"/>
            </a:xfrm>
            <a:prstGeom prst="rightArrow">
              <a:avLst>
                <a:gd name="adj1" fmla="val 50000"/>
                <a:gd name="adj2" fmla="val 50925"/>
              </a:avLst>
            </a:prstGeom>
            <a:solidFill>
              <a:srgbClr val="3983EF"/>
            </a:solidFill>
            <a:ln w="9525">
              <a:solidFill>
                <a:srgbClr val="3983EF"/>
              </a:solidFill>
              <a:miter lim="800000"/>
              <a:headEnd/>
              <a:tailEnd/>
            </a:ln>
            <a:effectLst/>
          </p:spPr>
          <p:txBody>
            <a:bodyPr wrap="none" anchor="ctr"/>
            <a:lstStyle/>
            <a:p>
              <a:pPr eaLnBrk="1" hangingPunct="1"/>
              <a:endParaRPr lang="en-US" sz="1800" i="0"/>
            </a:p>
          </p:txBody>
        </p:sp>
      </p:grpSp>
      <p:sp>
        <p:nvSpPr>
          <p:cNvPr id="35" name="Wolkenförmige Legende 34"/>
          <p:cNvSpPr/>
          <p:nvPr/>
        </p:nvSpPr>
        <p:spPr bwMode="auto">
          <a:xfrm>
            <a:off x="1879041" y="4330839"/>
            <a:ext cx="3255666" cy="1225899"/>
          </a:xfrm>
          <a:prstGeom prst="cloudCallout">
            <a:avLst>
              <a:gd name="adj1" fmla="val -37191"/>
              <a:gd name="adj2" fmla="val -83401"/>
            </a:avLst>
          </a:prstGeom>
          <a:solidFill>
            <a:srgbClr val="3983E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dirty="0" smtClean="0"/>
              <a:t>How do we minimize the amount of transmitted data?</a:t>
            </a:r>
            <a:endParaRPr kumimoji="0" lang="en-US" sz="16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11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172">
                                            <p:txEl>
                                              <p:pRg st="3" end="3"/>
                                            </p:txEl>
                                          </p:spTgt>
                                        </p:tgtEl>
                                        <p:attrNameLst>
                                          <p:attrName>style.visibility</p:attrName>
                                        </p:attrNameLst>
                                      </p:cBhvr>
                                      <p:to>
                                        <p:strVal val="visible"/>
                                      </p:to>
                                    </p:set>
                                  </p:childTnLst>
                                </p:cTn>
                              </p:par>
                            </p:childTnLst>
                          </p:cTn>
                        </p:par>
                        <p:par>
                          <p:cTn id="9" fill="hold">
                            <p:stCondLst>
                              <p:cond delay="0"/>
                            </p:stCondLst>
                            <p:childTnLst>
                              <p:par>
                                <p:cTn id="10" presetID="0" presetClass="path" presetSubtype="0" accel="50000" decel="50000" fill="hold" nodeType="afterEffect">
                                  <p:stCondLst>
                                    <p:cond delay="1500"/>
                                  </p:stCondLst>
                                  <p:childTnLst>
                                    <p:animMotion origin="layout" path="M 1.38889E-6 0.0 L -0.01962 0.16273 " pathEditMode="relative" rAng="0" ptsTypes="AA">
                                      <p:cBhvr>
                                        <p:cTn id="11" dur="1100" fill="hold"/>
                                        <p:tgtEl>
                                          <p:spTgt spid="1031194"/>
                                        </p:tgtEl>
                                        <p:attrNameLst>
                                          <p:attrName>ppt_x</p:attrName>
                                          <p:attrName>ppt_y</p:attrName>
                                        </p:attrNameLst>
                                      </p:cBhvr>
                                      <p:rCtr x="-1000" y="8100"/>
                                    </p:animMotion>
                                  </p:childTnLst>
                                </p:cTn>
                              </p:par>
                              <p:par>
                                <p:cTn id="12" presetID="0" presetClass="path" presetSubtype="0" accel="50000" decel="50000" fill="hold" nodeType="withEffect">
                                  <p:stCondLst>
                                    <p:cond delay="0"/>
                                  </p:stCondLst>
                                  <p:childTnLst>
                                    <p:animMotion origin="layout" path="M 3.05556E-6 2.22222E-6 C 0.02847 0.03518 0.05694 0.0706 0.06458 0.11504 C 0.07222 0.15949 0.04878 0.24097 0.04583 0.2662 " pathEditMode="relative" rAng="0" ptsTypes="aaA">
                                      <p:cBhvr>
                                        <p:cTn id="13" dur="3000" fill="hold"/>
                                        <p:tgtEl>
                                          <p:spTgt spid="1031193"/>
                                        </p:tgtEl>
                                        <p:attrNameLst>
                                          <p:attrName>ppt_x</p:attrName>
                                          <p:attrName>ppt_y</p:attrName>
                                        </p:attrNameLst>
                                      </p:cBhvr>
                                      <p:rCtr x="3600" y="13300"/>
                                    </p:animMotion>
                                  </p:childTnLst>
                                </p:cTn>
                              </p:par>
                              <p:par>
                                <p:cTn id="14" presetID="0" presetClass="path" presetSubtype="0" accel="50000" decel="50000" fill="hold" nodeType="withEffect">
                                  <p:stCondLst>
                                    <p:cond delay="0"/>
                                  </p:stCondLst>
                                  <p:childTnLst>
                                    <p:animMotion origin="layout" path="M -1.38889E-6 -2.59259E-6 L -0.16927 0.02639 " pathEditMode="relative" rAng="0" ptsTypes="AA">
                                      <p:cBhvr>
                                        <p:cTn id="15" dur="800" fill="hold"/>
                                        <p:tgtEl>
                                          <p:spTgt spid="1031199"/>
                                        </p:tgtEl>
                                        <p:attrNameLst>
                                          <p:attrName>ppt_x</p:attrName>
                                          <p:attrName>ppt_y</p:attrName>
                                        </p:attrNameLst>
                                      </p:cBhvr>
                                      <p:rCtr x="-8500" y="1300"/>
                                    </p:animMotion>
                                  </p:childTnLst>
                                </p:cTn>
                              </p:par>
                              <p:par>
                                <p:cTn id="16" presetID="0" presetClass="path" presetSubtype="0" accel="50000" decel="50000" fill="hold" nodeType="withEffect">
                                  <p:stCondLst>
                                    <p:cond delay="0"/>
                                  </p:stCondLst>
                                  <p:childTnLst>
                                    <p:animMotion origin="layout" path="M 3.88889E-6 -1.85185E-6 C -0.01042 0.06366 -0.02084 0.12778 -0.05816 0.15579 C -0.09566 0.1838 -0.19671 0.16528 -0.22431 0.16759 " pathEditMode="relative" rAng="0" ptsTypes="aaA">
                                      <p:cBhvr>
                                        <p:cTn id="17" dur="1800" fill="hold"/>
                                        <p:tgtEl>
                                          <p:spTgt spid="1031200"/>
                                        </p:tgtEl>
                                        <p:attrNameLst>
                                          <p:attrName>ppt_x</p:attrName>
                                          <p:attrName>ppt_y</p:attrName>
                                        </p:attrNameLst>
                                      </p:cBhvr>
                                      <p:rCtr x="-11200" y="9200"/>
                                    </p:animMotion>
                                  </p:childTnLst>
                                </p:cTn>
                              </p:par>
                              <p:par>
                                <p:cTn id="18" presetID="0" presetClass="path" presetSubtype="0" accel="50000" decel="50000" fill="hold" nodeType="withEffect">
                                  <p:stCondLst>
                                    <p:cond delay="0"/>
                                  </p:stCondLst>
                                  <p:childTnLst>
                                    <p:animMotion origin="layout" path="M 2.5E-6 2.59259E-6 C -0.04167 0.00625 -0.08334 0.0125 -0.11042 0.04306 C -0.1375 0.07361 -0.12535 0.15671 -0.1625 0.18333 C -0.19966 0.20995 -0.30486 0.19954 -0.33334 0.20278 " pathEditMode="relative" ptsTypes="aaaA">
                                      <p:cBhvr>
                                        <p:cTn id="19" dur="2500" fill="hold"/>
                                        <p:tgtEl>
                                          <p:spTgt spid="1031201"/>
                                        </p:tgtEl>
                                        <p:attrNameLst>
                                          <p:attrName>ppt_x</p:attrName>
                                          <p:attrName>ppt_y</p:attrName>
                                        </p:attrNameLst>
                                      </p:cBhvr>
                                    </p:animMotion>
                                  </p:childTnLst>
                                </p:cTn>
                              </p:par>
                              <p:par>
                                <p:cTn id="20" presetID="0" presetClass="path" presetSubtype="0" accel="50000" decel="50000" fill="hold" nodeType="withEffect">
                                  <p:stCondLst>
                                    <p:cond delay="0"/>
                                  </p:stCondLst>
                                  <p:childTnLst>
                                    <p:animMotion origin="layout" path="M -2.77778E-6 4.44444E-6 C -0.05503 0.01527 -0.10989 0.03055 -0.13576 0.06643 C -0.16146 0.10254 -0.15208 0.19074 -0.15503 0.2155 " pathEditMode="relative" rAng="0" ptsTypes="aaA">
                                      <p:cBhvr>
                                        <p:cTn id="21" dur="1600" fill="hold"/>
                                        <p:tgtEl>
                                          <p:spTgt spid="1031195"/>
                                        </p:tgtEl>
                                        <p:attrNameLst>
                                          <p:attrName>ppt_x</p:attrName>
                                          <p:attrName>ppt_y</p:attrName>
                                        </p:attrNameLst>
                                      </p:cBhvr>
                                      <p:rCtr x="-8100" y="10800"/>
                                    </p:animMotion>
                                  </p:childTnLst>
                                </p:cTn>
                              </p:par>
                              <p:par>
                                <p:cTn id="22" presetID="0" presetClass="path" presetSubtype="0" accel="50000" decel="50000" fill="hold" nodeType="withEffect">
                                  <p:stCondLst>
                                    <p:cond delay="0"/>
                                  </p:stCondLst>
                                  <p:childTnLst>
                                    <p:animMotion origin="layout" path="M -6.38889E-6 -2.22222E-6 C 0.04166 0.04097 0.08333 0.08194 0.07395 0.11111 C 0.06458 0.14028 -0.03178 0.13912 -0.05626 0.175 C -0.08074 0.21088 -0.07015 0.30116 -0.07292 0.32639 " pathEditMode="relative" ptsTypes="aaaA">
                                      <p:cBhvr>
                                        <p:cTn id="23" dur="2800" fill="hold"/>
                                        <p:tgtEl>
                                          <p:spTgt spid="1031197"/>
                                        </p:tgtEl>
                                        <p:attrNameLst>
                                          <p:attrName>ppt_x</p:attrName>
                                          <p:attrName>ppt_y</p:attrName>
                                        </p:attrNameLst>
                                      </p:cBhvr>
                                    </p:animMotion>
                                  </p:childTnLst>
                                </p:cTn>
                              </p:par>
                              <p:par>
                                <p:cTn id="24" presetID="0" presetClass="path" presetSubtype="0" accel="50000" decel="50000" fill="hold" nodeType="withEffect">
                                  <p:stCondLst>
                                    <p:cond delay="0"/>
                                  </p:stCondLst>
                                  <p:childTnLst>
                                    <p:animMotion origin="layout" path="M -4.72222E-6 2.22222E-6 C -0.0269 0.04166 -0.05364 0.08379 -0.09079 0.11458 C -0.12795 0.14537 -0.19774 0.14653 -0.22309 0.18426 C -0.24809 0.22199 -0.23906 0.31481 -0.24218 0.3412 " pathEditMode="relative" rAng="0" ptsTypes="aaaA">
                                      <p:cBhvr>
                                        <p:cTn id="25" dur="3200" fill="hold"/>
                                        <p:tgtEl>
                                          <p:spTgt spid="1031196"/>
                                        </p:tgtEl>
                                        <p:attrNameLst>
                                          <p:attrName>ppt_x</p:attrName>
                                          <p:attrName>ppt_y</p:attrName>
                                        </p:attrNameLst>
                                      </p:cBhvr>
                                      <p:rCtr x="-12400" y="17100"/>
                                    </p:animMotion>
                                  </p:childTnLst>
                                </p:cTn>
                              </p:par>
                              <p:par>
                                <p:cTn id="26" presetID="1" presetClass="entr" presetSubtype="0" fill="hold" grpId="0" nodeType="withEffect">
                                  <p:stCondLst>
                                    <p:cond delay="0"/>
                                  </p:stCondLst>
                                  <p:childTnLst>
                                    <p:set>
                                      <p:cBhvr>
                                        <p:cTn id="27" dur="1" fill="hold">
                                          <p:stCondLst>
                                            <p:cond delay="0"/>
                                          </p:stCondLst>
                                        </p:cTn>
                                        <p:tgtEl>
                                          <p:spTgt spid="103118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3118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03118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31188"/>
                                        </p:tgtEl>
                                        <p:attrNameLst>
                                          <p:attrName>style.visibility</p:attrName>
                                        </p:attrNameLst>
                                      </p:cBhvr>
                                      <p:to>
                                        <p:strVal val="visible"/>
                                      </p:to>
                                    </p:set>
                                  </p:childTnLst>
                                </p:cTn>
                              </p:par>
                              <p:par>
                                <p:cTn id="34" presetID="1" presetClass="entr" presetSubtype="0" fill="hold" grpId="0" nodeType="withEffect">
                                  <p:stCondLst>
                                    <p:cond delay="100"/>
                                  </p:stCondLst>
                                  <p:childTnLst>
                                    <p:set>
                                      <p:cBhvr>
                                        <p:cTn id="35" dur="1" fill="hold">
                                          <p:stCondLst>
                                            <p:cond delay="0"/>
                                          </p:stCondLst>
                                        </p:cTn>
                                        <p:tgtEl>
                                          <p:spTgt spid="103118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3118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3118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3118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170" grpId="0" animBg="1"/>
      <p:bldP spid="1031182" grpId="0" animBg="1"/>
      <p:bldP spid="1031183" grpId="0" animBg="1"/>
      <p:bldP spid="1031184" grpId="0" animBg="1"/>
      <p:bldP spid="1031185" grpId="0" animBg="1"/>
      <p:bldP spid="1031186" grpId="0" animBg="1"/>
      <p:bldP spid="1031187" grpId="0" animBg="1"/>
      <p:bldP spid="1031188" grpId="0" animBg="1"/>
      <p:bldP spid="1031189"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p:txBody>
          <a:bodyPr/>
          <a:lstStyle/>
          <a:p>
            <a:r>
              <a:rPr lang="en-US"/>
              <a:t>Time coding</a:t>
            </a:r>
          </a:p>
        </p:txBody>
      </p:sp>
      <p:sp>
        <p:nvSpPr>
          <p:cNvPr id="1113091" name="Rectangle 3"/>
          <p:cNvSpPr>
            <a:spLocks noGrp="1" noChangeArrowheads="1"/>
          </p:cNvSpPr>
          <p:nvPr>
            <p:ph type="body" idx="1"/>
          </p:nvPr>
        </p:nvSpPr>
        <p:spPr>
          <a:xfrm>
            <a:off x="468313" y="836613"/>
            <a:ext cx="3816350" cy="5289550"/>
          </a:xfrm>
        </p:spPr>
        <p:txBody>
          <a:bodyPr/>
          <a:lstStyle/>
          <a:p>
            <a:endParaRPr lang="en-US" dirty="0"/>
          </a:p>
          <a:p>
            <a:r>
              <a:rPr lang="en-US" dirty="0"/>
              <a:t>The simplest trick in the book: If the sensed data of a node changes not too often (e.g. temperature), the node only needs to send a new message when its data </a:t>
            </a:r>
            <a:r>
              <a:rPr lang="en-US" dirty="0" smtClean="0"/>
              <a:t>(significantly) changes</a:t>
            </a:r>
            <a:r>
              <a:rPr lang="en-US" dirty="0"/>
              <a:t>.</a:t>
            </a:r>
          </a:p>
          <a:p>
            <a:endParaRPr lang="en-US" dirty="0"/>
          </a:p>
          <a:p>
            <a:r>
              <a:rPr lang="en-US" dirty="0"/>
              <a:t>Improvement: Only send change of data, not actual </a:t>
            </a:r>
            <a:r>
              <a:rPr lang="en-US" dirty="0" smtClean="0"/>
              <a:t>data.</a:t>
            </a:r>
            <a:endParaRPr lang="en-US" dirty="0"/>
          </a:p>
        </p:txBody>
      </p:sp>
      <p:sp>
        <p:nvSpPr>
          <p:cNvPr id="1113092" name="Oval 4"/>
          <p:cNvSpPr>
            <a:spLocks noChangeArrowheads="1"/>
          </p:cNvSpPr>
          <p:nvPr/>
        </p:nvSpPr>
        <p:spPr bwMode="auto">
          <a:xfrm>
            <a:off x="5076825" y="3646488"/>
            <a:ext cx="574675" cy="574675"/>
          </a:xfrm>
          <a:prstGeom prst="ellipse">
            <a:avLst/>
          </a:prstGeom>
          <a:solidFill>
            <a:srgbClr val="F26E58"/>
          </a:solidFill>
          <a:ln w="9525">
            <a:solidFill>
              <a:schemeClr val="tx1"/>
            </a:solidFill>
            <a:round/>
            <a:headEnd/>
            <a:tailEnd/>
          </a:ln>
          <a:effectLst/>
        </p:spPr>
        <p:txBody>
          <a:bodyPr wrap="none" anchor="ctr"/>
          <a:lstStyle/>
          <a:p>
            <a:endParaRPr lang="en-US"/>
          </a:p>
        </p:txBody>
      </p:sp>
      <p:pic>
        <p:nvPicPr>
          <p:cNvPr id="1113093" name="Picture 5" descr="7"/>
          <p:cNvPicPr>
            <a:picLocks noChangeAspect="1" noChangeArrowheads="1"/>
          </p:cNvPicPr>
          <p:nvPr/>
        </p:nvPicPr>
        <p:blipFill>
          <a:blip r:embed="rId3" cstate="print"/>
          <a:srcRect/>
          <a:stretch>
            <a:fillRect/>
          </a:stretch>
        </p:blipFill>
        <p:spPr bwMode="auto">
          <a:xfrm>
            <a:off x="4716463" y="1773238"/>
            <a:ext cx="263525" cy="431800"/>
          </a:xfrm>
          <a:prstGeom prst="rect">
            <a:avLst/>
          </a:prstGeom>
          <a:noFill/>
        </p:spPr>
      </p:pic>
      <p:pic>
        <p:nvPicPr>
          <p:cNvPr id="1113094" name="Picture 6" descr="9"/>
          <p:cNvPicPr>
            <a:picLocks noChangeAspect="1" noChangeArrowheads="1"/>
          </p:cNvPicPr>
          <p:nvPr/>
        </p:nvPicPr>
        <p:blipFill>
          <a:blip r:embed="rId4" cstate="print"/>
          <a:srcRect/>
          <a:stretch>
            <a:fillRect/>
          </a:stretch>
        </p:blipFill>
        <p:spPr bwMode="auto">
          <a:xfrm>
            <a:off x="7164388" y="1052513"/>
            <a:ext cx="371475" cy="576262"/>
          </a:xfrm>
          <a:prstGeom prst="rect">
            <a:avLst/>
          </a:prstGeom>
          <a:noFill/>
        </p:spPr>
      </p:pic>
      <p:pic>
        <p:nvPicPr>
          <p:cNvPr id="1113095" name="Picture 7" descr="1"/>
          <p:cNvPicPr>
            <a:picLocks noChangeAspect="1" noChangeArrowheads="1"/>
          </p:cNvPicPr>
          <p:nvPr/>
        </p:nvPicPr>
        <p:blipFill>
          <a:blip r:embed="rId5" cstate="print"/>
          <a:srcRect/>
          <a:stretch>
            <a:fillRect/>
          </a:stretch>
        </p:blipFill>
        <p:spPr bwMode="auto">
          <a:xfrm>
            <a:off x="5219700" y="3573463"/>
            <a:ext cx="336550" cy="504825"/>
          </a:xfrm>
          <a:prstGeom prst="rect">
            <a:avLst/>
          </a:prstGeom>
          <a:noFill/>
        </p:spPr>
      </p:pic>
      <p:pic>
        <p:nvPicPr>
          <p:cNvPr id="1113096" name="Picture 8" descr="3"/>
          <p:cNvPicPr>
            <a:picLocks noChangeAspect="1" noChangeArrowheads="1"/>
          </p:cNvPicPr>
          <p:nvPr/>
        </p:nvPicPr>
        <p:blipFill>
          <a:blip r:embed="rId6" cstate="print"/>
          <a:srcRect/>
          <a:stretch>
            <a:fillRect/>
          </a:stretch>
        </p:blipFill>
        <p:spPr bwMode="auto">
          <a:xfrm>
            <a:off x="7235825" y="2420938"/>
            <a:ext cx="282575" cy="576262"/>
          </a:xfrm>
          <a:prstGeom prst="rect">
            <a:avLst/>
          </a:prstGeom>
          <a:noFill/>
        </p:spPr>
      </p:pic>
      <p:pic>
        <p:nvPicPr>
          <p:cNvPr id="1113097" name="Picture 9" descr="4"/>
          <p:cNvPicPr>
            <a:picLocks noChangeAspect="1" noChangeArrowheads="1"/>
          </p:cNvPicPr>
          <p:nvPr/>
        </p:nvPicPr>
        <p:blipFill>
          <a:blip r:embed="rId7" cstate="print"/>
          <a:srcRect/>
          <a:stretch>
            <a:fillRect/>
          </a:stretch>
        </p:blipFill>
        <p:spPr bwMode="auto">
          <a:xfrm>
            <a:off x="5724525" y="1125538"/>
            <a:ext cx="360363" cy="576262"/>
          </a:xfrm>
          <a:prstGeom prst="rect">
            <a:avLst/>
          </a:prstGeom>
          <a:noFill/>
        </p:spPr>
      </p:pic>
      <p:pic>
        <p:nvPicPr>
          <p:cNvPr id="1113098" name="Picture 10" descr="1"/>
          <p:cNvPicPr>
            <a:picLocks noChangeAspect="1" noChangeArrowheads="1"/>
          </p:cNvPicPr>
          <p:nvPr/>
        </p:nvPicPr>
        <p:blipFill>
          <a:blip r:embed="rId8" cstate="print"/>
          <a:srcRect/>
          <a:stretch>
            <a:fillRect/>
          </a:stretch>
        </p:blipFill>
        <p:spPr bwMode="auto">
          <a:xfrm rot="-92823">
            <a:off x="6372225" y="1989138"/>
            <a:ext cx="334963" cy="503237"/>
          </a:xfrm>
          <a:prstGeom prst="rect">
            <a:avLst/>
          </a:prstGeom>
          <a:noFill/>
        </p:spPr>
      </p:pic>
      <p:pic>
        <p:nvPicPr>
          <p:cNvPr id="1113099" name="Picture 11" descr="3"/>
          <p:cNvPicPr>
            <a:picLocks noChangeAspect="1" noChangeArrowheads="1"/>
          </p:cNvPicPr>
          <p:nvPr/>
        </p:nvPicPr>
        <p:blipFill>
          <a:blip r:embed="rId9" cstate="print"/>
          <a:srcRect/>
          <a:stretch>
            <a:fillRect/>
          </a:stretch>
        </p:blipFill>
        <p:spPr bwMode="auto">
          <a:xfrm rot="-682289">
            <a:off x="8101013" y="1989138"/>
            <a:ext cx="282575" cy="576262"/>
          </a:xfrm>
          <a:prstGeom prst="rect">
            <a:avLst/>
          </a:prstGeom>
          <a:noFill/>
        </p:spPr>
      </p:pic>
      <p:pic>
        <p:nvPicPr>
          <p:cNvPr id="1113100" name="Picture 12" descr="4"/>
          <p:cNvPicPr>
            <a:picLocks noChangeAspect="1" noChangeArrowheads="1"/>
          </p:cNvPicPr>
          <p:nvPr/>
        </p:nvPicPr>
        <p:blipFill>
          <a:blip r:embed="rId10" cstate="print"/>
          <a:srcRect/>
          <a:stretch>
            <a:fillRect/>
          </a:stretch>
        </p:blipFill>
        <p:spPr bwMode="auto">
          <a:xfrm>
            <a:off x="5292725" y="2492375"/>
            <a:ext cx="360363" cy="576263"/>
          </a:xfrm>
          <a:prstGeom prst="rect">
            <a:avLst/>
          </a:prstGeom>
          <a:noFill/>
        </p:spPr>
      </p:pic>
      <p:pic>
        <p:nvPicPr>
          <p:cNvPr id="1113101" name="Picture 13" descr="7"/>
          <p:cNvPicPr>
            <a:picLocks noChangeAspect="1" noChangeArrowheads="1"/>
          </p:cNvPicPr>
          <p:nvPr/>
        </p:nvPicPr>
        <p:blipFill>
          <a:blip r:embed="rId11" cstate="print"/>
          <a:srcRect/>
          <a:stretch>
            <a:fillRect/>
          </a:stretch>
        </p:blipFill>
        <p:spPr bwMode="auto">
          <a:xfrm>
            <a:off x="6659563" y="3500438"/>
            <a:ext cx="265112" cy="433387"/>
          </a:xfrm>
          <a:prstGeom prst="rect">
            <a:avLst/>
          </a:prstGeom>
          <a:noFill/>
        </p:spPr>
      </p:pic>
      <p:sp>
        <p:nvSpPr>
          <p:cNvPr id="1113102" name="Line 14"/>
          <p:cNvSpPr>
            <a:spLocks noChangeShapeType="1"/>
          </p:cNvSpPr>
          <p:nvPr/>
        </p:nvSpPr>
        <p:spPr bwMode="auto">
          <a:xfrm>
            <a:off x="4932363" y="2205038"/>
            <a:ext cx="431800" cy="576262"/>
          </a:xfrm>
          <a:prstGeom prst="line">
            <a:avLst/>
          </a:prstGeom>
          <a:noFill/>
          <a:ln w="12700">
            <a:solidFill>
              <a:schemeClr val="bg2"/>
            </a:solidFill>
            <a:round/>
            <a:headEnd/>
            <a:tailEnd type="triangle" w="med" len="med"/>
          </a:ln>
          <a:effectLst/>
        </p:spPr>
        <p:txBody>
          <a:bodyPr/>
          <a:lstStyle/>
          <a:p>
            <a:endParaRPr lang="en-US"/>
          </a:p>
        </p:txBody>
      </p:sp>
      <p:sp>
        <p:nvSpPr>
          <p:cNvPr id="1113103" name="Line 15"/>
          <p:cNvSpPr>
            <a:spLocks noChangeShapeType="1"/>
          </p:cNvSpPr>
          <p:nvPr/>
        </p:nvSpPr>
        <p:spPr bwMode="auto">
          <a:xfrm>
            <a:off x="6046788" y="1676400"/>
            <a:ext cx="344487" cy="485775"/>
          </a:xfrm>
          <a:prstGeom prst="line">
            <a:avLst/>
          </a:prstGeom>
          <a:noFill/>
          <a:ln w="12700">
            <a:solidFill>
              <a:schemeClr val="bg2"/>
            </a:solidFill>
            <a:round/>
            <a:headEnd/>
            <a:tailEnd type="triangle" w="med" len="med"/>
          </a:ln>
          <a:effectLst/>
        </p:spPr>
        <p:txBody>
          <a:bodyPr/>
          <a:lstStyle/>
          <a:p>
            <a:endParaRPr lang="en-US"/>
          </a:p>
        </p:txBody>
      </p:sp>
      <p:sp>
        <p:nvSpPr>
          <p:cNvPr id="1113104" name="Line 16"/>
          <p:cNvSpPr>
            <a:spLocks noChangeShapeType="1"/>
          </p:cNvSpPr>
          <p:nvPr/>
        </p:nvSpPr>
        <p:spPr bwMode="auto">
          <a:xfrm flipH="1">
            <a:off x="6678613" y="1643063"/>
            <a:ext cx="528637" cy="500062"/>
          </a:xfrm>
          <a:prstGeom prst="line">
            <a:avLst/>
          </a:prstGeom>
          <a:noFill/>
          <a:ln w="12700">
            <a:solidFill>
              <a:schemeClr val="bg2"/>
            </a:solidFill>
            <a:round/>
            <a:headEnd/>
            <a:tailEnd type="triangle" w="med" len="med"/>
          </a:ln>
          <a:effectLst/>
        </p:spPr>
        <p:txBody>
          <a:bodyPr/>
          <a:lstStyle/>
          <a:p>
            <a:endParaRPr lang="en-US"/>
          </a:p>
        </p:txBody>
      </p:sp>
      <p:sp>
        <p:nvSpPr>
          <p:cNvPr id="1113105" name="Line 17"/>
          <p:cNvSpPr>
            <a:spLocks noChangeShapeType="1"/>
          </p:cNvSpPr>
          <p:nvPr/>
        </p:nvSpPr>
        <p:spPr bwMode="auto">
          <a:xfrm flipH="1">
            <a:off x="5384800" y="3084513"/>
            <a:ext cx="128588" cy="528637"/>
          </a:xfrm>
          <a:prstGeom prst="line">
            <a:avLst/>
          </a:prstGeom>
          <a:noFill/>
          <a:ln w="12700">
            <a:solidFill>
              <a:schemeClr val="bg2"/>
            </a:solidFill>
            <a:round/>
            <a:headEnd/>
            <a:tailEnd type="triangle" w="med" len="med"/>
          </a:ln>
          <a:effectLst/>
        </p:spPr>
        <p:txBody>
          <a:bodyPr/>
          <a:lstStyle/>
          <a:p>
            <a:endParaRPr lang="en-US"/>
          </a:p>
        </p:txBody>
      </p:sp>
      <p:sp>
        <p:nvSpPr>
          <p:cNvPr id="1113106" name="Line 18"/>
          <p:cNvSpPr>
            <a:spLocks noChangeShapeType="1"/>
          </p:cNvSpPr>
          <p:nvPr/>
        </p:nvSpPr>
        <p:spPr bwMode="auto">
          <a:xfrm flipH="1">
            <a:off x="5668963" y="3778250"/>
            <a:ext cx="917575" cy="125413"/>
          </a:xfrm>
          <a:prstGeom prst="line">
            <a:avLst/>
          </a:prstGeom>
          <a:noFill/>
          <a:ln w="12700">
            <a:solidFill>
              <a:schemeClr val="bg2"/>
            </a:solidFill>
            <a:round/>
            <a:headEnd/>
            <a:tailEnd type="triangle" w="med" len="med"/>
          </a:ln>
          <a:effectLst/>
        </p:spPr>
        <p:txBody>
          <a:bodyPr/>
          <a:lstStyle/>
          <a:p>
            <a:endParaRPr lang="en-US"/>
          </a:p>
        </p:txBody>
      </p:sp>
      <p:sp>
        <p:nvSpPr>
          <p:cNvPr id="1113107" name="Line 19"/>
          <p:cNvSpPr>
            <a:spLocks noChangeShapeType="1"/>
          </p:cNvSpPr>
          <p:nvPr/>
        </p:nvSpPr>
        <p:spPr bwMode="auto">
          <a:xfrm flipH="1">
            <a:off x="6899275" y="3025775"/>
            <a:ext cx="309563" cy="519113"/>
          </a:xfrm>
          <a:prstGeom prst="line">
            <a:avLst/>
          </a:prstGeom>
          <a:noFill/>
          <a:ln w="12700">
            <a:solidFill>
              <a:schemeClr val="bg2"/>
            </a:solidFill>
            <a:round/>
            <a:headEnd/>
            <a:tailEnd type="triangle" w="med" len="med"/>
          </a:ln>
          <a:effectLst/>
        </p:spPr>
        <p:txBody>
          <a:bodyPr/>
          <a:lstStyle/>
          <a:p>
            <a:endParaRPr lang="en-US"/>
          </a:p>
        </p:txBody>
      </p:sp>
      <p:sp>
        <p:nvSpPr>
          <p:cNvPr id="1113108" name="Line 20"/>
          <p:cNvSpPr>
            <a:spLocks noChangeShapeType="1"/>
          </p:cNvSpPr>
          <p:nvPr/>
        </p:nvSpPr>
        <p:spPr bwMode="auto">
          <a:xfrm flipH="1">
            <a:off x="7534275" y="2492375"/>
            <a:ext cx="512763" cy="309563"/>
          </a:xfrm>
          <a:prstGeom prst="line">
            <a:avLst/>
          </a:prstGeom>
          <a:noFill/>
          <a:ln w="12700">
            <a:solidFill>
              <a:schemeClr val="bg2"/>
            </a:solidFill>
            <a:round/>
            <a:headEnd/>
            <a:tailEnd type="triangle" w="med" len="med"/>
          </a:ln>
          <a:effectLst/>
        </p:spPr>
        <p:txBody>
          <a:bodyPr/>
          <a:lstStyle/>
          <a:p>
            <a:endParaRPr lang="en-US"/>
          </a:p>
        </p:txBody>
      </p:sp>
      <p:sp>
        <p:nvSpPr>
          <p:cNvPr id="1113109" name="Line 21"/>
          <p:cNvSpPr>
            <a:spLocks noChangeShapeType="1"/>
          </p:cNvSpPr>
          <p:nvPr/>
        </p:nvSpPr>
        <p:spPr bwMode="auto">
          <a:xfrm flipV="1">
            <a:off x="5670550" y="2473325"/>
            <a:ext cx="654050" cy="322263"/>
          </a:xfrm>
          <a:prstGeom prst="line">
            <a:avLst/>
          </a:prstGeom>
          <a:noFill/>
          <a:ln w="12700">
            <a:solidFill>
              <a:schemeClr val="bg2"/>
            </a:solidFill>
            <a:round/>
            <a:headEnd type="triangle" w="med" len="med"/>
            <a:tailEnd/>
          </a:ln>
          <a:effectLst/>
        </p:spPr>
        <p:txBody>
          <a:bodyPr/>
          <a:lstStyle/>
          <a:p>
            <a:endParaRPr lang="en-US"/>
          </a:p>
        </p:txBody>
      </p:sp>
      <p:pic>
        <p:nvPicPr>
          <p:cNvPr id="1113110" name="Picture 22" descr="papers"/>
          <p:cNvPicPr>
            <a:picLocks noChangeAspect="1" noChangeArrowheads="1"/>
          </p:cNvPicPr>
          <p:nvPr/>
        </p:nvPicPr>
        <p:blipFill>
          <a:blip r:embed="rId12" cstate="print"/>
          <a:srcRect/>
          <a:stretch>
            <a:fillRect/>
          </a:stretch>
        </p:blipFill>
        <p:spPr bwMode="auto">
          <a:xfrm>
            <a:off x="4941888" y="1639888"/>
            <a:ext cx="215900" cy="360362"/>
          </a:xfrm>
          <a:prstGeom prst="rect">
            <a:avLst/>
          </a:prstGeom>
          <a:noFill/>
        </p:spPr>
      </p:pic>
      <p:pic>
        <p:nvPicPr>
          <p:cNvPr id="1113111" name="Picture 23" descr="papers"/>
          <p:cNvPicPr>
            <a:picLocks noChangeAspect="1" noChangeArrowheads="1"/>
          </p:cNvPicPr>
          <p:nvPr/>
        </p:nvPicPr>
        <p:blipFill>
          <a:blip r:embed="rId12" cstate="print"/>
          <a:srcRect/>
          <a:stretch>
            <a:fillRect/>
          </a:stretch>
        </p:blipFill>
        <p:spPr bwMode="auto">
          <a:xfrm>
            <a:off x="5580063" y="2349500"/>
            <a:ext cx="215900" cy="360363"/>
          </a:xfrm>
          <a:prstGeom prst="rect">
            <a:avLst/>
          </a:prstGeom>
          <a:noFill/>
        </p:spPr>
      </p:pic>
      <p:pic>
        <p:nvPicPr>
          <p:cNvPr id="1113112" name="Picture 24" descr="papers"/>
          <p:cNvPicPr>
            <a:picLocks noChangeAspect="1" noChangeArrowheads="1"/>
          </p:cNvPicPr>
          <p:nvPr/>
        </p:nvPicPr>
        <p:blipFill>
          <a:blip r:embed="rId12" cstate="print"/>
          <a:srcRect/>
          <a:stretch>
            <a:fillRect/>
          </a:stretch>
        </p:blipFill>
        <p:spPr bwMode="auto">
          <a:xfrm>
            <a:off x="6804025" y="1916113"/>
            <a:ext cx="215900" cy="360362"/>
          </a:xfrm>
          <a:prstGeom prst="rect">
            <a:avLst/>
          </a:prstGeom>
          <a:noFill/>
        </p:spPr>
      </p:pic>
      <p:pic>
        <p:nvPicPr>
          <p:cNvPr id="1113113" name="Picture 25" descr="papers"/>
          <p:cNvPicPr>
            <a:picLocks noChangeAspect="1" noChangeArrowheads="1"/>
          </p:cNvPicPr>
          <p:nvPr/>
        </p:nvPicPr>
        <p:blipFill>
          <a:blip r:embed="rId12" cstate="print"/>
          <a:srcRect/>
          <a:stretch>
            <a:fillRect/>
          </a:stretch>
        </p:blipFill>
        <p:spPr bwMode="auto">
          <a:xfrm>
            <a:off x="7596188" y="1125538"/>
            <a:ext cx="215900" cy="360362"/>
          </a:xfrm>
          <a:prstGeom prst="rect">
            <a:avLst/>
          </a:prstGeom>
          <a:noFill/>
        </p:spPr>
      </p:pic>
      <p:pic>
        <p:nvPicPr>
          <p:cNvPr id="1113114" name="Picture 26" descr="papers"/>
          <p:cNvPicPr>
            <a:picLocks noChangeAspect="1" noChangeArrowheads="1"/>
          </p:cNvPicPr>
          <p:nvPr/>
        </p:nvPicPr>
        <p:blipFill>
          <a:blip r:embed="rId12" cstate="print"/>
          <a:srcRect/>
          <a:stretch>
            <a:fillRect/>
          </a:stretch>
        </p:blipFill>
        <p:spPr bwMode="auto">
          <a:xfrm>
            <a:off x="6084888" y="1125538"/>
            <a:ext cx="215900" cy="360362"/>
          </a:xfrm>
          <a:prstGeom prst="rect">
            <a:avLst/>
          </a:prstGeom>
          <a:noFill/>
        </p:spPr>
      </p:pic>
      <p:pic>
        <p:nvPicPr>
          <p:cNvPr id="1113115" name="Picture 27" descr="papers"/>
          <p:cNvPicPr>
            <a:picLocks noChangeAspect="1" noChangeArrowheads="1"/>
          </p:cNvPicPr>
          <p:nvPr/>
        </p:nvPicPr>
        <p:blipFill>
          <a:blip r:embed="rId13" cstate="print"/>
          <a:srcRect/>
          <a:stretch>
            <a:fillRect/>
          </a:stretch>
        </p:blipFill>
        <p:spPr bwMode="auto">
          <a:xfrm>
            <a:off x="5364163" y="3430588"/>
            <a:ext cx="214312" cy="358775"/>
          </a:xfrm>
          <a:prstGeom prst="rect">
            <a:avLst/>
          </a:prstGeom>
          <a:noFill/>
        </p:spPr>
      </p:pic>
      <p:pic>
        <p:nvPicPr>
          <p:cNvPr id="1113116" name="Picture 28" descr="papers"/>
          <p:cNvPicPr>
            <a:picLocks noChangeAspect="1" noChangeArrowheads="1"/>
          </p:cNvPicPr>
          <p:nvPr/>
        </p:nvPicPr>
        <p:blipFill>
          <a:blip r:embed="rId12" cstate="print"/>
          <a:srcRect/>
          <a:stretch>
            <a:fillRect/>
          </a:stretch>
        </p:blipFill>
        <p:spPr bwMode="auto">
          <a:xfrm>
            <a:off x="6948488" y="3284538"/>
            <a:ext cx="215900" cy="360362"/>
          </a:xfrm>
          <a:prstGeom prst="rect">
            <a:avLst/>
          </a:prstGeom>
          <a:noFill/>
        </p:spPr>
      </p:pic>
      <p:pic>
        <p:nvPicPr>
          <p:cNvPr id="1113117" name="Picture 29" descr="papers"/>
          <p:cNvPicPr>
            <a:picLocks noChangeAspect="1" noChangeArrowheads="1"/>
          </p:cNvPicPr>
          <p:nvPr/>
        </p:nvPicPr>
        <p:blipFill>
          <a:blip r:embed="rId12" cstate="print"/>
          <a:srcRect/>
          <a:stretch>
            <a:fillRect/>
          </a:stretch>
        </p:blipFill>
        <p:spPr bwMode="auto">
          <a:xfrm>
            <a:off x="7451725" y="2276475"/>
            <a:ext cx="215900" cy="360363"/>
          </a:xfrm>
          <a:prstGeom prst="rect">
            <a:avLst/>
          </a:prstGeom>
          <a:noFill/>
        </p:spPr>
      </p:pic>
      <p:pic>
        <p:nvPicPr>
          <p:cNvPr id="1113118" name="Picture 30" descr="papers"/>
          <p:cNvPicPr>
            <a:picLocks noChangeAspect="1" noChangeArrowheads="1"/>
          </p:cNvPicPr>
          <p:nvPr/>
        </p:nvPicPr>
        <p:blipFill>
          <a:blip r:embed="rId12" cstate="print"/>
          <a:srcRect/>
          <a:stretch>
            <a:fillRect/>
          </a:stretch>
        </p:blipFill>
        <p:spPr bwMode="auto">
          <a:xfrm>
            <a:off x="8459788" y="1989138"/>
            <a:ext cx="215900" cy="360362"/>
          </a:xfrm>
          <a:prstGeom prst="rect">
            <a:avLst/>
          </a:prstGeom>
          <a:noFill/>
        </p:spPr>
      </p:pic>
      <p:sp>
        <p:nvSpPr>
          <p:cNvPr id="31" name="Wolkenförmige Legende 30"/>
          <p:cNvSpPr/>
          <p:nvPr/>
        </p:nvSpPr>
        <p:spPr bwMode="auto">
          <a:xfrm>
            <a:off x="2903972" y="4622242"/>
            <a:ext cx="2120203" cy="904351"/>
          </a:xfrm>
          <a:prstGeom prst="cloudCallout">
            <a:avLst>
              <a:gd name="adj1" fmla="val -50691"/>
              <a:gd name="adj2" fmla="val -69723"/>
            </a:avLst>
          </a:prstGeom>
          <a:solidFill>
            <a:srgbClr val="3983E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dirty="0" smtClean="0"/>
              <a:t>similar to video </a:t>
            </a:r>
            <a:r>
              <a:rPr lang="en-US" sz="1600" dirty="0" err="1" smtClean="0"/>
              <a:t>codecs</a:t>
            </a:r>
            <a:endParaRPr kumimoji="0" lang="en-US" sz="16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309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45188" y="369888"/>
            <a:ext cx="1312862" cy="2111375"/>
            <a:chOff x="3745" y="233"/>
            <a:chExt cx="827" cy="1330"/>
          </a:xfrm>
        </p:grpSpPr>
        <p:sp>
          <p:nvSpPr>
            <p:cNvPr id="1033219" name="Arc 3"/>
            <p:cNvSpPr>
              <a:spLocks/>
            </p:cNvSpPr>
            <p:nvPr/>
          </p:nvSpPr>
          <p:spPr bwMode="auto">
            <a:xfrm rot="4081518">
              <a:off x="3499" y="489"/>
              <a:ext cx="1330" cy="817"/>
            </a:xfrm>
            <a:custGeom>
              <a:avLst/>
              <a:gdLst>
                <a:gd name="G0" fmla="+- 14538 0 0"/>
                <a:gd name="G1" fmla="+- 21600 0 0"/>
                <a:gd name="G2" fmla="+- 21600 0 0"/>
                <a:gd name="T0" fmla="*/ 0 w 35213"/>
                <a:gd name="T1" fmla="*/ 5624 h 21600"/>
                <a:gd name="T2" fmla="*/ 35213 w 35213"/>
                <a:gd name="T3" fmla="*/ 15345 h 21600"/>
                <a:gd name="T4" fmla="*/ 14538 w 35213"/>
                <a:gd name="T5" fmla="*/ 21600 h 21600"/>
              </a:gdLst>
              <a:ahLst/>
              <a:cxnLst>
                <a:cxn ang="0">
                  <a:pos x="T0" y="T1"/>
                </a:cxn>
                <a:cxn ang="0">
                  <a:pos x="T2" y="T3"/>
                </a:cxn>
                <a:cxn ang="0">
                  <a:pos x="T4" y="T5"/>
                </a:cxn>
              </a:cxnLst>
              <a:rect l="0" t="0" r="r" b="b"/>
              <a:pathLst>
                <a:path w="35213" h="21600" fill="none" extrusionOk="0">
                  <a:moveTo>
                    <a:pt x="0" y="5624"/>
                  </a:moveTo>
                  <a:cubicBezTo>
                    <a:pt x="3977" y="2005"/>
                    <a:pt x="9160" y="-1"/>
                    <a:pt x="14538" y="0"/>
                  </a:cubicBezTo>
                  <a:cubicBezTo>
                    <a:pt x="24058" y="0"/>
                    <a:pt x="32455" y="6232"/>
                    <a:pt x="35212" y="15345"/>
                  </a:cubicBezTo>
                </a:path>
                <a:path w="35213" h="21600" stroke="0" extrusionOk="0">
                  <a:moveTo>
                    <a:pt x="0" y="5624"/>
                  </a:moveTo>
                  <a:cubicBezTo>
                    <a:pt x="3977" y="2005"/>
                    <a:pt x="9160" y="-1"/>
                    <a:pt x="14538" y="0"/>
                  </a:cubicBezTo>
                  <a:cubicBezTo>
                    <a:pt x="24058" y="0"/>
                    <a:pt x="32455" y="6232"/>
                    <a:pt x="35212" y="15345"/>
                  </a:cubicBezTo>
                  <a:lnTo>
                    <a:pt x="14538" y="21600"/>
                  </a:lnTo>
                  <a:close/>
                </a:path>
              </a:pathLst>
            </a:custGeom>
            <a:solidFill>
              <a:srgbClr val="FFFDA9"/>
            </a:solidFill>
            <a:ln w="9525">
              <a:solidFill>
                <a:srgbClr val="FFFDA9"/>
              </a:solidFill>
              <a:round/>
              <a:headEnd/>
              <a:tailEnd/>
            </a:ln>
            <a:effectLst/>
          </p:spPr>
          <p:txBody>
            <a:bodyPr wrap="none" anchor="ctr"/>
            <a:lstStyle/>
            <a:p>
              <a:endParaRPr lang="en-US"/>
            </a:p>
          </p:txBody>
        </p:sp>
        <p:sp>
          <p:nvSpPr>
            <p:cNvPr id="1033220" name="Arc 4"/>
            <p:cNvSpPr>
              <a:spLocks/>
            </p:cNvSpPr>
            <p:nvPr/>
          </p:nvSpPr>
          <p:spPr bwMode="auto">
            <a:xfrm rot="12098935">
              <a:off x="3745" y="271"/>
              <a:ext cx="817" cy="1222"/>
            </a:xfrm>
            <a:custGeom>
              <a:avLst/>
              <a:gdLst>
                <a:gd name="G0" fmla="+- 0 0 0"/>
                <a:gd name="G1" fmla="+- 21536 0 0"/>
                <a:gd name="G2" fmla="+- 21600 0 0"/>
                <a:gd name="T0" fmla="*/ 1667 w 21600"/>
                <a:gd name="T1" fmla="*/ 0 h 32348"/>
                <a:gd name="T2" fmla="*/ 18699 w 21600"/>
                <a:gd name="T3" fmla="*/ 32348 h 32348"/>
                <a:gd name="T4" fmla="*/ 0 w 21600"/>
                <a:gd name="T5" fmla="*/ 21536 h 32348"/>
              </a:gdLst>
              <a:ahLst/>
              <a:cxnLst>
                <a:cxn ang="0">
                  <a:pos x="T0" y="T1"/>
                </a:cxn>
                <a:cxn ang="0">
                  <a:pos x="T2" y="T3"/>
                </a:cxn>
                <a:cxn ang="0">
                  <a:pos x="T4" y="T5"/>
                </a:cxn>
              </a:cxnLst>
              <a:rect l="0" t="0" r="r" b="b"/>
              <a:pathLst>
                <a:path w="21600" h="32348" fill="none" extrusionOk="0">
                  <a:moveTo>
                    <a:pt x="1666" y="0"/>
                  </a:moveTo>
                  <a:cubicBezTo>
                    <a:pt x="12916" y="871"/>
                    <a:pt x="21600" y="10253"/>
                    <a:pt x="21600" y="21536"/>
                  </a:cubicBezTo>
                  <a:cubicBezTo>
                    <a:pt x="21600" y="25332"/>
                    <a:pt x="20599" y="29061"/>
                    <a:pt x="18699" y="32348"/>
                  </a:cubicBezTo>
                </a:path>
                <a:path w="21600" h="32348" stroke="0" extrusionOk="0">
                  <a:moveTo>
                    <a:pt x="1666" y="0"/>
                  </a:moveTo>
                  <a:cubicBezTo>
                    <a:pt x="12916" y="871"/>
                    <a:pt x="21600" y="10253"/>
                    <a:pt x="21600" y="21536"/>
                  </a:cubicBezTo>
                  <a:cubicBezTo>
                    <a:pt x="21600" y="25332"/>
                    <a:pt x="20599" y="29061"/>
                    <a:pt x="18699" y="32348"/>
                  </a:cubicBezTo>
                  <a:lnTo>
                    <a:pt x="0" y="21536"/>
                  </a:lnTo>
                  <a:close/>
                </a:path>
              </a:pathLst>
            </a:custGeom>
            <a:solidFill>
              <a:srgbClr val="FFFDA9"/>
            </a:solidFill>
            <a:ln w="9525">
              <a:solidFill>
                <a:srgbClr val="FFFDA9"/>
              </a:solidFill>
              <a:round/>
              <a:headEnd/>
              <a:tailEnd/>
            </a:ln>
            <a:effectLst/>
          </p:spPr>
          <p:txBody>
            <a:bodyPr wrap="none" anchor="ctr"/>
            <a:lstStyle/>
            <a:p>
              <a:endParaRPr lang="en-US"/>
            </a:p>
          </p:txBody>
        </p:sp>
      </p:grpSp>
      <p:sp>
        <p:nvSpPr>
          <p:cNvPr id="1033221" name="Freeform 5"/>
          <p:cNvSpPr>
            <a:spLocks/>
          </p:cNvSpPr>
          <p:nvPr/>
        </p:nvSpPr>
        <p:spPr bwMode="auto">
          <a:xfrm>
            <a:off x="7205663" y="1147763"/>
            <a:ext cx="276225" cy="314325"/>
          </a:xfrm>
          <a:custGeom>
            <a:avLst/>
            <a:gdLst/>
            <a:ahLst/>
            <a:cxnLst>
              <a:cxn ang="0">
                <a:pos x="0" y="21"/>
              </a:cxn>
              <a:cxn ang="0">
                <a:pos x="15" y="105"/>
              </a:cxn>
              <a:cxn ang="0">
                <a:pos x="24" y="192"/>
              </a:cxn>
              <a:cxn ang="0">
                <a:pos x="174" y="198"/>
              </a:cxn>
              <a:cxn ang="0">
                <a:pos x="132" y="0"/>
              </a:cxn>
              <a:cxn ang="0">
                <a:pos x="0" y="21"/>
              </a:cxn>
            </a:cxnLst>
            <a:rect l="0" t="0" r="r" b="b"/>
            <a:pathLst>
              <a:path w="174" h="198">
                <a:moveTo>
                  <a:pt x="0" y="21"/>
                </a:moveTo>
                <a:lnTo>
                  <a:pt x="15" y="105"/>
                </a:lnTo>
                <a:lnTo>
                  <a:pt x="24" y="192"/>
                </a:lnTo>
                <a:lnTo>
                  <a:pt x="174" y="198"/>
                </a:lnTo>
                <a:lnTo>
                  <a:pt x="132" y="0"/>
                </a:lnTo>
                <a:lnTo>
                  <a:pt x="0" y="21"/>
                </a:lnTo>
                <a:close/>
              </a:path>
            </a:pathLst>
          </a:custGeom>
          <a:solidFill>
            <a:schemeClr val="bg1"/>
          </a:solidFill>
          <a:ln w="9525">
            <a:solidFill>
              <a:schemeClr val="bg1"/>
            </a:solidFill>
            <a:round/>
            <a:headEnd/>
            <a:tailEnd/>
          </a:ln>
          <a:effectLst/>
        </p:spPr>
        <p:txBody>
          <a:bodyPr/>
          <a:lstStyle/>
          <a:p>
            <a:endParaRPr lang="en-US"/>
          </a:p>
        </p:txBody>
      </p:sp>
      <p:sp>
        <p:nvSpPr>
          <p:cNvPr id="1033222" name="Freeform 6"/>
          <p:cNvSpPr>
            <a:spLocks/>
          </p:cNvSpPr>
          <p:nvPr/>
        </p:nvSpPr>
        <p:spPr bwMode="auto">
          <a:xfrm>
            <a:off x="5681663" y="1319213"/>
            <a:ext cx="371475" cy="376237"/>
          </a:xfrm>
          <a:custGeom>
            <a:avLst/>
            <a:gdLst/>
            <a:ahLst/>
            <a:cxnLst>
              <a:cxn ang="0">
                <a:pos x="208" y="14"/>
              </a:cxn>
              <a:cxn ang="0">
                <a:pos x="208" y="59"/>
              </a:cxn>
              <a:cxn ang="0">
                <a:pos x="208" y="104"/>
              </a:cxn>
              <a:cxn ang="0">
                <a:pos x="213" y="141"/>
              </a:cxn>
              <a:cxn ang="0">
                <a:pos x="234" y="219"/>
              </a:cxn>
              <a:cxn ang="0">
                <a:pos x="207" y="237"/>
              </a:cxn>
              <a:cxn ang="0">
                <a:pos x="0" y="192"/>
              </a:cxn>
              <a:cxn ang="0">
                <a:pos x="9" y="0"/>
              </a:cxn>
              <a:cxn ang="0">
                <a:pos x="208" y="14"/>
              </a:cxn>
            </a:cxnLst>
            <a:rect l="0" t="0" r="r" b="b"/>
            <a:pathLst>
              <a:path w="234" h="237">
                <a:moveTo>
                  <a:pt x="208" y="14"/>
                </a:moveTo>
                <a:lnTo>
                  <a:pt x="208" y="59"/>
                </a:lnTo>
                <a:lnTo>
                  <a:pt x="208" y="104"/>
                </a:lnTo>
                <a:lnTo>
                  <a:pt x="213" y="141"/>
                </a:lnTo>
                <a:lnTo>
                  <a:pt x="234" y="219"/>
                </a:lnTo>
                <a:lnTo>
                  <a:pt x="207" y="237"/>
                </a:lnTo>
                <a:lnTo>
                  <a:pt x="0" y="192"/>
                </a:lnTo>
                <a:lnTo>
                  <a:pt x="9" y="0"/>
                </a:lnTo>
                <a:lnTo>
                  <a:pt x="208" y="14"/>
                </a:lnTo>
                <a:close/>
              </a:path>
            </a:pathLst>
          </a:custGeom>
          <a:solidFill>
            <a:schemeClr val="bg1"/>
          </a:solidFill>
          <a:ln w="9525">
            <a:solidFill>
              <a:schemeClr val="bg1"/>
            </a:solidFill>
            <a:round/>
            <a:headEnd/>
            <a:tailEnd/>
          </a:ln>
          <a:effectLst/>
        </p:spPr>
        <p:txBody>
          <a:bodyPr/>
          <a:lstStyle/>
          <a:p>
            <a:endParaRPr lang="en-US"/>
          </a:p>
        </p:txBody>
      </p:sp>
      <p:sp>
        <p:nvSpPr>
          <p:cNvPr id="1033223" name="Arc 7"/>
          <p:cNvSpPr>
            <a:spLocks/>
          </p:cNvSpPr>
          <p:nvPr/>
        </p:nvSpPr>
        <p:spPr bwMode="auto">
          <a:xfrm rot="8054763">
            <a:off x="4674394" y="277019"/>
            <a:ext cx="2519362" cy="2533650"/>
          </a:xfrm>
          <a:custGeom>
            <a:avLst/>
            <a:gdLst>
              <a:gd name="G0" fmla="+- 20365 0 0"/>
              <a:gd name="G1" fmla="+- 21600 0 0"/>
              <a:gd name="G2" fmla="+- 21600 0 0"/>
              <a:gd name="T0" fmla="*/ 0 w 41965"/>
              <a:gd name="T1" fmla="*/ 14400 h 42201"/>
              <a:gd name="T2" fmla="*/ 26857 w 41965"/>
              <a:gd name="T3" fmla="*/ 42201 h 42201"/>
              <a:gd name="T4" fmla="*/ 20365 w 41965"/>
              <a:gd name="T5" fmla="*/ 21600 h 42201"/>
            </a:gdLst>
            <a:ahLst/>
            <a:cxnLst>
              <a:cxn ang="0">
                <a:pos x="T0" y="T1"/>
              </a:cxn>
              <a:cxn ang="0">
                <a:pos x="T2" y="T3"/>
              </a:cxn>
              <a:cxn ang="0">
                <a:pos x="T4" y="T5"/>
              </a:cxn>
            </a:cxnLst>
            <a:rect l="0" t="0" r="r" b="b"/>
            <a:pathLst>
              <a:path w="41965" h="42201" fill="none" extrusionOk="0">
                <a:moveTo>
                  <a:pt x="0" y="14400"/>
                </a:moveTo>
                <a:cubicBezTo>
                  <a:pt x="3051" y="5769"/>
                  <a:pt x="11211" y="-1"/>
                  <a:pt x="20365" y="0"/>
                </a:cubicBezTo>
                <a:cubicBezTo>
                  <a:pt x="32294" y="0"/>
                  <a:pt x="41965" y="9670"/>
                  <a:pt x="41965" y="21600"/>
                </a:cubicBezTo>
                <a:cubicBezTo>
                  <a:pt x="41965" y="31028"/>
                  <a:pt x="35849" y="39367"/>
                  <a:pt x="26857" y="42201"/>
                </a:cubicBezTo>
              </a:path>
              <a:path w="41965" h="42201" stroke="0" extrusionOk="0">
                <a:moveTo>
                  <a:pt x="0" y="14400"/>
                </a:moveTo>
                <a:cubicBezTo>
                  <a:pt x="3051" y="5769"/>
                  <a:pt x="11211" y="-1"/>
                  <a:pt x="20365" y="0"/>
                </a:cubicBezTo>
                <a:cubicBezTo>
                  <a:pt x="32294" y="0"/>
                  <a:pt x="41965" y="9670"/>
                  <a:pt x="41965" y="21600"/>
                </a:cubicBezTo>
                <a:cubicBezTo>
                  <a:pt x="41965" y="31028"/>
                  <a:pt x="35849" y="39367"/>
                  <a:pt x="26857" y="42201"/>
                </a:cubicBezTo>
                <a:lnTo>
                  <a:pt x="20365" y="21600"/>
                </a:lnTo>
                <a:close/>
              </a:path>
            </a:pathLst>
          </a:custGeom>
          <a:noFill/>
          <a:ln w="9525">
            <a:solidFill>
              <a:schemeClr val="tx1"/>
            </a:solidFill>
            <a:prstDash val="dash"/>
            <a:round/>
            <a:headEnd/>
            <a:tailEnd/>
          </a:ln>
          <a:effectLst/>
        </p:spPr>
        <p:txBody>
          <a:bodyPr wrap="none" anchor="ctr"/>
          <a:lstStyle/>
          <a:p>
            <a:endParaRPr lang="en-US"/>
          </a:p>
        </p:txBody>
      </p:sp>
      <p:sp>
        <p:nvSpPr>
          <p:cNvPr id="1033224" name="Arc 8"/>
          <p:cNvSpPr>
            <a:spLocks/>
          </p:cNvSpPr>
          <p:nvPr/>
        </p:nvSpPr>
        <p:spPr bwMode="auto">
          <a:xfrm rot="8054763">
            <a:off x="6084887" y="200026"/>
            <a:ext cx="2454275" cy="2463800"/>
          </a:xfrm>
          <a:custGeom>
            <a:avLst/>
            <a:gdLst>
              <a:gd name="G0" fmla="+- 19295 0 0"/>
              <a:gd name="G1" fmla="+- 21600 0 0"/>
              <a:gd name="G2" fmla="+- 21600 0 0"/>
              <a:gd name="T0" fmla="*/ 0 w 40895"/>
              <a:gd name="T1" fmla="*/ 11891 h 41032"/>
              <a:gd name="T2" fmla="*/ 28727 w 40895"/>
              <a:gd name="T3" fmla="*/ 41032 h 41032"/>
              <a:gd name="T4" fmla="*/ 19295 w 40895"/>
              <a:gd name="T5" fmla="*/ 21600 h 41032"/>
            </a:gdLst>
            <a:ahLst/>
            <a:cxnLst>
              <a:cxn ang="0">
                <a:pos x="T0" y="T1"/>
              </a:cxn>
              <a:cxn ang="0">
                <a:pos x="T2" y="T3"/>
              </a:cxn>
              <a:cxn ang="0">
                <a:pos x="T4" y="T5"/>
              </a:cxn>
            </a:cxnLst>
            <a:rect l="0" t="0" r="r" b="b"/>
            <a:pathLst>
              <a:path w="40895" h="41032" fill="none" extrusionOk="0">
                <a:moveTo>
                  <a:pt x="0" y="11891"/>
                </a:moveTo>
                <a:cubicBezTo>
                  <a:pt x="3668" y="4600"/>
                  <a:pt x="11133" y="-1"/>
                  <a:pt x="19295" y="0"/>
                </a:cubicBezTo>
                <a:cubicBezTo>
                  <a:pt x="31224" y="0"/>
                  <a:pt x="40895" y="9670"/>
                  <a:pt x="40895" y="21600"/>
                </a:cubicBezTo>
                <a:cubicBezTo>
                  <a:pt x="40895" y="29873"/>
                  <a:pt x="36169" y="37419"/>
                  <a:pt x="28726" y="41031"/>
                </a:cubicBezTo>
              </a:path>
              <a:path w="40895" h="41032" stroke="0" extrusionOk="0">
                <a:moveTo>
                  <a:pt x="0" y="11891"/>
                </a:moveTo>
                <a:cubicBezTo>
                  <a:pt x="3668" y="4600"/>
                  <a:pt x="11133" y="-1"/>
                  <a:pt x="19295" y="0"/>
                </a:cubicBezTo>
                <a:cubicBezTo>
                  <a:pt x="31224" y="0"/>
                  <a:pt x="40895" y="9670"/>
                  <a:pt x="40895" y="21600"/>
                </a:cubicBezTo>
                <a:cubicBezTo>
                  <a:pt x="40895" y="29873"/>
                  <a:pt x="36169" y="37419"/>
                  <a:pt x="28726" y="41031"/>
                </a:cubicBezTo>
                <a:lnTo>
                  <a:pt x="19295" y="21600"/>
                </a:lnTo>
                <a:close/>
              </a:path>
            </a:pathLst>
          </a:custGeom>
          <a:noFill/>
          <a:ln w="9525">
            <a:solidFill>
              <a:schemeClr val="tx1"/>
            </a:solidFill>
            <a:prstDash val="dash"/>
            <a:round/>
            <a:headEnd/>
            <a:tailEnd/>
          </a:ln>
          <a:effectLst/>
        </p:spPr>
        <p:txBody>
          <a:bodyPr wrap="none" anchor="ctr"/>
          <a:lstStyle/>
          <a:p>
            <a:endParaRPr lang="en-US"/>
          </a:p>
        </p:txBody>
      </p:sp>
      <p:sp>
        <p:nvSpPr>
          <p:cNvPr id="1033225" name="Rectangle 9"/>
          <p:cNvSpPr>
            <a:spLocks noGrp="1" noChangeArrowheads="1"/>
          </p:cNvSpPr>
          <p:nvPr>
            <p:ph type="title"/>
          </p:nvPr>
        </p:nvSpPr>
        <p:spPr/>
        <p:txBody>
          <a:bodyPr/>
          <a:lstStyle/>
          <a:p>
            <a:r>
              <a:rPr lang="en-US"/>
              <a:t>Correlated Data</a:t>
            </a:r>
          </a:p>
        </p:txBody>
      </p:sp>
      <p:sp>
        <p:nvSpPr>
          <p:cNvPr id="1033226" name="Rectangle 10"/>
          <p:cNvSpPr>
            <a:spLocks noGrp="1" noChangeArrowheads="1"/>
          </p:cNvSpPr>
          <p:nvPr>
            <p:ph type="body" idx="1"/>
          </p:nvPr>
        </p:nvSpPr>
        <p:spPr>
          <a:xfrm>
            <a:off x="468313" y="836613"/>
            <a:ext cx="4175125" cy="5289550"/>
          </a:xfrm>
        </p:spPr>
        <p:txBody>
          <a:bodyPr/>
          <a:lstStyle/>
          <a:p>
            <a:endParaRPr lang="en-US" sz="1000"/>
          </a:p>
          <a:p>
            <a:r>
              <a:rPr lang="en-US"/>
              <a:t>Different sensor nodes partially monitor the same spatial region.</a:t>
            </a:r>
          </a:p>
          <a:p>
            <a:endParaRPr lang="en-US" sz="1000"/>
          </a:p>
          <a:p>
            <a:endParaRPr lang="en-US" sz="1000"/>
          </a:p>
          <a:p>
            <a:endParaRPr lang="en-US" sz="1000"/>
          </a:p>
          <a:p>
            <a:endParaRPr lang="en-US" sz="1000"/>
          </a:p>
          <a:p>
            <a:endParaRPr lang="en-US" sz="1000"/>
          </a:p>
          <a:p>
            <a:r>
              <a:rPr lang="en-US"/>
              <a:t>Data might be processed as it is routed to the information sink.</a:t>
            </a:r>
          </a:p>
        </p:txBody>
      </p:sp>
      <p:grpSp>
        <p:nvGrpSpPr>
          <p:cNvPr id="3" name="Group 11"/>
          <p:cNvGrpSpPr>
            <a:grpSpLocks/>
          </p:cNvGrpSpPr>
          <p:nvPr/>
        </p:nvGrpSpPr>
        <p:grpSpPr bwMode="auto">
          <a:xfrm>
            <a:off x="900113" y="1916113"/>
            <a:ext cx="2389187" cy="396875"/>
            <a:chOff x="1655" y="1884"/>
            <a:chExt cx="1505" cy="250"/>
          </a:xfrm>
        </p:grpSpPr>
        <p:sp>
          <p:nvSpPr>
            <p:cNvPr id="1033228" name="AutoShape 12"/>
            <p:cNvSpPr>
              <a:spLocks noChangeArrowheads="1"/>
            </p:cNvSpPr>
            <p:nvPr/>
          </p:nvSpPr>
          <p:spPr bwMode="auto">
            <a:xfrm>
              <a:off x="1655" y="1933"/>
              <a:ext cx="252" cy="161"/>
            </a:xfrm>
            <a:prstGeom prst="rightArrow">
              <a:avLst>
                <a:gd name="adj1" fmla="val 50000"/>
                <a:gd name="adj2" fmla="val 39130"/>
              </a:avLst>
            </a:prstGeom>
            <a:solidFill>
              <a:srgbClr val="3983EF"/>
            </a:solidFill>
            <a:ln w="9525">
              <a:solidFill>
                <a:srgbClr val="3983EF"/>
              </a:solidFill>
              <a:miter lim="800000"/>
              <a:headEnd/>
              <a:tailEnd/>
            </a:ln>
            <a:effectLst/>
          </p:spPr>
          <p:txBody>
            <a:bodyPr wrap="none" anchor="ctr"/>
            <a:lstStyle/>
            <a:p>
              <a:endParaRPr lang="en-US"/>
            </a:p>
          </p:txBody>
        </p:sp>
        <p:sp>
          <p:nvSpPr>
            <p:cNvPr id="1033229" name="Text Box 13"/>
            <p:cNvSpPr txBox="1">
              <a:spLocks noChangeArrowheads="1"/>
            </p:cNvSpPr>
            <p:nvPr/>
          </p:nvSpPr>
          <p:spPr bwMode="auto">
            <a:xfrm>
              <a:off x="1915" y="1884"/>
              <a:ext cx="1245" cy="250"/>
            </a:xfrm>
            <a:prstGeom prst="rect">
              <a:avLst/>
            </a:prstGeom>
            <a:noFill/>
            <a:ln w="9525">
              <a:noFill/>
              <a:miter lim="800000"/>
              <a:headEnd/>
              <a:tailEnd/>
            </a:ln>
            <a:effectLst/>
          </p:spPr>
          <p:txBody>
            <a:bodyPr wrap="none">
              <a:spAutoFit/>
            </a:bodyPr>
            <a:lstStyle/>
            <a:p>
              <a:pPr algn="l" eaLnBrk="1" hangingPunct="1"/>
              <a:r>
                <a:rPr lang="en-US" sz="2000" i="0"/>
                <a:t>Data correlation</a:t>
              </a:r>
            </a:p>
          </p:txBody>
        </p:sp>
      </p:grpSp>
      <p:sp>
        <p:nvSpPr>
          <p:cNvPr id="1033230" name="Oval 14"/>
          <p:cNvSpPr>
            <a:spLocks noChangeArrowheads="1"/>
          </p:cNvSpPr>
          <p:nvPr/>
        </p:nvSpPr>
        <p:spPr bwMode="auto">
          <a:xfrm>
            <a:off x="5076825" y="3646488"/>
            <a:ext cx="574675" cy="574675"/>
          </a:xfrm>
          <a:prstGeom prst="ellipse">
            <a:avLst/>
          </a:prstGeom>
          <a:solidFill>
            <a:srgbClr val="F26E58"/>
          </a:solidFill>
          <a:ln w="9525">
            <a:solidFill>
              <a:schemeClr val="tx1"/>
            </a:solidFill>
            <a:round/>
            <a:headEnd/>
            <a:tailEnd/>
          </a:ln>
          <a:effectLst/>
        </p:spPr>
        <p:txBody>
          <a:bodyPr wrap="none" anchor="ctr"/>
          <a:lstStyle/>
          <a:p>
            <a:endParaRPr lang="en-US"/>
          </a:p>
        </p:txBody>
      </p:sp>
      <p:pic>
        <p:nvPicPr>
          <p:cNvPr id="1033231" name="Picture 15" descr="7"/>
          <p:cNvPicPr>
            <a:picLocks noChangeAspect="1" noChangeArrowheads="1"/>
          </p:cNvPicPr>
          <p:nvPr/>
        </p:nvPicPr>
        <p:blipFill>
          <a:blip r:embed="rId3" cstate="print"/>
          <a:srcRect/>
          <a:stretch>
            <a:fillRect/>
          </a:stretch>
        </p:blipFill>
        <p:spPr bwMode="auto">
          <a:xfrm>
            <a:off x="4716463" y="1773238"/>
            <a:ext cx="263525" cy="431800"/>
          </a:xfrm>
          <a:prstGeom prst="rect">
            <a:avLst/>
          </a:prstGeom>
          <a:noFill/>
        </p:spPr>
      </p:pic>
      <p:pic>
        <p:nvPicPr>
          <p:cNvPr id="1033232" name="Picture 16" descr="9"/>
          <p:cNvPicPr>
            <a:picLocks noChangeAspect="1" noChangeArrowheads="1"/>
          </p:cNvPicPr>
          <p:nvPr/>
        </p:nvPicPr>
        <p:blipFill>
          <a:blip r:embed="rId4" cstate="print"/>
          <a:srcRect/>
          <a:stretch>
            <a:fillRect/>
          </a:stretch>
        </p:blipFill>
        <p:spPr bwMode="auto">
          <a:xfrm>
            <a:off x="7164388" y="1052513"/>
            <a:ext cx="371475" cy="576262"/>
          </a:xfrm>
          <a:prstGeom prst="rect">
            <a:avLst/>
          </a:prstGeom>
          <a:noFill/>
        </p:spPr>
      </p:pic>
      <p:pic>
        <p:nvPicPr>
          <p:cNvPr id="1033233" name="Picture 17" descr="1"/>
          <p:cNvPicPr>
            <a:picLocks noChangeAspect="1" noChangeArrowheads="1"/>
          </p:cNvPicPr>
          <p:nvPr/>
        </p:nvPicPr>
        <p:blipFill>
          <a:blip r:embed="rId5" cstate="print"/>
          <a:srcRect/>
          <a:stretch>
            <a:fillRect/>
          </a:stretch>
        </p:blipFill>
        <p:spPr bwMode="auto">
          <a:xfrm>
            <a:off x="5219700" y="3573463"/>
            <a:ext cx="336550" cy="504825"/>
          </a:xfrm>
          <a:prstGeom prst="rect">
            <a:avLst/>
          </a:prstGeom>
          <a:noFill/>
        </p:spPr>
      </p:pic>
      <p:pic>
        <p:nvPicPr>
          <p:cNvPr id="1033234" name="Picture 18" descr="3"/>
          <p:cNvPicPr>
            <a:picLocks noChangeAspect="1" noChangeArrowheads="1"/>
          </p:cNvPicPr>
          <p:nvPr/>
        </p:nvPicPr>
        <p:blipFill>
          <a:blip r:embed="rId6" cstate="print"/>
          <a:srcRect/>
          <a:stretch>
            <a:fillRect/>
          </a:stretch>
        </p:blipFill>
        <p:spPr bwMode="auto">
          <a:xfrm>
            <a:off x="7235825" y="2420938"/>
            <a:ext cx="282575" cy="576262"/>
          </a:xfrm>
          <a:prstGeom prst="rect">
            <a:avLst/>
          </a:prstGeom>
          <a:noFill/>
        </p:spPr>
      </p:pic>
      <p:pic>
        <p:nvPicPr>
          <p:cNvPr id="1033235" name="Picture 19" descr="4"/>
          <p:cNvPicPr>
            <a:picLocks noChangeAspect="1" noChangeArrowheads="1"/>
          </p:cNvPicPr>
          <p:nvPr/>
        </p:nvPicPr>
        <p:blipFill>
          <a:blip r:embed="rId7" cstate="print"/>
          <a:srcRect/>
          <a:stretch>
            <a:fillRect/>
          </a:stretch>
        </p:blipFill>
        <p:spPr bwMode="auto">
          <a:xfrm>
            <a:off x="5724525" y="1125538"/>
            <a:ext cx="360363" cy="576262"/>
          </a:xfrm>
          <a:prstGeom prst="rect">
            <a:avLst/>
          </a:prstGeom>
          <a:noFill/>
        </p:spPr>
      </p:pic>
      <p:pic>
        <p:nvPicPr>
          <p:cNvPr id="1033236" name="Picture 20" descr="1"/>
          <p:cNvPicPr>
            <a:picLocks noChangeAspect="1" noChangeArrowheads="1"/>
          </p:cNvPicPr>
          <p:nvPr/>
        </p:nvPicPr>
        <p:blipFill>
          <a:blip r:embed="rId8" cstate="print"/>
          <a:srcRect/>
          <a:stretch>
            <a:fillRect/>
          </a:stretch>
        </p:blipFill>
        <p:spPr bwMode="auto">
          <a:xfrm rot="-92823">
            <a:off x="6372225" y="1989138"/>
            <a:ext cx="334963" cy="503237"/>
          </a:xfrm>
          <a:prstGeom prst="rect">
            <a:avLst/>
          </a:prstGeom>
          <a:noFill/>
        </p:spPr>
      </p:pic>
      <p:pic>
        <p:nvPicPr>
          <p:cNvPr id="1033237" name="Picture 21" descr="3"/>
          <p:cNvPicPr>
            <a:picLocks noChangeAspect="1" noChangeArrowheads="1"/>
          </p:cNvPicPr>
          <p:nvPr/>
        </p:nvPicPr>
        <p:blipFill>
          <a:blip r:embed="rId9" cstate="print"/>
          <a:srcRect/>
          <a:stretch>
            <a:fillRect/>
          </a:stretch>
        </p:blipFill>
        <p:spPr bwMode="auto">
          <a:xfrm rot="-682289">
            <a:off x="8101013" y="1989138"/>
            <a:ext cx="282575" cy="576262"/>
          </a:xfrm>
          <a:prstGeom prst="rect">
            <a:avLst/>
          </a:prstGeom>
          <a:noFill/>
        </p:spPr>
      </p:pic>
      <p:pic>
        <p:nvPicPr>
          <p:cNvPr id="1033238" name="Picture 22" descr="4"/>
          <p:cNvPicPr>
            <a:picLocks noChangeAspect="1" noChangeArrowheads="1"/>
          </p:cNvPicPr>
          <p:nvPr/>
        </p:nvPicPr>
        <p:blipFill>
          <a:blip r:embed="rId10" cstate="print"/>
          <a:srcRect/>
          <a:stretch>
            <a:fillRect/>
          </a:stretch>
        </p:blipFill>
        <p:spPr bwMode="auto">
          <a:xfrm>
            <a:off x="5292725" y="2492375"/>
            <a:ext cx="360363" cy="576263"/>
          </a:xfrm>
          <a:prstGeom prst="rect">
            <a:avLst/>
          </a:prstGeom>
          <a:noFill/>
        </p:spPr>
      </p:pic>
      <p:pic>
        <p:nvPicPr>
          <p:cNvPr id="1033239" name="Picture 23" descr="7"/>
          <p:cNvPicPr>
            <a:picLocks noChangeAspect="1" noChangeArrowheads="1"/>
          </p:cNvPicPr>
          <p:nvPr/>
        </p:nvPicPr>
        <p:blipFill>
          <a:blip r:embed="rId11" cstate="print"/>
          <a:srcRect/>
          <a:stretch>
            <a:fillRect/>
          </a:stretch>
        </p:blipFill>
        <p:spPr bwMode="auto">
          <a:xfrm>
            <a:off x="6659563" y="3500438"/>
            <a:ext cx="265112" cy="433387"/>
          </a:xfrm>
          <a:prstGeom prst="rect">
            <a:avLst/>
          </a:prstGeom>
          <a:noFill/>
        </p:spPr>
      </p:pic>
      <p:sp>
        <p:nvSpPr>
          <p:cNvPr id="1033240" name="Line 24"/>
          <p:cNvSpPr>
            <a:spLocks noChangeShapeType="1"/>
          </p:cNvSpPr>
          <p:nvPr/>
        </p:nvSpPr>
        <p:spPr bwMode="auto">
          <a:xfrm>
            <a:off x="4932363" y="2205038"/>
            <a:ext cx="431800" cy="576262"/>
          </a:xfrm>
          <a:prstGeom prst="line">
            <a:avLst/>
          </a:prstGeom>
          <a:noFill/>
          <a:ln w="12700">
            <a:solidFill>
              <a:schemeClr val="bg2"/>
            </a:solidFill>
            <a:round/>
            <a:headEnd/>
            <a:tailEnd type="triangle" w="med" len="med"/>
          </a:ln>
          <a:effectLst/>
        </p:spPr>
        <p:txBody>
          <a:bodyPr/>
          <a:lstStyle/>
          <a:p>
            <a:endParaRPr lang="en-US"/>
          </a:p>
        </p:txBody>
      </p:sp>
      <p:sp>
        <p:nvSpPr>
          <p:cNvPr id="1033241" name="Line 25"/>
          <p:cNvSpPr>
            <a:spLocks noChangeShapeType="1"/>
          </p:cNvSpPr>
          <p:nvPr/>
        </p:nvSpPr>
        <p:spPr bwMode="auto">
          <a:xfrm>
            <a:off x="6046788" y="1676400"/>
            <a:ext cx="344487" cy="485775"/>
          </a:xfrm>
          <a:prstGeom prst="line">
            <a:avLst/>
          </a:prstGeom>
          <a:noFill/>
          <a:ln w="12700">
            <a:solidFill>
              <a:schemeClr val="bg2"/>
            </a:solidFill>
            <a:round/>
            <a:headEnd/>
            <a:tailEnd type="triangle" w="med" len="med"/>
          </a:ln>
          <a:effectLst/>
        </p:spPr>
        <p:txBody>
          <a:bodyPr/>
          <a:lstStyle/>
          <a:p>
            <a:endParaRPr lang="en-US"/>
          </a:p>
        </p:txBody>
      </p:sp>
      <p:sp>
        <p:nvSpPr>
          <p:cNvPr id="1033242" name="Line 26"/>
          <p:cNvSpPr>
            <a:spLocks noChangeShapeType="1"/>
          </p:cNvSpPr>
          <p:nvPr/>
        </p:nvSpPr>
        <p:spPr bwMode="auto">
          <a:xfrm flipH="1">
            <a:off x="6678613" y="1643063"/>
            <a:ext cx="528637" cy="500062"/>
          </a:xfrm>
          <a:prstGeom prst="line">
            <a:avLst/>
          </a:prstGeom>
          <a:noFill/>
          <a:ln w="12700">
            <a:solidFill>
              <a:schemeClr val="bg2"/>
            </a:solidFill>
            <a:round/>
            <a:headEnd/>
            <a:tailEnd type="triangle" w="med" len="med"/>
          </a:ln>
          <a:effectLst/>
        </p:spPr>
        <p:txBody>
          <a:bodyPr/>
          <a:lstStyle/>
          <a:p>
            <a:endParaRPr lang="en-US"/>
          </a:p>
        </p:txBody>
      </p:sp>
      <p:sp>
        <p:nvSpPr>
          <p:cNvPr id="1033243" name="Line 27"/>
          <p:cNvSpPr>
            <a:spLocks noChangeShapeType="1"/>
          </p:cNvSpPr>
          <p:nvPr/>
        </p:nvSpPr>
        <p:spPr bwMode="auto">
          <a:xfrm flipH="1">
            <a:off x="5384800" y="3084513"/>
            <a:ext cx="128588" cy="528637"/>
          </a:xfrm>
          <a:prstGeom prst="line">
            <a:avLst/>
          </a:prstGeom>
          <a:noFill/>
          <a:ln w="12700">
            <a:solidFill>
              <a:schemeClr val="bg2"/>
            </a:solidFill>
            <a:round/>
            <a:headEnd/>
            <a:tailEnd type="triangle" w="med" len="med"/>
          </a:ln>
          <a:effectLst/>
        </p:spPr>
        <p:txBody>
          <a:bodyPr/>
          <a:lstStyle/>
          <a:p>
            <a:endParaRPr lang="en-US"/>
          </a:p>
        </p:txBody>
      </p:sp>
      <p:sp>
        <p:nvSpPr>
          <p:cNvPr id="1033244" name="Line 28"/>
          <p:cNvSpPr>
            <a:spLocks noChangeShapeType="1"/>
          </p:cNvSpPr>
          <p:nvPr/>
        </p:nvSpPr>
        <p:spPr bwMode="auto">
          <a:xfrm flipH="1">
            <a:off x="5668963" y="3778250"/>
            <a:ext cx="917575" cy="125413"/>
          </a:xfrm>
          <a:prstGeom prst="line">
            <a:avLst/>
          </a:prstGeom>
          <a:noFill/>
          <a:ln w="12700">
            <a:solidFill>
              <a:schemeClr val="bg2"/>
            </a:solidFill>
            <a:round/>
            <a:headEnd/>
            <a:tailEnd type="triangle" w="med" len="med"/>
          </a:ln>
          <a:effectLst/>
        </p:spPr>
        <p:txBody>
          <a:bodyPr/>
          <a:lstStyle/>
          <a:p>
            <a:endParaRPr lang="en-US"/>
          </a:p>
        </p:txBody>
      </p:sp>
      <p:sp>
        <p:nvSpPr>
          <p:cNvPr id="1033245" name="Line 29"/>
          <p:cNvSpPr>
            <a:spLocks noChangeShapeType="1"/>
          </p:cNvSpPr>
          <p:nvPr/>
        </p:nvSpPr>
        <p:spPr bwMode="auto">
          <a:xfrm flipH="1">
            <a:off x="6899275" y="3025775"/>
            <a:ext cx="309563" cy="519113"/>
          </a:xfrm>
          <a:prstGeom prst="line">
            <a:avLst/>
          </a:prstGeom>
          <a:noFill/>
          <a:ln w="12700">
            <a:solidFill>
              <a:schemeClr val="bg2"/>
            </a:solidFill>
            <a:round/>
            <a:headEnd/>
            <a:tailEnd type="triangle" w="med" len="med"/>
          </a:ln>
          <a:effectLst/>
        </p:spPr>
        <p:txBody>
          <a:bodyPr/>
          <a:lstStyle/>
          <a:p>
            <a:endParaRPr lang="en-US"/>
          </a:p>
        </p:txBody>
      </p:sp>
      <p:sp>
        <p:nvSpPr>
          <p:cNvPr id="1033246" name="Line 30"/>
          <p:cNvSpPr>
            <a:spLocks noChangeShapeType="1"/>
          </p:cNvSpPr>
          <p:nvPr/>
        </p:nvSpPr>
        <p:spPr bwMode="auto">
          <a:xfrm flipH="1">
            <a:off x="7534275" y="2492375"/>
            <a:ext cx="512763" cy="309563"/>
          </a:xfrm>
          <a:prstGeom prst="line">
            <a:avLst/>
          </a:prstGeom>
          <a:noFill/>
          <a:ln w="12700">
            <a:solidFill>
              <a:schemeClr val="bg2"/>
            </a:solidFill>
            <a:round/>
            <a:headEnd/>
            <a:tailEnd type="triangle" w="med" len="med"/>
          </a:ln>
          <a:effectLst/>
        </p:spPr>
        <p:txBody>
          <a:bodyPr/>
          <a:lstStyle/>
          <a:p>
            <a:endParaRPr lang="en-US"/>
          </a:p>
        </p:txBody>
      </p:sp>
      <p:sp>
        <p:nvSpPr>
          <p:cNvPr id="1033247" name="Line 31"/>
          <p:cNvSpPr>
            <a:spLocks noChangeShapeType="1"/>
          </p:cNvSpPr>
          <p:nvPr/>
        </p:nvSpPr>
        <p:spPr bwMode="auto">
          <a:xfrm flipV="1">
            <a:off x="5670550" y="2473325"/>
            <a:ext cx="654050" cy="322263"/>
          </a:xfrm>
          <a:prstGeom prst="line">
            <a:avLst/>
          </a:prstGeom>
          <a:noFill/>
          <a:ln w="12700">
            <a:solidFill>
              <a:schemeClr val="bg2"/>
            </a:solidFill>
            <a:round/>
            <a:headEnd type="triangle" w="med" len="med"/>
            <a:tailEnd/>
          </a:ln>
          <a:effectLst/>
        </p:spPr>
        <p:txBody>
          <a:bodyPr/>
          <a:lstStyle/>
          <a:p>
            <a:endParaRPr lang="en-US"/>
          </a:p>
        </p:txBody>
      </p:sp>
      <p:pic>
        <p:nvPicPr>
          <p:cNvPr id="1033248" name="Picture 32" descr="papers"/>
          <p:cNvPicPr>
            <a:picLocks noChangeAspect="1" noChangeArrowheads="1"/>
          </p:cNvPicPr>
          <p:nvPr/>
        </p:nvPicPr>
        <p:blipFill>
          <a:blip r:embed="rId12" cstate="print"/>
          <a:srcRect/>
          <a:stretch>
            <a:fillRect/>
          </a:stretch>
        </p:blipFill>
        <p:spPr bwMode="auto">
          <a:xfrm>
            <a:off x="4941888" y="1639888"/>
            <a:ext cx="215900" cy="360362"/>
          </a:xfrm>
          <a:prstGeom prst="rect">
            <a:avLst/>
          </a:prstGeom>
          <a:noFill/>
        </p:spPr>
      </p:pic>
      <p:pic>
        <p:nvPicPr>
          <p:cNvPr id="1033249" name="Picture 33" descr="papers"/>
          <p:cNvPicPr>
            <a:picLocks noChangeAspect="1" noChangeArrowheads="1"/>
          </p:cNvPicPr>
          <p:nvPr/>
        </p:nvPicPr>
        <p:blipFill>
          <a:blip r:embed="rId12" cstate="print"/>
          <a:srcRect/>
          <a:stretch>
            <a:fillRect/>
          </a:stretch>
        </p:blipFill>
        <p:spPr bwMode="auto">
          <a:xfrm>
            <a:off x="5580063" y="2349500"/>
            <a:ext cx="215900" cy="360363"/>
          </a:xfrm>
          <a:prstGeom prst="rect">
            <a:avLst/>
          </a:prstGeom>
          <a:noFill/>
        </p:spPr>
      </p:pic>
      <p:pic>
        <p:nvPicPr>
          <p:cNvPr id="1033250" name="Picture 34" descr="papers"/>
          <p:cNvPicPr>
            <a:picLocks noChangeAspect="1" noChangeArrowheads="1"/>
          </p:cNvPicPr>
          <p:nvPr/>
        </p:nvPicPr>
        <p:blipFill>
          <a:blip r:embed="rId12" cstate="print"/>
          <a:srcRect/>
          <a:stretch>
            <a:fillRect/>
          </a:stretch>
        </p:blipFill>
        <p:spPr bwMode="auto">
          <a:xfrm>
            <a:off x="6804025" y="1916113"/>
            <a:ext cx="215900" cy="360362"/>
          </a:xfrm>
          <a:prstGeom prst="rect">
            <a:avLst/>
          </a:prstGeom>
          <a:noFill/>
        </p:spPr>
      </p:pic>
      <p:pic>
        <p:nvPicPr>
          <p:cNvPr id="1033251" name="Picture 35" descr="papers"/>
          <p:cNvPicPr>
            <a:picLocks noChangeAspect="1" noChangeArrowheads="1"/>
          </p:cNvPicPr>
          <p:nvPr/>
        </p:nvPicPr>
        <p:blipFill>
          <a:blip r:embed="rId12" cstate="print"/>
          <a:srcRect/>
          <a:stretch>
            <a:fillRect/>
          </a:stretch>
        </p:blipFill>
        <p:spPr bwMode="auto">
          <a:xfrm>
            <a:off x="7596188" y="1125538"/>
            <a:ext cx="215900" cy="360362"/>
          </a:xfrm>
          <a:prstGeom prst="rect">
            <a:avLst/>
          </a:prstGeom>
          <a:noFill/>
        </p:spPr>
      </p:pic>
      <p:pic>
        <p:nvPicPr>
          <p:cNvPr id="1033252" name="Picture 36" descr="papers"/>
          <p:cNvPicPr>
            <a:picLocks noChangeAspect="1" noChangeArrowheads="1"/>
          </p:cNvPicPr>
          <p:nvPr/>
        </p:nvPicPr>
        <p:blipFill>
          <a:blip r:embed="rId12" cstate="print"/>
          <a:srcRect/>
          <a:stretch>
            <a:fillRect/>
          </a:stretch>
        </p:blipFill>
        <p:spPr bwMode="auto">
          <a:xfrm>
            <a:off x="6084888" y="1125538"/>
            <a:ext cx="215900" cy="360362"/>
          </a:xfrm>
          <a:prstGeom prst="rect">
            <a:avLst/>
          </a:prstGeom>
          <a:noFill/>
        </p:spPr>
      </p:pic>
      <p:pic>
        <p:nvPicPr>
          <p:cNvPr id="1033253" name="Picture 37" descr="papers"/>
          <p:cNvPicPr>
            <a:picLocks noChangeAspect="1" noChangeArrowheads="1"/>
          </p:cNvPicPr>
          <p:nvPr/>
        </p:nvPicPr>
        <p:blipFill>
          <a:blip r:embed="rId13" cstate="print"/>
          <a:srcRect/>
          <a:stretch>
            <a:fillRect/>
          </a:stretch>
        </p:blipFill>
        <p:spPr bwMode="auto">
          <a:xfrm>
            <a:off x="5364163" y="3430588"/>
            <a:ext cx="214312" cy="358775"/>
          </a:xfrm>
          <a:prstGeom prst="rect">
            <a:avLst/>
          </a:prstGeom>
          <a:noFill/>
        </p:spPr>
      </p:pic>
      <p:pic>
        <p:nvPicPr>
          <p:cNvPr id="1033254" name="Picture 38" descr="papers"/>
          <p:cNvPicPr>
            <a:picLocks noChangeAspect="1" noChangeArrowheads="1"/>
          </p:cNvPicPr>
          <p:nvPr/>
        </p:nvPicPr>
        <p:blipFill>
          <a:blip r:embed="rId12" cstate="print"/>
          <a:srcRect/>
          <a:stretch>
            <a:fillRect/>
          </a:stretch>
        </p:blipFill>
        <p:spPr bwMode="auto">
          <a:xfrm>
            <a:off x="6948488" y="3284538"/>
            <a:ext cx="215900" cy="360362"/>
          </a:xfrm>
          <a:prstGeom prst="rect">
            <a:avLst/>
          </a:prstGeom>
          <a:noFill/>
        </p:spPr>
      </p:pic>
      <p:pic>
        <p:nvPicPr>
          <p:cNvPr id="1033255" name="Picture 39" descr="papers"/>
          <p:cNvPicPr>
            <a:picLocks noChangeAspect="1" noChangeArrowheads="1"/>
          </p:cNvPicPr>
          <p:nvPr/>
        </p:nvPicPr>
        <p:blipFill>
          <a:blip r:embed="rId12" cstate="print"/>
          <a:srcRect/>
          <a:stretch>
            <a:fillRect/>
          </a:stretch>
        </p:blipFill>
        <p:spPr bwMode="auto">
          <a:xfrm>
            <a:off x="7451725" y="2276475"/>
            <a:ext cx="215900" cy="360363"/>
          </a:xfrm>
          <a:prstGeom prst="rect">
            <a:avLst/>
          </a:prstGeom>
          <a:noFill/>
        </p:spPr>
      </p:pic>
      <p:pic>
        <p:nvPicPr>
          <p:cNvPr id="1033256" name="Picture 40" descr="papers"/>
          <p:cNvPicPr>
            <a:picLocks noChangeAspect="1" noChangeArrowheads="1"/>
          </p:cNvPicPr>
          <p:nvPr/>
        </p:nvPicPr>
        <p:blipFill>
          <a:blip r:embed="rId12" cstate="print"/>
          <a:srcRect/>
          <a:stretch>
            <a:fillRect/>
          </a:stretch>
        </p:blipFill>
        <p:spPr bwMode="auto">
          <a:xfrm>
            <a:off x="8459788" y="1989138"/>
            <a:ext cx="215900" cy="360362"/>
          </a:xfrm>
          <a:prstGeom prst="rect">
            <a:avLst/>
          </a:prstGeom>
          <a:noFill/>
        </p:spPr>
      </p:pic>
      <p:sp>
        <p:nvSpPr>
          <p:cNvPr id="1033257" name="Rectangle 41"/>
          <p:cNvSpPr>
            <a:spLocks noChangeArrowheads="1"/>
          </p:cNvSpPr>
          <p:nvPr/>
        </p:nvSpPr>
        <p:spPr bwMode="auto">
          <a:xfrm>
            <a:off x="5945188" y="218015"/>
            <a:ext cx="1274762" cy="687388"/>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1033259" name="Picture 43" descr="papers_red"/>
          <p:cNvPicPr>
            <a:picLocks noChangeAspect="1" noChangeArrowheads="1"/>
          </p:cNvPicPr>
          <p:nvPr/>
        </p:nvPicPr>
        <p:blipFill>
          <a:blip r:embed="rId14" cstate="print"/>
          <a:srcRect/>
          <a:stretch>
            <a:fillRect/>
          </a:stretch>
        </p:blipFill>
        <p:spPr bwMode="auto">
          <a:xfrm>
            <a:off x="6804025" y="1916113"/>
            <a:ext cx="215900" cy="360362"/>
          </a:xfrm>
          <a:prstGeom prst="rect">
            <a:avLst/>
          </a:prstGeom>
          <a:noFill/>
        </p:spPr>
      </p:pic>
      <p:pic>
        <p:nvPicPr>
          <p:cNvPr id="1033260" name="Picture 44" descr="papers_red"/>
          <p:cNvPicPr>
            <a:picLocks noChangeAspect="1" noChangeArrowheads="1"/>
          </p:cNvPicPr>
          <p:nvPr/>
        </p:nvPicPr>
        <p:blipFill>
          <a:blip r:embed="rId14" cstate="print"/>
          <a:srcRect/>
          <a:stretch>
            <a:fillRect/>
          </a:stretch>
        </p:blipFill>
        <p:spPr bwMode="auto">
          <a:xfrm>
            <a:off x="7451725" y="2276475"/>
            <a:ext cx="215900" cy="360363"/>
          </a:xfrm>
          <a:prstGeom prst="rect">
            <a:avLst/>
          </a:prstGeom>
          <a:noFill/>
        </p:spPr>
      </p:pic>
      <p:pic>
        <p:nvPicPr>
          <p:cNvPr id="1033261" name="Picture 45" descr="papers_red"/>
          <p:cNvPicPr>
            <a:picLocks noChangeAspect="1" noChangeArrowheads="1"/>
          </p:cNvPicPr>
          <p:nvPr/>
        </p:nvPicPr>
        <p:blipFill>
          <a:blip r:embed="rId14" cstate="print"/>
          <a:srcRect/>
          <a:stretch>
            <a:fillRect/>
          </a:stretch>
        </p:blipFill>
        <p:spPr bwMode="auto">
          <a:xfrm>
            <a:off x="5580063" y="2349500"/>
            <a:ext cx="215900" cy="360363"/>
          </a:xfrm>
          <a:prstGeom prst="rect">
            <a:avLst/>
          </a:prstGeom>
          <a:noFill/>
        </p:spPr>
      </p:pic>
      <p:pic>
        <p:nvPicPr>
          <p:cNvPr id="1033262" name="Picture 46" descr="papers_red"/>
          <p:cNvPicPr>
            <a:picLocks noChangeAspect="1" noChangeArrowheads="1"/>
          </p:cNvPicPr>
          <p:nvPr/>
        </p:nvPicPr>
        <p:blipFill>
          <a:blip r:embed="rId14" cstate="print"/>
          <a:srcRect/>
          <a:stretch>
            <a:fillRect/>
          </a:stretch>
        </p:blipFill>
        <p:spPr bwMode="auto">
          <a:xfrm>
            <a:off x="6948488" y="3284538"/>
            <a:ext cx="215900" cy="360362"/>
          </a:xfrm>
          <a:prstGeom prst="rect">
            <a:avLst/>
          </a:prstGeom>
          <a:noFill/>
        </p:spPr>
      </p:pic>
      <p:grpSp>
        <p:nvGrpSpPr>
          <p:cNvPr id="4" name="Group 47"/>
          <p:cNvGrpSpPr>
            <a:grpSpLocks/>
          </p:cNvGrpSpPr>
          <p:nvPr/>
        </p:nvGrpSpPr>
        <p:grpSpPr bwMode="auto">
          <a:xfrm>
            <a:off x="900115" y="3573463"/>
            <a:ext cx="2365376" cy="400050"/>
            <a:chOff x="1655" y="1884"/>
            <a:chExt cx="1490" cy="252"/>
          </a:xfrm>
        </p:grpSpPr>
        <p:sp>
          <p:nvSpPr>
            <p:cNvPr id="1033264" name="AutoShape 48"/>
            <p:cNvSpPr>
              <a:spLocks noChangeArrowheads="1"/>
            </p:cNvSpPr>
            <p:nvPr/>
          </p:nvSpPr>
          <p:spPr bwMode="auto">
            <a:xfrm>
              <a:off x="1655" y="1933"/>
              <a:ext cx="252" cy="161"/>
            </a:xfrm>
            <a:prstGeom prst="rightArrow">
              <a:avLst>
                <a:gd name="adj1" fmla="val 50000"/>
                <a:gd name="adj2" fmla="val 39130"/>
              </a:avLst>
            </a:prstGeom>
            <a:solidFill>
              <a:srgbClr val="3983EF"/>
            </a:solidFill>
            <a:ln w="9525">
              <a:solidFill>
                <a:srgbClr val="3983EF"/>
              </a:solidFill>
              <a:miter lim="800000"/>
              <a:headEnd/>
              <a:tailEnd/>
            </a:ln>
            <a:effectLst/>
          </p:spPr>
          <p:txBody>
            <a:bodyPr wrap="none" anchor="ctr"/>
            <a:lstStyle/>
            <a:p>
              <a:endParaRPr lang="en-US"/>
            </a:p>
          </p:txBody>
        </p:sp>
        <p:sp>
          <p:nvSpPr>
            <p:cNvPr id="1033265" name="Text Box 49"/>
            <p:cNvSpPr txBox="1">
              <a:spLocks noChangeArrowheads="1"/>
            </p:cNvSpPr>
            <p:nvPr/>
          </p:nvSpPr>
          <p:spPr bwMode="auto">
            <a:xfrm>
              <a:off x="1915" y="1884"/>
              <a:ext cx="1230" cy="252"/>
            </a:xfrm>
            <a:prstGeom prst="rect">
              <a:avLst/>
            </a:prstGeom>
            <a:noFill/>
            <a:ln w="9525">
              <a:noFill/>
              <a:miter lim="800000"/>
              <a:headEnd/>
              <a:tailEnd/>
            </a:ln>
            <a:effectLst/>
          </p:spPr>
          <p:txBody>
            <a:bodyPr wrap="none">
              <a:spAutoFit/>
            </a:bodyPr>
            <a:lstStyle/>
            <a:p>
              <a:pPr algn="l" eaLnBrk="1" hangingPunct="1"/>
              <a:r>
                <a:rPr lang="en-US" sz="2000" dirty="0" smtClean="0"/>
                <a:t>N</a:t>
              </a:r>
              <a:r>
                <a:rPr lang="en-US" sz="2000" i="0" dirty="0" smtClean="0"/>
                <a:t>etwork </a:t>
              </a:r>
              <a:r>
                <a:rPr lang="en-US" sz="2000" i="0" dirty="0"/>
                <a:t>coding</a:t>
              </a:r>
            </a:p>
          </p:txBody>
        </p:sp>
      </p:grpSp>
      <p:sp>
        <p:nvSpPr>
          <p:cNvPr id="1033267" name="Text Box 51"/>
          <p:cNvSpPr txBox="1">
            <a:spLocks noChangeArrowheads="1"/>
          </p:cNvSpPr>
          <p:nvPr/>
        </p:nvSpPr>
        <p:spPr bwMode="auto">
          <a:xfrm>
            <a:off x="1609668" y="5278347"/>
            <a:ext cx="6192838" cy="925512"/>
          </a:xfrm>
          <a:prstGeom prst="rect">
            <a:avLst/>
          </a:prstGeom>
          <a:solidFill>
            <a:srgbClr val="F26E58"/>
          </a:solidFill>
          <a:ln w="9525">
            <a:solidFill>
              <a:schemeClr val="tx1"/>
            </a:solidFill>
            <a:miter lim="800000"/>
            <a:headEnd/>
            <a:tailEnd/>
          </a:ln>
          <a:effectLst/>
        </p:spPr>
        <p:txBody>
          <a:bodyPr>
            <a:spAutoFit/>
          </a:bodyPr>
          <a:lstStyle/>
          <a:p>
            <a:pPr algn="l" eaLnBrk="1" hangingPunct="1"/>
            <a:r>
              <a:rPr lang="en-US" sz="1800" i="0" dirty="0"/>
              <a:t>Find a routing scheme and a coding scheme to deliver data packets from all nodes to the sink such that the overall energy consumption is minimal.</a:t>
            </a:r>
          </a:p>
        </p:txBody>
      </p:sp>
      <p:cxnSp>
        <p:nvCxnSpPr>
          <p:cNvPr id="54" name="Straight Connector 53"/>
          <p:cNvCxnSpPr/>
          <p:nvPr/>
        </p:nvCxnSpPr>
        <p:spPr bwMode="auto">
          <a:xfrm>
            <a:off x="5698067" y="753536"/>
            <a:ext cx="1737360" cy="1159"/>
          </a:xfrm>
          <a:prstGeom prst="line">
            <a:avLst/>
          </a:prstGeom>
          <a:solidFill>
            <a:schemeClr val="accent1"/>
          </a:solidFill>
          <a:ln w="76200" cap="flat" cmpd="sng" algn="ctr">
            <a:solidFill>
              <a:schemeClr val="accent2"/>
            </a:solidFill>
            <a:prstDash val="solid"/>
            <a:round/>
            <a:headEnd type="none" w="med" len="med"/>
            <a:tailEnd type="none" w="med" len="med"/>
          </a:ln>
          <a:effectLst/>
        </p:spPr>
      </p:cxnSp>
      <p:sp>
        <p:nvSpPr>
          <p:cNvPr id="52" name="Wolkenförmige Legende 51"/>
          <p:cNvSpPr/>
          <p:nvPr/>
        </p:nvSpPr>
        <p:spPr bwMode="auto">
          <a:xfrm>
            <a:off x="2208942" y="3985469"/>
            <a:ext cx="3041152" cy="1048868"/>
          </a:xfrm>
          <a:prstGeom prst="cloudCallout">
            <a:avLst>
              <a:gd name="adj1" fmla="val -57658"/>
              <a:gd name="adj2" fmla="val -54066"/>
            </a:avLst>
          </a:prstGeom>
          <a:solidFill>
            <a:srgbClr val="3983E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eaLnBrk="1" hangingPunct="1"/>
            <a:endParaRPr lang="en-US" sz="1600" dirty="0"/>
          </a:p>
        </p:txBody>
      </p:sp>
      <p:sp>
        <p:nvSpPr>
          <p:cNvPr id="53" name="Textfeld 52"/>
          <p:cNvSpPr txBox="1"/>
          <p:nvPr/>
        </p:nvSpPr>
        <p:spPr>
          <a:xfrm>
            <a:off x="2539410" y="4215001"/>
            <a:ext cx="2320265" cy="584775"/>
          </a:xfrm>
          <a:prstGeom prst="rect">
            <a:avLst/>
          </a:prstGeom>
          <a:noFill/>
        </p:spPr>
        <p:txBody>
          <a:bodyPr wrap="square" rtlCol="0">
            <a:spAutoFit/>
          </a:bodyPr>
          <a:lstStyle/>
          <a:p>
            <a:r>
              <a:rPr lang="en-US" sz="1600" dirty="0" smtClean="0"/>
              <a:t>At which node is node </a:t>
            </a:r>
            <a:r>
              <a:rPr lang="en-US" sz="1600" i="1" dirty="0" err="1" smtClean="0"/>
              <a:t>u</a:t>
            </a:r>
            <a:r>
              <a:rPr lang="en-US" sz="1600" dirty="0" err="1" smtClean="0"/>
              <a:t>’s</a:t>
            </a:r>
            <a:r>
              <a:rPr lang="en-US" sz="1600" dirty="0" smtClean="0"/>
              <a:t> data encoded?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226">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209 -0.00695 L -0.08437 0.11898 " pathEditMode="relative" rAng="0" ptsTypes="AA">
                                      <p:cBhvr>
                                        <p:cTn id="10" dur="1500" fill="hold"/>
                                        <p:tgtEl>
                                          <p:spTgt spid="1033251"/>
                                        </p:tgtEl>
                                        <p:attrNameLst>
                                          <p:attrName>ppt_x</p:attrName>
                                          <p:attrName>ppt_y</p:attrName>
                                        </p:attrNameLst>
                                      </p:cBhvr>
                                      <p:rCtr x="-4300" y="6300"/>
                                    </p:animMotion>
                                  </p:childTnLst>
                                </p:cTn>
                              </p:par>
                              <p:par>
                                <p:cTn id="11" presetID="0" presetClass="path" presetSubtype="0" accel="50000" decel="50000" fill="hold" nodeType="withEffect">
                                  <p:stCondLst>
                                    <p:cond delay="0"/>
                                  </p:stCondLst>
                                  <p:childTnLst>
                                    <p:animMotion origin="layout" path="M 3.05556E-6 2.22222E-6 L 0.0809 0.11551 " pathEditMode="relative" rAng="0" ptsTypes="AA">
                                      <p:cBhvr>
                                        <p:cTn id="12" dur="1500" fill="hold"/>
                                        <p:tgtEl>
                                          <p:spTgt spid="1033252"/>
                                        </p:tgtEl>
                                        <p:attrNameLst>
                                          <p:attrName>ppt_x</p:attrName>
                                          <p:attrName>ppt_y</p:attrName>
                                        </p:attrNameLst>
                                      </p:cBhvr>
                                      <p:rCtr x="4000" y="5800"/>
                                    </p:animMotion>
                                  </p:childTnLst>
                                </p:cTn>
                              </p:par>
                              <p:par>
                                <p:cTn id="13" presetID="0" presetClass="path" presetSubtype="0" accel="50000" decel="50000" fill="hold" nodeType="withEffect">
                                  <p:stCondLst>
                                    <p:cond delay="0"/>
                                  </p:stCondLst>
                                  <p:childTnLst>
                                    <p:animMotion origin="layout" path="M -0.00208 0.00139 L -0.11024 0.04236 " pathEditMode="relative" rAng="0" ptsTypes="AA">
                                      <p:cBhvr>
                                        <p:cTn id="14" dur="1500" fill="hold"/>
                                        <p:tgtEl>
                                          <p:spTgt spid="1033256"/>
                                        </p:tgtEl>
                                        <p:attrNameLst>
                                          <p:attrName>ppt_x</p:attrName>
                                          <p:attrName>ppt_y</p:attrName>
                                        </p:attrNameLst>
                                      </p:cBhvr>
                                      <p:rCtr x="-5400" y="2000"/>
                                    </p:animMotion>
                                  </p:childTnLst>
                                </p:cTn>
                              </p:par>
                              <p:par>
                                <p:cTn id="15" presetID="0" presetClass="path" presetSubtype="0" accel="50000" decel="50000" fill="hold" nodeType="withEffect">
                                  <p:stCondLst>
                                    <p:cond delay="0"/>
                                  </p:stCondLst>
                                  <p:childTnLst>
                                    <p:animMotion origin="layout" path="M -1.38889E-6 -3.7037E-6 L 0.06771 0.10324 " pathEditMode="relative" ptsTypes="AA">
                                      <p:cBhvr>
                                        <p:cTn id="16" dur="1500" fill="hold"/>
                                        <p:tgtEl>
                                          <p:spTgt spid="1033248"/>
                                        </p:tgtEl>
                                        <p:attrNameLst>
                                          <p:attrName>ppt_x</p:attrName>
                                          <p:attrName>ppt_y</p:attrName>
                                        </p:attrNameLst>
                                      </p:cBhvr>
                                    </p:animMotion>
                                  </p:childTnLst>
                                </p:cTn>
                              </p:par>
                              <p:par>
                                <p:cTn id="17" presetID="1" presetClass="entr" presetSubtype="0" fill="hold" nodeType="withEffect">
                                  <p:stCondLst>
                                    <p:cond delay="1500"/>
                                  </p:stCondLst>
                                  <p:childTnLst>
                                    <p:set>
                                      <p:cBhvr>
                                        <p:cTn id="18" dur="1" fill="hold">
                                          <p:stCondLst>
                                            <p:cond delay="0"/>
                                          </p:stCondLst>
                                        </p:cTn>
                                        <p:tgtEl>
                                          <p:spTgt spid="1033259"/>
                                        </p:tgtEl>
                                        <p:attrNameLst>
                                          <p:attrName>style.visibility</p:attrName>
                                        </p:attrNameLst>
                                      </p:cBhvr>
                                      <p:to>
                                        <p:strVal val="visible"/>
                                      </p:to>
                                    </p:set>
                                  </p:childTnLst>
                                </p:cTn>
                              </p:par>
                              <p:par>
                                <p:cTn id="19" presetID="1" presetClass="entr" presetSubtype="0" fill="hold" nodeType="withEffect">
                                  <p:stCondLst>
                                    <p:cond delay="1500"/>
                                  </p:stCondLst>
                                  <p:childTnLst>
                                    <p:set>
                                      <p:cBhvr>
                                        <p:cTn id="20" dur="1" fill="hold">
                                          <p:stCondLst>
                                            <p:cond delay="0"/>
                                          </p:stCondLst>
                                        </p:cTn>
                                        <p:tgtEl>
                                          <p:spTgt spid="1033260"/>
                                        </p:tgtEl>
                                        <p:attrNameLst>
                                          <p:attrName>style.visibility</p:attrName>
                                        </p:attrNameLst>
                                      </p:cBhvr>
                                      <p:to>
                                        <p:strVal val="visible"/>
                                      </p:to>
                                    </p:set>
                                  </p:childTnLst>
                                </p:cTn>
                              </p:par>
                              <p:par>
                                <p:cTn id="21" presetID="1" presetClass="entr" presetSubtype="0" fill="hold" nodeType="withEffect">
                                  <p:stCondLst>
                                    <p:cond delay="1500"/>
                                  </p:stCondLst>
                                  <p:childTnLst>
                                    <p:set>
                                      <p:cBhvr>
                                        <p:cTn id="22" dur="1" fill="hold">
                                          <p:stCondLst>
                                            <p:cond delay="0"/>
                                          </p:stCondLst>
                                        </p:cTn>
                                        <p:tgtEl>
                                          <p:spTgt spid="1033261"/>
                                        </p:tgtEl>
                                        <p:attrNameLst>
                                          <p:attrName>style.visibility</p:attrName>
                                        </p:attrNameLst>
                                      </p:cBhvr>
                                      <p:to>
                                        <p:strVal val="visible"/>
                                      </p:to>
                                    </p:set>
                                  </p:childTnLst>
                                </p:cTn>
                              </p:par>
                              <p:par>
                                <p:cTn id="23" presetID="1" presetClass="exit" presetSubtype="0" fill="hold" nodeType="withEffect">
                                  <p:stCondLst>
                                    <p:cond delay="1500"/>
                                  </p:stCondLst>
                                  <p:childTnLst>
                                    <p:set>
                                      <p:cBhvr>
                                        <p:cTn id="24" dur="1" fill="hold">
                                          <p:stCondLst>
                                            <p:cond delay="0"/>
                                          </p:stCondLst>
                                        </p:cTn>
                                        <p:tgtEl>
                                          <p:spTgt spid="1033252"/>
                                        </p:tgtEl>
                                        <p:attrNameLst>
                                          <p:attrName>style.visibility</p:attrName>
                                        </p:attrNameLst>
                                      </p:cBhvr>
                                      <p:to>
                                        <p:strVal val="hidden"/>
                                      </p:to>
                                    </p:set>
                                  </p:childTnLst>
                                </p:cTn>
                              </p:par>
                              <p:par>
                                <p:cTn id="25" presetID="1" presetClass="exit" presetSubtype="0" fill="hold" nodeType="withEffect">
                                  <p:stCondLst>
                                    <p:cond delay="1500"/>
                                  </p:stCondLst>
                                  <p:childTnLst>
                                    <p:set>
                                      <p:cBhvr>
                                        <p:cTn id="26" dur="1" fill="hold">
                                          <p:stCondLst>
                                            <p:cond delay="0"/>
                                          </p:stCondLst>
                                        </p:cTn>
                                        <p:tgtEl>
                                          <p:spTgt spid="1033251"/>
                                        </p:tgtEl>
                                        <p:attrNameLst>
                                          <p:attrName>style.visibility</p:attrName>
                                        </p:attrNameLst>
                                      </p:cBhvr>
                                      <p:to>
                                        <p:strVal val="hidden"/>
                                      </p:to>
                                    </p:set>
                                  </p:childTnLst>
                                </p:cTn>
                              </p:par>
                              <p:par>
                                <p:cTn id="27" presetID="1" presetClass="exit" presetSubtype="0" fill="hold" nodeType="withEffect">
                                  <p:stCondLst>
                                    <p:cond delay="1500"/>
                                  </p:stCondLst>
                                  <p:childTnLst>
                                    <p:set>
                                      <p:cBhvr>
                                        <p:cTn id="28" dur="1" fill="hold">
                                          <p:stCondLst>
                                            <p:cond delay="0"/>
                                          </p:stCondLst>
                                        </p:cTn>
                                        <p:tgtEl>
                                          <p:spTgt spid="1033250"/>
                                        </p:tgtEl>
                                        <p:attrNameLst>
                                          <p:attrName>style.visibility</p:attrName>
                                        </p:attrNameLst>
                                      </p:cBhvr>
                                      <p:to>
                                        <p:strVal val="hidden"/>
                                      </p:to>
                                    </p:set>
                                  </p:childTnLst>
                                </p:cTn>
                              </p:par>
                              <p:par>
                                <p:cTn id="29" presetID="1" presetClass="exit" presetSubtype="0" fill="hold" nodeType="withEffect">
                                  <p:stCondLst>
                                    <p:cond delay="1500"/>
                                  </p:stCondLst>
                                  <p:childTnLst>
                                    <p:set>
                                      <p:cBhvr>
                                        <p:cTn id="30" dur="1" fill="hold">
                                          <p:stCondLst>
                                            <p:cond delay="0"/>
                                          </p:stCondLst>
                                        </p:cTn>
                                        <p:tgtEl>
                                          <p:spTgt spid="1033256"/>
                                        </p:tgtEl>
                                        <p:attrNameLst>
                                          <p:attrName>style.visibility</p:attrName>
                                        </p:attrNameLst>
                                      </p:cBhvr>
                                      <p:to>
                                        <p:strVal val="hidden"/>
                                      </p:to>
                                    </p:set>
                                  </p:childTnLst>
                                </p:cTn>
                              </p:par>
                              <p:par>
                                <p:cTn id="31" presetID="1" presetClass="exit" presetSubtype="0" fill="hold" nodeType="withEffect">
                                  <p:stCondLst>
                                    <p:cond delay="1500"/>
                                  </p:stCondLst>
                                  <p:childTnLst>
                                    <p:set>
                                      <p:cBhvr>
                                        <p:cTn id="32" dur="1" fill="hold">
                                          <p:stCondLst>
                                            <p:cond delay="0"/>
                                          </p:stCondLst>
                                        </p:cTn>
                                        <p:tgtEl>
                                          <p:spTgt spid="1033255"/>
                                        </p:tgtEl>
                                        <p:attrNameLst>
                                          <p:attrName>style.visibility</p:attrName>
                                        </p:attrNameLst>
                                      </p:cBhvr>
                                      <p:to>
                                        <p:strVal val="hidden"/>
                                      </p:to>
                                    </p:set>
                                  </p:childTnLst>
                                </p:cTn>
                              </p:par>
                              <p:par>
                                <p:cTn id="33" presetID="0" presetClass="path" presetSubtype="0" accel="50000" decel="50000" fill="hold" nodeType="withEffect">
                                  <p:stCondLst>
                                    <p:cond delay="1500"/>
                                  </p:stCondLst>
                                  <p:childTnLst>
                                    <p:animMotion origin="layout" path="M 0.00225 0.00371 L -0.13212 0.06621 " pathEditMode="relative" rAng="0" ptsTypes="AA">
                                      <p:cBhvr>
                                        <p:cTn id="34" dur="1500" fill="hold"/>
                                        <p:tgtEl>
                                          <p:spTgt spid="1033259"/>
                                        </p:tgtEl>
                                        <p:attrNameLst>
                                          <p:attrName>ppt_x</p:attrName>
                                          <p:attrName>ppt_y</p:attrName>
                                        </p:attrNameLst>
                                      </p:cBhvr>
                                      <p:rCtr x="-6700" y="3100"/>
                                    </p:animMotion>
                                  </p:childTnLst>
                                </p:cTn>
                              </p:par>
                              <p:par>
                                <p:cTn id="35" presetID="0" presetClass="path" presetSubtype="0" accel="50000" decel="50000" fill="hold" nodeType="withEffect">
                                  <p:stCondLst>
                                    <p:cond delay="1500"/>
                                  </p:stCondLst>
                                  <p:childTnLst>
                                    <p:animMotion origin="layout" path="M 3.88889E-6 0.00046 L -0.05417 0.14815 " pathEditMode="relative" rAng="0" ptsTypes="AA">
                                      <p:cBhvr>
                                        <p:cTn id="36" dur="1500" fill="hold"/>
                                        <p:tgtEl>
                                          <p:spTgt spid="1033260"/>
                                        </p:tgtEl>
                                        <p:attrNameLst>
                                          <p:attrName>ppt_x</p:attrName>
                                          <p:attrName>ppt_y</p:attrName>
                                        </p:attrNameLst>
                                      </p:cBhvr>
                                      <p:rCtr x="-2700" y="7400"/>
                                    </p:animMotion>
                                  </p:childTnLst>
                                </p:cTn>
                              </p:par>
                              <p:par>
                                <p:cTn id="37" presetID="1" presetClass="entr" presetSubtype="0" fill="hold" nodeType="withEffect">
                                  <p:stCondLst>
                                    <p:cond delay="3000"/>
                                  </p:stCondLst>
                                  <p:childTnLst>
                                    <p:set>
                                      <p:cBhvr>
                                        <p:cTn id="38" dur="1" fill="hold">
                                          <p:stCondLst>
                                            <p:cond delay="0"/>
                                          </p:stCondLst>
                                        </p:cTn>
                                        <p:tgtEl>
                                          <p:spTgt spid="1033262"/>
                                        </p:tgtEl>
                                        <p:attrNameLst>
                                          <p:attrName>style.visibility</p:attrName>
                                        </p:attrNameLst>
                                      </p:cBhvr>
                                      <p:to>
                                        <p:strVal val="visible"/>
                                      </p:to>
                                    </p:set>
                                  </p:childTnLst>
                                </p:cTn>
                              </p:par>
                              <p:par>
                                <p:cTn id="39" presetID="1" presetClass="exit" presetSubtype="0" fill="hold" nodeType="withEffect">
                                  <p:stCondLst>
                                    <p:cond delay="3000"/>
                                  </p:stCondLst>
                                  <p:childTnLst>
                                    <p:set>
                                      <p:cBhvr>
                                        <p:cTn id="40" dur="1" fill="hold">
                                          <p:stCondLst>
                                            <p:cond delay="0"/>
                                          </p:stCondLst>
                                        </p:cTn>
                                        <p:tgtEl>
                                          <p:spTgt spid="1033248"/>
                                        </p:tgtEl>
                                        <p:attrNameLst>
                                          <p:attrName>style.visibility</p:attrName>
                                        </p:attrNameLst>
                                      </p:cBhvr>
                                      <p:to>
                                        <p:strVal val="hidden"/>
                                      </p:to>
                                    </p:set>
                                  </p:childTnLst>
                                </p:cTn>
                              </p:par>
                              <p:par>
                                <p:cTn id="41" presetID="1" presetClass="exit" presetSubtype="0" fill="hold" nodeType="withEffect">
                                  <p:stCondLst>
                                    <p:cond delay="3000"/>
                                  </p:stCondLst>
                                  <p:childTnLst>
                                    <p:set>
                                      <p:cBhvr>
                                        <p:cTn id="42" dur="1" fill="hold">
                                          <p:stCondLst>
                                            <p:cond delay="0"/>
                                          </p:stCondLst>
                                        </p:cTn>
                                        <p:tgtEl>
                                          <p:spTgt spid="1033259"/>
                                        </p:tgtEl>
                                        <p:attrNameLst>
                                          <p:attrName>style.visibility</p:attrName>
                                        </p:attrNameLst>
                                      </p:cBhvr>
                                      <p:to>
                                        <p:strVal val="hidden"/>
                                      </p:to>
                                    </p:set>
                                  </p:childTnLst>
                                </p:cTn>
                              </p:par>
                              <p:par>
                                <p:cTn id="43" presetID="1" presetClass="exit" presetSubtype="0" fill="hold" nodeType="withEffect">
                                  <p:stCondLst>
                                    <p:cond delay="3000"/>
                                  </p:stCondLst>
                                  <p:childTnLst>
                                    <p:set>
                                      <p:cBhvr>
                                        <p:cTn id="44" dur="1" fill="hold">
                                          <p:stCondLst>
                                            <p:cond delay="0"/>
                                          </p:stCondLst>
                                        </p:cTn>
                                        <p:tgtEl>
                                          <p:spTgt spid="1033249"/>
                                        </p:tgtEl>
                                        <p:attrNameLst>
                                          <p:attrName>style.visibility</p:attrName>
                                        </p:attrNameLst>
                                      </p:cBhvr>
                                      <p:to>
                                        <p:strVal val="hidden"/>
                                      </p:to>
                                    </p:set>
                                  </p:childTnLst>
                                </p:cTn>
                              </p:par>
                              <p:par>
                                <p:cTn id="45" presetID="1" presetClass="exit" presetSubtype="0" fill="hold" nodeType="withEffect">
                                  <p:stCondLst>
                                    <p:cond delay="3000"/>
                                  </p:stCondLst>
                                  <p:childTnLst>
                                    <p:set>
                                      <p:cBhvr>
                                        <p:cTn id="46" dur="1" fill="hold">
                                          <p:stCondLst>
                                            <p:cond delay="0"/>
                                          </p:stCondLst>
                                        </p:cTn>
                                        <p:tgtEl>
                                          <p:spTgt spid="1033254"/>
                                        </p:tgtEl>
                                        <p:attrNameLst>
                                          <p:attrName>style.visibility</p:attrName>
                                        </p:attrNameLst>
                                      </p:cBhvr>
                                      <p:to>
                                        <p:strVal val="hidden"/>
                                      </p:to>
                                    </p:set>
                                  </p:childTnLst>
                                </p:cTn>
                              </p:par>
                              <p:par>
                                <p:cTn id="47" presetID="1" presetClass="exit" presetSubtype="0" fill="hold" nodeType="withEffect">
                                  <p:stCondLst>
                                    <p:cond delay="3000"/>
                                  </p:stCondLst>
                                  <p:childTnLst>
                                    <p:set>
                                      <p:cBhvr>
                                        <p:cTn id="48" dur="1" fill="hold">
                                          <p:stCondLst>
                                            <p:cond delay="0"/>
                                          </p:stCondLst>
                                        </p:cTn>
                                        <p:tgtEl>
                                          <p:spTgt spid="1033260"/>
                                        </p:tgtEl>
                                        <p:attrNameLst>
                                          <p:attrName>style.visibility</p:attrName>
                                        </p:attrNameLst>
                                      </p:cBhvr>
                                      <p:to>
                                        <p:strVal val="hidden"/>
                                      </p:to>
                                    </p:set>
                                  </p:childTnLst>
                                </p:cTn>
                              </p:par>
                              <p:par>
                                <p:cTn id="49" presetID="0" presetClass="path" presetSubtype="0" accel="50000" decel="50000" fill="hold" nodeType="withEffect">
                                  <p:stCondLst>
                                    <p:cond delay="3000"/>
                                  </p:stCondLst>
                                  <p:childTnLst>
                                    <p:animMotion origin="layout" path="M 0.00087 0.00115 L -0.17395 0.01967 " pathEditMode="relative" rAng="0" ptsTypes="AA">
                                      <p:cBhvr>
                                        <p:cTn id="50" dur="1500" fill="hold"/>
                                        <p:tgtEl>
                                          <p:spTgt spid="1033262"/>
                                        </p:tgtEl>
                                        <p:attrNameLst>
                                          <p:attrName>ppt_x</p:attrName>
                                          <p:attrName>ppt_y</p:attrName>
                                        </p:attrNameLst>
                                      </p:cBhvr>
                                      <p:rCtr x="-8700" y="900"/>
                                    </p:animMotion>
                                  </p:childTnLst>
                                </p:cTn>
                              </p:par>
                              <p:par>
                                <p:cTn id="51" presetID="0" presetClass="path" presetSubtype="0" accel="50000" decel="50000" fill="hold" nodeType="withEffect">
                                  <p:stCondLst>
                                    <p:cond delay="3000"/>
                                  </p:stCondLst>
                                  <p:childTnLst>
                                    <p:animMotion origin="layout" path="M -0.00209 -0.00023 L -0.02327 0.15625 " pathEditMode="relative" rAng="0" ptsTypes="AA">
                                      <p:cBhvr>
                                        <p:cTn id="52" dur="1500" fill="hold"/>
                                        <p:tgtEl>
                                          <p:spTgt spid="1033261"/>
                                        </p:tgtEl>
                                        <p:attrNameLst>
                                          <p:attrName>ppt_x</p:attrName>
                                          <p:attrName>ppt_y</p:attrName>
                                        </p:attrNameLst>
                                      </p:cBhvr>
                                      <p:rCtr x="-1100" y="780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3326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267" grpId="0" animBg="1"/>
      <p:bldP spid="52" grpId="0" animBg="1"/>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Line 2"/>
          <p:cNvSpPr>
            <a:spLocks noChangeShapeType="1"/>
          </p:cNvSpPr>
          <p:nvPr/>
        </p:nvSpPr>
        <p:spPr bwMode="auto">
          <a:xfrm flipH="1">
            <a:off x="7415213" y="2119313"/>
            <a:ext cx="511175" cy="322262"/>
          </a:xfrm>
          <a:prstGeom prst="line">
            <a:avLst/>
          </a:prstGeom>
          <a:noFill/>
          <a:ln w="12700">
            <a:solidFill>
              <a:schemeClr val="bg2"/>
            </a:solidFill>
            <a:round/>
            <a:headEnd/>
            <a:tailEnd type="triangle" w="med" len="med"/>
          </a:ln>
          <a:effectLst/>
        </p:spPr>
        <p:txBody>
          <a:bodyPr/>
          <a:lstStyle/>
          <a:p>
            <a:endParaRPr lang="en-US"/>
          </a:p>
        </p:txBody>
      </p:sp>
      <p:sp>
        <p:nvSpPr>
          <p:cNvPr id="1043459" name="Rectangle 3"/>
          <p:cNvSpPr>
            <a:spLocks noGrp="1" noChangeArrowheads="1"/>
          </p:cNvSpPr>
          <p:nvPr>
            <p:ph type="title"/>
          </p:nvPr>
        </p:nvSpPr>
        <p:spPr/>
        <p:txBody>
          <a:bodyPr/>
          <a:lstStyle/>
          <a:p>
            <a:r>
              <a:rPr lang="en-US"/>
              <a:t>Coding strategies</a:t>
            </a:r>
          </a:p>
        </p:txBody>
      </p:sp>
      <p:sp>
        <p:nvSpPr>
          <p:cNvPr id="1043460" name="Rectangle 4"/>
          <p:cNvSpPr>
            <a:spLocks noGrp="1" noChangeArrowheads="1"/>
          </p:cNvSpPr>
          <p:nvPr>
            <p:ph type="body" idx="1"/>
          </p:nvPr>
        </p:nvSpPr>
        <p:spPr>
          <a:xfrm>
            <a:off x="468313" y="836613"/>
            <a:ext cx="6983412" cy="5289550"/>
          </a:xfrm>
        </p:spPr>
        <p:txBody>
          <a:bodyPr/>
          <a:lstStyle/>
          <a:p>
            <a:endParaRPr lang="en-US" sz="1000" dirty="0"/>
          </a:p>
          <a:p>
            <a:r>
              <a:rPr lang="en-US" dirty="0"/>
              <a:t>Multi-input coding</a:t>
            </a:r>
          </a:p>
          <a:p>
            <a:pPr lvl="1"/>
            <a:r>
              <a:rPr lang="en-US" dirty="0"/>
              <a:t>Exploit correlation among several nodes.</a:t>
            </a:r>
          </a:p>
          <a:p>
            <a:pPr lvl="1"/>
            <a:r>
              <a:rPr lang="en-US" dirty="0"/>
              <a:t>Combined aggregation of all incoming data.</a:t>
            </a:r>
          </a:p>
          <a:p>
            <a:pPr lvl="2">
              <a:buFontTx/>
              <a:buNone/>
            </a:pPr>
            <a:endParaRPr lang="en-US" sz="1000" dirty="0"/>
          </a:p>
          <a:p>
            <a:endParaRPr lang="en-US" dirty="0"/>
          </a:p>
          <a:p>
            <a:endParaRPr lang="en-US" dirty="0"/>
          </a:p>
          <a:p>
            <a:endParaRPr lang="en-US" dirty="0"/>
          </a:p>
          <a:p>
            <a:endParaRPr lang="en-US" sz="1600" dirty="0"/>
          </a:p>
          <a:p>
            <a:r>
              <a:rPr lang="en-US" dirty="0"/>
              <a:t>Single-input coding</a:t>
            </a:r>
          </a:p>
          <a:p>
            <a:pPr lvl="1"/>
            <a:r>
              <a:rPr lang="en-US" dirty="0"/>
              <a:t>Encoding of a nodes data only depends on the side information of one other node.</a:t>
            </a:r>
          </a:p>
        </p:txBody>
      </p:sp>
      <p:pic>
        <p:nvPicPr>
          <p:cNvPr id="1043461" name="Picture 5" descr="4"/>
          <p:cNvPicPr>
            <a:picLocks noChangeAspect="1" noChangeArrowheads="1"/>
          </p:cNvPicPr>
          <p:nvPr/>
        </p:nvPicPr>
        <p:blipFill>
          <a:blip r:embed="rId3" cstate="print"/>
          <a:srcRect/>
          <a:stretch>
            <a:fillRect/>
          </a:stretch>
        </p:blipFill>
        <p:spPr bwMode="auto">
          <a:xfrm>
            <a:off x="6156325" y="1412875"/>
            <a:ext cx="360363" cy="576263"/>
          </a:xfrm>
          <a:prstGeom prst="rect">
            <a:avLst/>
          </a:prstGeom>
          <a:noFill/>
        </p:spPr>
      </p:pic>
      <p:pic>
        <p:nvPicPr>
          <p:cNvPr id="1043462" name="Picture 6" descr="9"/>
          <p:cNvPicPr>
            <a:picLocks noChangeAspect="1" noChangeArrowheads="1"/>
          </p:cNvPicPr>
          <p:nvPr/>
        </p:nvPicPr>
        <p:blipFill>
          <a:blip r:embed="rId4" cstate="print"/>
          <a:srcRect/>
          <a:stretch>
            <a:fillRect/>
          </a:stretch>
        </p:blipFill>
        <p:spPr bwMode="auto">
          <a:xfrm>
            <a:off x="7885113" y="1557338"/>
            <a:ext cx="371475" cy="576262"/>
          </a:xfrm>
          <a:prstGeom prst="rect">
            <a:avLst/>
          </a:prstGeom>
          <a:noFill/>
        </p:spPr>
      </p:pic>
      <p:pic>
        <p:nvPicPr>
          <p:cNvPr id="1043463" name="Picture 7" descr="3"/>
          <p:cNvPicPr>
            <a:picLocks noChangeAspect="1" noChangeArrowheads="1"/>
          </p:cNvPicPr>
          <p:nvPr/>
        </p:nvPicPr>
        <p:blipFill>
          <a:blip r:embed="rId5" cstate="print"/>
          <a:srcRect/>
          <a:stretch>
            <a:fillRect/>
          </a:stretch>
        </p:blipFill>
        <p:spPr bwMode="auto">
          <a:xfrm>
            <a:off x="6732588" y="2997200"/>
            <a:ext cx="282575" cy="576263"/>
          </a:xfrm>
          <a:prstGeom prst="rect">
            <a:avLst/>
          </a:prstGeom>
          <a:noFill/>
        </p:spPr>
      </p:pic>
      <p:pic>
        <p:nvPicPr>
          <p:cNvPr id="1043464" name="Picture 8" descr="1"/>
          <p:cNvPicPr>
            <a:picLocks noChangeAspect="1" noChangeArrowheads="1"/>
          </p:cNvPicPr>
          <p:nvPr/>
        </p:nvPicPr>
        <p:blipFill>
          <a:blip r:embed="rId6" cstate="print"/>
          <a:srcRect/>
          <a:stretch>
            <a:fillRect/>
          </a:stretch>
        </p:blipFill>
        <p:spPr bwMode="auto">
          <a:xfrm rot="-92823">
            <a:off x="7019925" y="2205038"/>
            <a:ext cx="334963" cy="503237"/>
          </a:xfrm>
          <a:prstGeom prst="rect">
            <a:avLst/>
          </a:prstGeom>
          <a:noFill/>
        </p:spPr>
      </p:pic>
      <p:pic>
        <p:nvPicPr>
          <p:cNvPr id="1043465" name="Picture 9" descr="1"/>
          <p:cNvPicPr>
            <a:picLocks noChangeAspect="1" noChangeArrowheads="1"/>
          </p:cNvPicPr>
          <p:nvPr/>
        </p:nvPicPr>
        <p:blipFill>
          <a:blip r:embed="rId7" cstate="print"/>
          <a:srcRect/>
          <a:stretch>
            <a:fillRect/>
          </a:stretch>
        </p:blipFill>
        <p:spPr bwMode="auto">
          <a:xfrm>
            <a:off x="7092950" y="1268413"/>
            <a:ext cx="336550" cy="504825"/>
          </a:xfrm>
          <a:prstGeom prst="rect">
            <a:avLst/>
          </a:prstGeom>
          <a:noFill/>
        </p:spPr>
      </p:pic>
      <p:pic>
        <p:nvPicPr>
          <p:cNvPr id="1043466" name="Picture 10" descr="papers"/>
          <p:cNvPicPr>
            <a:picLocks noChangeAspect="1" noChangeArrowheads="1"/>
          </p:cNvPicPr>
          <p:nvPr/>
        </p:nvPicPr>
        <p:blipFill>
          <a:blip r:embed="rId8" cstate="print"/>
          <a:srcRect/>
          <a:stretch>
            <a:fillRect/>
          </a:stretch>
        </p:blipFill>
        <p:spPr bwMode="auto">
          <a:xfrm>
            <a:off x="6443663" y="1341438"/>
            <a:ext cx="215900" cy="360362"/>
          </a:xfrm>
          <a:prstGeom prst="rect">
            <a:avLst/>
          </a:prstGeom>
          <a:noFill/>
        </p:spPr>
      </p:pic>
      <p:pic>
        <p:nvPicPr>
          <p:cNvPr id="1043467" name="Picture 11" descr="papers"/>
          <p:cNvPicPr>
            <a:picLocks noChangeAspect="1" noChangeArrowheads="1"/>
          </p:cNvPicPr>
          <p:nvPr/>
        </p:nvPicPr>
        <p:blipFill>
          <a:blip r:embed="rId8" cstate="print"/>
          <a:srcRect/>
          <a:stretch>
            <a:fillRect/>
          </a:stretch>
        </p:blipFill>
        <p:spPr bwMode="auto">
          <a:xfrm>
            <a:off x="7380288" y="1123950"/>
            <a:ext cx="215900" cy="360363"/>
          </a:xfrm>
          <a:prstGeom prst="rect">
            <a:avLst/>
          </a:prstGeom>
          <a:noFill/>
        </p:spPr>
      </p:pic>
      <p:pic>
        <p:nvPicPr>
          <p:cNvPr id="1043468" name="Picture 12" descr="papers"/>
          <p:cNvPicPr>
            <a:picLocks noChangeAspect="1" noChangeArrowheads="1"/>
          </p:cNvPicPr>
          <p:nvPr/>
        </p:nvPicPr>
        <p:blipFill>
          <a:blip r:embed="rId8" cstate="print"/>
          <a:srcRect/>
          <a:stretch>
            <a:fillRect/>
          </a:stretch>
        </p:blipFill>
        <p:spPr bwMode="auto">
          <a:xfrm>
            <a:off x="7299325" y="2084388"/>
            <a:ext cx="215900" cy="360362"/>
          </a:xfrm>
          <a:prstGeom prst="rect">
            <a:avLst/>
          </a:prstGeom>
          <a:noFill/>
        </p:spPr>
      </p:pic>
      <p:pic>
        <p:nvPicPr>
          <p:cNvPr id="1043469" name="Picture 13" descr="papers"/>
          <p:cNvPicPr>
            <a:picLocks noChangeAspect="1" noChangeArrowheads="1"/>
          </p:cNvPicPr>
          <p:nvPr/>
        </p:nvPicPr>
        <p:blipFill>
          <a:blip r:embed="rId8" cstate="print"/>
          <a:srcRect/>
          <a:stretch>
            <a:fillRect/>
          </a:stretch>
        </p:blipFill>
        <p:spPr bwMode="auto">
          <a:xfrm>
            <a:off x="8243888" y="1484313"/>
            <a:ext cx="215900" cy="360362"/>
          </a:xfrm>
          <a:prstGeom prst="rect">
            <a:avLst/>
          </a:prstGeom>
          <a:noFill/>
        </p:spPr>
      </p:pic>
      <p:sp>
        <p:nvSpPr>
          <p:cNvPr id="1043470" name="Line 14"/>
          <p:cNvSpPr>
            <a:spLocks noChangeShapeType="1"/>
          </p:cNvSpPr>
          <p:nvPr/>
        </p:nvSpPr>
        <p:spPr bwMode="auto">
          <a:xfrm>
            <a:off x="6443663" y="1989138"/>
            <a:ext cx="527050" cy="503237"/>
          </a:xfrm>
          <a:prstGeom prst="line">
            <a:avLst/>
          </a:prstGeom>
          <a:noFill/>
          <a:ln w="12700">
            <a:solidFill>
              <a:schemeClr val="bg2"/>
            </a:solidFill>
            <a:round/>
            <a:headEnd/>
            <a:tailEnd type="triangle" w="med" len="med"/>
          </a:ln>
          <a:effectLst/>
        </p:spPr>
        <p:txBody>
          <a:bodyPr/>
          <a:lstStyle/>
          <a:p>
            <a:endParaRPr lang="en-US"/>
          </a:p>
        </p:txBody>
      </p:sp>
      <p:sp>
        <p:nvSpPr>
          <p:cNvPr id="1043471" name="Line 15"/>
          <p:cNvSpPr>
            <a:spLocks noChangeShapeType="1"/>
          </p:cNvSpPr>
          <p:nvPr/>
        </p:nvSpPr>
        <p:spPr bwMode="auto">
          <a:xfrm flipH="1">
            <a:off x="7219950" y="1797050"/>
            <a:ext cx="63500" cy="558800"/>
          </a:xfrm>
          <a:prstGeom prst="line">
            <a:avLst/>
          </a:prstGeom>
          <a:noFill/>
          <a:ln w="12700">
            <a:solidFill>
              <a:schemeClr val="bg2"/>
            </a:solidFill>
            <a:round/>
            <a:headEnd/>
            <a:tailEnd type="triangle" w="med" len="med"/>
          </a:ln>
          <a:effectLst/>
        </p:spPr>
        <p:txBody>
          <a:bodyPr/>
          <a:lstStyle/>
          <a:p>
            <a:endParaRPr lang="en-US"/>
          </a:p>
        </p:txBody>
      </p:sp>
      <p:sp>
        <p:nvSpPr>
          <p:cNvPr id="1043472" name="Line 16"/>
          <p:cNvSpPr>
            <a:spLocks noChangeShapeType="1"/>
          </p:cNvSpPr>
          <p:nvPr/>
        </p:nvSpPr>
        <p:spPr bwMode="auto">
          <a:xfrm flipH="1">
            <a:off x="6958013" y="2720975"/>
            <a:ext cx="176212" cy="549275"/>
          </a:xfrm>
          <a:prstGeom prst="line">
            <a:avLst/>
          </a:prstGeom>
          <a:noFill/>
          <a:ln w="12700">
            <a:solidFill>
              <a:schemeClr val="bg2"/>
            </a:solidFill>
            <a:round/>
            <a:headEnd/>
            <a:tailEnd type="triangle" w="med" len="med"/>
          </a:ln>
          <a:effectLst/>
        </p:spPr>
        <p:txBody>
          <a:bodyPr/>
          <a:lstStyle/>
          <a:p>
            <a:endParaRPr lang="en-US"/>
          </a:p>
        </p:txBody>
      </p:sp>
      <p:pic>
        <p:nvPicPr>
          <p:cNvPr id="1043473" name="Picture 17" descr="papers_red"/>
          <p:cNvPicPr>
            <a:picLocks noChangeAspect="1" noChangeArrowheads="1"/>
          </p:cNvPicPr>
          <p:nvPr/>
        </p:nvPicPr>
        <p:blipFill>
          <a:blip r:embed="rId9" cstate="print"/>
          <a:srcRect/>
          <a:stretch>
            <a:fillRect/>
          </a:stretch>
        </p:blipFill>
        <p:spPr bwMode="auto">
          <a:xfrm>
            <a:off x="7261225" y="2070100"/>
            <a:ext cx="215900" cy="360363"/>
          </a:xfrm>
          <a:prstGeom prst="rect">
            <a:avLst/>
          </a:prstGeom>
          <a:noFill/>
        </p:spPr>
      </p:pic>
      <p:grpSp>
        <p:nvGrpSpPr>
          <p:cNvPr id="2" name="Group 18"/>
          <p:cNvGrpSpPr>
            <a:grpSpLocks/>
          </p:cNvGrpSpPr>
          <p:nvPr/>
        </p:nvGrpSpPr>
        <p:grpSpPr bwMode="auto">
          <a:xfrm>
            <a:off x="982663" y="2239963"/>
            <a:ext cx="4181475" cy="396875"/>
            <a:chOff x="1254" y="2852"/>
            <a:chExt cx="2634" cy="250"/>
          </a:xfrm>
        </p:grpSpPr>
        <p:sp>
          <p:nvSpPr>
            <p:cNvPr id="1043475" name="AutoShape 19"/>
            <p:cNvSpPr>
              <a:spLocks noChangeArrowheads="1"/>
            </p:cNvSpPr>
            <p:nvPr/>
          </p:nvSpPr>
          <p:spPr bwMode="auto">
            <a:xfrm>
              <a:off x="1254" y="2901"/>
              <a:ext cx="252" cy="161"/>
            </a:xfrm>
            <a:prstGeom prst="rightArrow">
              <a:avLst>
                <a:gd name="adj1" fmla="val 50000"/>
                <a:gd name="adj2" fmla="val 39130"/>
              </a:avLst>
            </a:prstGeom>
            <a:solidFill>
              <a:srgbClr val="3983EF"/>
            </a:solidFill>
            <a:ln w="9525">
              <a:solidFill>
                <a:srgbClr val="3983EF"/>
              </a:solidFill>
              <a:miter lim="800000"/>
              <a:headEnd/>
              <a:tailEnd/>
            </a:ln>
            <a:effectLst/>
          </p:spPr>
          <p:txBody>
            <a:bodyPr wrap="none" anchor="ctr"/>
            <a:lstStyle/>
            <a:p>
              <a:endParaRPr lang="en-US"/>
            </a:p>
          </p:txBody>
        </p:sp>
        <p:sp>
          <p:nvSpPr>
            <p:cNvPr id="1043476" name="Text Box 20"/>
            <p:cNvSpPr txBox="1">
              <a:spLocks noChangeArrowheads="1"/>
            </p:cNvSpPr>
            <p:nvPr/>
          </p:nvSpPr>
          <p:spPr bwMode="auto">
            <a:xfrm>
              <a:off x="1514" y="2852"/>
              <a:ext cx="2374" cy="250"/>
            </a:xfrm>
            <a:prstGeom prst="rect">
              <a:avLst/>
            </a:prstGeom>
            <a:noFill/>
            <a:ln w="9525">
              <a:noFill/>
              <a:miter lim="800000"/>
              <a:headEnd/>
              <a:tailEnd/>
            </a:ln>
            <a:effectLst/>
          </p:spPr>
          <p:txBody>
            <a:bodyPr wrap="none">
              <a:spAutoFit/>
            </a:bodyPr>
            <a:lstStyle/>
            <a:p>
              <a:pPr algn="l" eaLnBrk="1" hangingPunct="1"/>
              <a:r>
                <a:rPr lang="en-US" sz="2000" i="0">
                  <a:solidFill>
                    <a:srgbClr val="000000"/>
                  </a:solidFill>
                </a:rPr>
                <a:t>Recoding at intermediate nodes</a:t>
              </a:r>
            </a:p>
          </p:txBody>
        </p:sp>
      </p:grpSp>
      <p:grpSp>
        <p:nvGrpSpPr>
          <p:cNvPr id="3" name="Group 21"/>
          <p:cNvGrpSpPr>
            <a:grpSpLocks/>
          </p:cNvGrpSpPr>
          <p:nvPr/>
        </p:nvGrpSpPr>
        <p:grpSpPr bwMode="auto">
          <a:xfrm>
            <a:off x="971550" y="2671763"/>
            <a:ext cx="4630738" cy="396875"/>
            <a:chOff x="1383" y="3225"/>
            <a:chExt cx="2917" cy="250"/>
          </a:xfrm>
        </p:grpSpPr>
        <p:sp>
          <p:nvSpPr>
            <p:cNvPr id="1043478" name="AutoShape 22"/>
            <p:cNvSpPr>
              <a:spLocks noChangeArrowheads="1"/>
            </p:cNvSpPr>
            <p:nvPr/>
          </p:nvSpPr>
          <p:spPr bwMode="auto">
            <a:xfrm>
              <a:off x="1383" y="3274"/>
              <a:ext cx="252" cy="161"/>
            </a:xfrm>
            <a:prstGeom prst="rightArrow">
              <a:avLst>
                <a:gd name="adj1" fmla="val 50000"/>
                <a:gd name="adj2" fmla="val 39130"/>
              </a:avLst>
            </a:prstGeom>
            <a:solidFill>
              <a:srgbClr val="3983EF"/>
            </a:solidFill>
            <a:ln w="9525">
              <a:solidFill>
                <a:srgbClr val="3983EF"/>
              </a:solidFill>
              <a:miter lim="800000"/>
              <a:headEnd/>
              <a:tailEnd/>
            </a:ln>
            <a:effectLst/>
          </p:spPr>
          <p:txBody>
            <a:bodyPr wrap="none" anchor="ctr"/>
            <a:lstStyle/>
            <a:p>
              <a:endParaRPr lang="en-US"/>
            </a:p>
          </p:txBody>
        </p:sp>
        <p:sp>
          <p:nvSpPr>
            <p:cNvPr id="1043479" name="Text Box 23"/>
            <p:cNvSpPr txBox="1">
              <a:spLocks noChangeArrowheads="1"/>
            </p:cNvSpPr>
            <p:nvPr/>
          </p:nvSpPr>
          <p:spPr bwMode="auto">
            <a:xfrm>
              <a:off x="1650" y="3225"/>
              <a:ext cx="2650" cy="250"/>
            </a:xfrm>
            <a:prstGeom prst="rect">
              <a:avLst/>
            </a:prstGeom>
            <a:noFill/>
            <a:ln w="9525">
              <a:noFill/>
              <a:miter lim="800000"/>
              <a:headEnd/>
              <a:tailEnd/>
            </a:ln>
            <a:effectLst/>
          </p:spPr>
          <p:txBody>
            <a:bodyPr wrap="none">
              <a:spAutoFit/>
            </a:bodyPr>
            <a:lstStyle/>
            <a:p>
              <a:pPr algn="l" eaLnBrk="1" hangingPunct="1"/>
              <a:r>
                <a:rPr lang="en-US" sz="2000" i="0">
                  <a:solidFill>
                    <a:srgbClr val="000000"/>
                  </a:solidFill>
                </a:rPr>
                <a:t>Synchronous communication model</a:t>
              </a:r>
            </a:p>
          </p:txBody>
        </p:sp>
      </p:grpSp>
      <p:grpSp>
        <p:nvGrpSpPr>
          <p:cNvPr id="4" name="Group 24"/>
          <p:cNvGrpSpPr>
            <a:grpSpLocks/>
          </p:cNvGrpSpPr>
          <p:nvPr/>
        </p:nvGrpSpPr>
        <p:grpSpPr bwMode="auto">
          <a:xfrm>
            <a:off x="981075" y="4760913"/>
            <a:ext cx="4476750" cy="396875"/>
            <a:chOff x="1254" y="2852"/>
            <a:chExt cx="2820" cy="250"/>
          </a:xfrm>
        </p:grpSpPr>
        <p:sp>
          <p:nvSpPr>
            <p:cNvPr id="1043481" name="AutoShape 25"/>
            <p:cNvSpPr>
              <a:spLocks noChangeArrowheads="1"/>
            </p:cNvSpPr>
            <p:nvPr/>
          </p:nvSpPr>
          <p:spPr bwMode="auto">
            <a:xfrm>
              <a:off x="1254" y="2901"/>
              <a:ext cx="252" cy="161"/>
            </a:xfrm>
            <a:prstGeom prst="rightArrow">
              <a:avLst>
                <a:gd name="adj1" fmla="val 50000"/>
                <a:gd name="adj2" fmla="val 39130"/>
              </a:avLst>
            </a:prstGeom>
            <a:solidFill>
              <a:srgbClr val="3983EF"/>
            </a:solidFill>
            <a:ln w="9525">
              <a:solidFill>
                <a:srgbClr val="3983EF"/>
              </a:solidFill>
              <a:miter lim="800000"/>
              <a:headEnd/>
              <a:tailEnd/>
            </a:ln>
            <a:effectLst/>
          </p:spPr>
          <p:txBody>
            <a:bodyPr wrap="none" anchor="ctr"/>
            <a:lstStyle/>
            <a:p>
              <a:endParaRPr lang="en-US"/>
            </a:p>
          </p:txBody>
        </p:sp>
        <p:sp>
          <p:nvSpPr>
            <p:cNvPr id="1043482" name="Text Box 26"/>
            <p:cNvSpPr txBox="1">
              <a:spLocks noChangeArrowheads="1"/>
            </p:cNvSpPr>
            <p:nvPr/>
          </p:nvSpPr>
          <p:spPr bwMode="auto">
            <a:xfrm>
              <a:off x="1514" y="2852"/>
              <a:ext cx="2560" cy="250"/>
            </a:xfrm>
            <a:prstGeom prst="rect">
              <a:avLst/>
            </a:prstGeom>
            <a:noFill/>
            <a:ln w="9525">
              <a:noFill/>
              <a:miter lim="800000"/>
              <a:headEnd/>
              <a:tailEnd/>
            </a:ln>
            <a:effectLst/>
          </p:spPr>
          <p:txBody>
            <a:bodyPr wrap="none">
              <a:spAutoFit/>
            </a:bodyPr>
            <a:lstStyle/>
            <a:p>
              <a:pPr algn="l" eaLnBrk="1" hangingPunct="1"/>
              <a:r>
                <a:rPr lang="en-US" sz="2000" i="0">
                  <a:solidFill>
                    <a:srgbClr val="000000"/>
                  </a:solidFill>
                </a:rPr>
                <a:t>No recoding at intermediate nodes</a:t>
              </a:r>
            </a:p>
          </p:txBody>
        </p:sp>
      </p:grpSp>
      <p:sp>
        <p:nvSpPr>
          <p:cNvPr id="1043483" name="Text Box 27"/>
          <p:cNvSpPr txBox="1">
            <a:spLocks noChangeArrowheads="1"/>
          </p:cNvSpPr>
          <p:nvPr/>
        </p:nvSpPr>
        <p:spPr bwMode="auto">
          <a:xfrm>
            <a:off x="1403350" y="5192713"/>
            <a:ext cx="5473700" cy="701675"/>
          </a:xfrm>
          <a:prstGeom prst="rect">
            <a:avLst/>
          </a:prstGeom>
          <a:noFill/>
          <a:ln w="9525">
            <a:noFill/>
            <a:miter lim="800000"/>
            <a:headEnd/>
            <a:tailEnd/>
          </a:ln>
          <a:effectLst/>
        </p:spPr>
        <p:txBody>
          <a:bodyPr>
            <a:spAutoFit/>
          </a:bodyPr>
          <a:lstStyle/>
          <a:p>
            <a:pPr algn="l" eaLnBrk="1" hangingPunct="1"/>
            <a:r>
              <a:rPr lang="en-US" sz="2000" i="0">
                <a:solidFill>
                  <a:srgbClr val="000000"/>
                </a:solidFill>
              </a:rPr>
              <a:t>No waiting for belated information at intermediate nodes</a:t>
            </a:r>
          </a:p>
        </p:txBody>
      </p:sp>
      <p:pic>
        <p:nvPicPr>
          <p:cNvPr id="1043484" name="Picture 28" descr="papers"/>
          <p:cNvPicPr>
            <a:picLocks noChangeAspect="1" noChangeArrowheads="1"/>
          </p:cNvPicPr>
          <p:nvPr/>
        </p:nvPicPr>
        <p:blipFill>
          <a:blip r:embed="rId8" cstate="print"/>
          <a:srcRect/>
          <a:stretch>
            <a:fillRect/>
          </a:stretch>
        </p:blipFill>
        <p:spPr bwMode="auto">
          <a:xfrm>
            <a:off x="6443663" y="1341438"/>
            <a:ext cx="215900" cy="360362"/>
          </a:xfrm>
          <a:prstGeom prst="rect">
            <a:avLst/>
          </a:prstGeom>
          <a:noFill/>
        </p:spPr>
      </p:pic>
      <p:pic>
        <p:nvPicPr>
          <p:cNvPr id="1043485" name="Picture 29" descr="papers"/>
          <p:cNvPicPr>
            <a:picLocks noChangeAspect="1" noChangeArrowheads="1"/>
          </p:cNvPicPr>
          <p:nvPr/>
        </p:nvPicPr>
        <p:blipFill>
          <a:blip r:embed="rId8" cstate="print"/>
          <a:srcRect/>
          <a:stretch>
            <a:fillRect/>
          </a:stretch>
        </p:blipFill>
        <p:spPr bwMode="auto">
          <a:xfrm>
            <a:off x="7380288" y="1125538"/>
            <a:ext cx="215900" cy="360362"/>
          </a:xfrm>
          <a:prstGeom prst="rect">
            <a:avLst/>
          </a:prstGeom>
          <a:noFill/>
        </p:spPr>
      </p:pic>
      <p:pic>
        <p:nvPicPr>
          <p:cNvPr id="1043486" name="Picture 30" descr="papers"/>
          <p:cNvPicPr>
            <a:picLocks noChangeAspect="1" noChangeArrowheads="1"/>
          </p:cNvPicPr>
          <p:nvPr/>
        </p:nvPicPr>
        <p:blipFill>
          <a:blip r:embed="rId8" cstate="print"/>
          <a:srcRect/>
          <a:stretch>
            <a:fillRect/>
          </a:stretch>
        </p:blipFill>
        <p:spPr bwMode="auto">
          <a:xfrm>
            <a:off x="8243888" y="1484313"/>
            <a:ext cx="215900" cy="360362"/>
          </a:xfrm>
          <a:prstGeom prst="rect">
            <a:avLst/>
          </a:prstGeom>
          <a:noFill/>
        </p:spPr>
      </p:pic>
      <p:pic>
        <p:nvPicPr>
          <p:cNvPr id="1043487" name="Picture 31" descr="papers"/>
          <p:cNvPicPr>
            <a:picLocks noChangeAspect="1" noChangeArrowheads="1"/>
          </p:cNvPicPr>
          <p:nvPr/>
        </p:nvPicPr>
        <p:blipFill>
          <a:blip r:embed="rId8" cstate="print"/>
          <a:srcRect/>
          <a:stretch>
            <a:fillRect/>
          </a:stretch>
        </p:blipFill>
        <p:spPr bwMode="auto">
          <a:xfrm>
            <a:off x="7261225" y="2066925"/>
            <a:ext cx="215900" cy="360363"/>
          </a:xfrm>
          <a:prstGeom prst="rect">
            <a:avLst/>
          </a:prstGeom>
          <a:noFill/>
        </p:spPr>
      </p:pic>
      <p:pic>
        <p:nvPicPr>
          <p:cNvPr id="1043488" name="Picture 32" descr="paper_red"/>
          <p:cNvPicPr>
            <a:picLocks noChangeAspect="1" noChangeArrowheads="1"/>
          </p:cNvPicPr>
          <p:nvPr/>
        </p:nvPicPr>
        <p:blipFill>
          <a:blip r:embed="rId10" cstate="print"/>
          <a:srcRect/>
          <a:stretch>
            <a:fillRect/>
          </a:stretch>
        </p:blipFill>
        <p:spPr bwMode="auto">
          <a:xfrm>
            <a:off x="7202488" y="2024063"/>
            <a:ext cx="215900" cy="358775"/>
          </a:xfrm>
          <a:prstGeom prst="rect">
            <a:avLst/>
          </a:prstGeom>
          <a:noFill/>
        </p:spPr>
      </p:pic>
      <p:pic>
        <p:nvPicPr>
          <p:cNvPr id="1043489" name="Picture 33" descr="paper_red"/>
          <p:cNvPicPr>
            <a:picLocks noChangeAspect="1" noChangeArrowheads="1"/>
          </p:cNvPicPr>
          <p:nvPr/>
        </p:nvPicPr>
        <p:blipFill>
          <a:blip r:embed="rId10" cstate="print"/>
          <a:srcRect/>
          <a:stretch>
            <a:fillRect/>
          </a:stretch>
        </p:blipFill>
        <p:spPr bwMode="auto">
          <a:xfrm>
            <a:off x="7197725" y="2022475"/>
            <a:ext cx="215900" cy="358775"/>
          </a:xfrm>
          <a:prstGeom prst="rect">
            <a:avLst/>
          </a:prstGeom>
          <a:noFill/>
        </p:spPr>
      </p:pic>
      <p:pic>
        <p:nvPicPr>
          <p:cNvPr id="1043490" name="Picture 34" descr="paper_red"/>
          <p:cNvPicPr>
            <a:picLocks noChangeAspect="1" noChangeArrowheads="1"/>
          </p:cNvPicPr>
          <p:nvPr/>
        </p:nvPicPr>
        <p:blipFill>
          <a:blip r:embed="rId10" cstate="print"/>
          <a:srcRect/>
          <a:stretch>
            <a:fillRect/>
          </a:stretch>
        </p:blipFill>
        <p:spPr bwMode="auto">
          <a:xfrm>
            <a:off x="7235825" y="1989138"/>
            <a:ext cx="215900" cy="358775"/>
          </a:xfrm>
          <a:prstGeom prst="rect">
            <a:avLst/>
          </a:prstGeom>
          <a:noFill/>
        </p:spPr>
      </p:pic>
      <p:sp>
        <p:nvSpPr>
          <p:cNvPr id="1043491" name="AutoShape 35"/>
          <p:cNvSpPr>
            <a:spLocks noChangeArrowheads="1"/>
          </p:cNvSpPr>
          <p:nvPr/>
        </p:nvSpPr>
        <p:spPr bwMode="auto">
          <a:xfrm>
            <a:off x="971550" y="5276850"/>
            <a:ext cx="400050" cy="255588"/>
          </a:xfrm>
          <a:prstGeom prst="rightArrow">
            <a:avLst>
              <a:gd name="adj1" fmla="val 50000"/>
              <a:gd name="adj2" fmla="val 39130"/>
            </a:avLst>
          </a:prstGeom>
          <a:solidFill>
            <a:srgbClr val="3983EF"/>
          </a:solidFill>
          <a:ln w="9525">
            <a:solidFill>
              <a:srgbClr val="3983EF"/>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05556E-6 2.22222E-6 L 0.09445 0.10903 " pathEditMode="relative" rAng="0" ptsTypes="AA">
                                      <p:cBhvr>
                                        <p:cTn id="6" dur="1000" fill="hold"/>
                                        <p:tgtEl>
                                          <p:spTgt spid="1043466"/>
                                        </p:tgtEl>
                                        <p:attrNameLst>
                                          <p:attrName>ppt_x</p:attrName>
                                          <p:attrName>ppt_y</p:attrName>
                                        </p:attrNameLst>
                                      </p:cBhvr>
                                      <p:rCtr x="4700" y="5400"/>
                                    </p:animMotion>
                                  </p:childTnLst>
                                </p:cTn>
                              </p:par>
                              <p:par>
                                <p:cTn id="7" presetID="0" presetClass="path" presetSubtype="0" accel="50000" decel="50000" fill="hold" nodeType="withEffect">
                                  <p:stCondLst>
                                    <p:cond delay="0"/>
                                  </p:stCondLst>
                                  <p:childTnLst>
                                    <p:animMotion origin="layout" path="M 6.94444E-6 4.44444E-6 L -0.01579 0.13634 " pathEditMode="relative" ptsTypes="AA">
                                      <p:cBhvr>
                                        <p:cTn id="8" dur="1000" fill="hold"/>
                                        <p:tgtEl>
                                          <p:spTgt spid="104346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05556E-6 2.59259E-6 L -0.11024 0.09444 " pathEditMode="relative" ptsTypes="AA">
                                      <p:cBhvr>
                                        <p:cTn id="10" dur="1000" fill="hold"/>
                                        <p:tgtEl>
                                          <p:spTgt spid="104346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347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04346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4346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43469"/>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4346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7.22222E-6 -5.18519E-6 L -0.03159 0.13657 " pathEditMode="relative" ptsTypes="AA">
                                      <p:cBhvr>
                                        <p:cTn id="26" dur="1000" fill="hold"/>
                                        <p:tgtEl>
                                          <p:spTgt spid="1043473"/>
                                        </p:tgtEl>
                                        <p:attrNameLst>
                                          <p:attrName>ppt_x</p:attrName>
                                          <p:attrName>ppt_y</p:attrName>
                                        </p:attrNameLst>
                                      </p:cBhvr>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4348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434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434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43487"/>
                                        </p:tgtEl>
                                        <p:attrNameLst>
                                          <p:attrName>style.visibility</p:attrName>
                                        </p:attrNameLst>
                                      </p:cBhvr>
                                      <p:to>
                                        <p:strVal val="visible"/>
                                      </p:to>
                                    </p:set>
                                  </p:childTnLst>
                                </p:cTn>
                              </p:par>
                              <p:par>
                                <p:cTn id="43" presetID="1" presetClass="exit" presetSubtype="0" fill="hold" nodeType="withEffect">
                                  <p:stCondLst>
                                    <p:cond delay="0"/>
                                  </p:stCondLst>
                                  <p:childTnLst>
                                    <p:set>
                                      <p:cBhvr>
                                        <p:cTn id="44" dur="1" fill="hold">
                                          <p:stCondLst>
                                            <p:cond delay="0"/>
                                          </p:stCondLst>
                                        </p:cTn>
                                        <p:tgtEl>
                                          <p:spTgt spid="104347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nodeType="clickEffect">
                                  <p:stCondLst>
                                    <p:cond delay="0"/>
                                  </p:stCondLst>
                                  <p:childTnLst>
                                    <p:animMotion origin="layout" path="M 3.88889E-6 -3.33333E-6 L 0.08541 0.10093 " pathEditMode="relative" rAng="0" ptsTypes="AA">
                                      <p:cBhvr>
                                        <p:cTn id="48" dur="1000" fill="hold"/>
                                        <p:tgtEl>
                                          <p:spTgt spid="1043484"/>
                                        </p:tgtEl>
                                        <p:attrNameLst>
                                          <p:attrName>ppt_x</p:attrName>
                                          <p:attrName>ppt_y</p:attrName>
                                        </p:attrNameLst>
                                      </p:cBhvr>
                                      <p:rCtr x="4300" y="5000"/>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43488"/>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104348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2.77778E-7 -8.14815E-6 L -0.03142 0.13657 " pathEditMode="relative" ptsTypes="AA">
                                      <p:cBhvr>
                                        <p:cTn id="58" dur="1000" fill="hold"/>
                                        <p:tgtEl>
                                          <p:spTgt spid="1043488"/>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0" presetClass="path" presetSubtype="0" accel="50000" decel="50000" fill="hold" nodeType="clickEffect">
                                  <p:stCondLst>
                                    <p:cond delay="0"/>
                                  </p:stCondLst>
                                  <p:childTnLst>
                                    <p:animMotion origin="layout" path="M 3.05556E-6 -4.07407E-6 L -0.01562 0.13634 " pathEditMode="relative" ptsTypes="AA">
                                      <p:cBhvr>
                                        <p:cTn id="62" dur="1000" fill="hold"/>
                                        <p:tgtEl>
                                          <p:spTgt spid="1043485"/>
                                        </p:tgtEl>
                                        <p:attrNameLst>
                                          <p:attrName>ppt_x</p:attrName>
                                          <p:attrName>ppt_y</p:attrName>
                                        </p:attrNameLst>
                                      </p:cBhvr>
                                    </p:animMotion>
                                  </p:childTnLst>
                                </p:cTn>
                              </p:par>
                              <p:par>
                                <p:cTn id="63" presetID="1" presetClass="entr" presetSubtype="0" fill="hold" nodeType="withEffect">
                                  <p:stCondLst>
                                    <p:cond delay="1500"/>
                                  </p:stCondLst>
                                  <p:childTnLst>
                                    <p:set>
                                      <p:cBhvr>
                                        <p:cTn id="64" dur="1" fill="hold">
                                          <p:stCondLst>
                                            <p:cond delay="0"/>
                                          </p:stCondLst>
                                        </p:cTn>
                                        <p:tgtEl>
                                          <p:spTgt spid="1043489"/>
                                        </p:tgtEl>
                                        <p:attrNameLst>
                                          <p:attrName>style.visibility</p:attrName>
                                        </p:attrNameLst>
                                      </p:cBhvr>
                                      <p:to>
                                        <p:strVal val="visible"/>
                                      </p:to>
                                    </p:set>
                                  </p:childTnLst>
                                </p:cTn>
                              </p:par>
                              <p:par>
                                <p:cTn id="65" presetID="1" presetClass="exit" presetSubtype="0" fill="hold" nodeType="withEffect">
                                  <p:stCondLst>
                                    <p:cond delay="1500"/>
                                  </p:stCondLst>
                                  <p:childTnLst>
                                    <p:set>
                                      <p:cBhvr>
                                        <p:cTn id="66" dur="1" fill="hold">
                                          <p:stCondLst>
                                            <p:cond delay="0"/>
                                          </p:stCondLst>
                                        </p:cTn>
                                        <p:tgtEl>
                                          <p:spTgt spid="1043485"/>
                                        </p:tgtEl>
                                        <p:attrNameLst>
                                          <p:attrName>style.visibility</p:attrName>
                                        </p:attrNameLst>
                                      </p:cBhvr>
                                      <p:to>
                                        <p:strVal val="hidden"/>
                                      </p:to>
                                    </p:set>
                                  </p:childTnLst>
                                </p:cTn>
                              </p:par>
                              <p:par>
                                <p:cTn id="67" presetID="0" presetClass="path" presetSubtype="0" accel="50000" decel="50000" fill="hold" nodeType="withEffect">
                                  <p:stCondLst>
                                    <p:cond delay="1500"/>
                                  </p:stCondLst>
                                  <p:childTnLst>
                                    <p:animMotion origin="layout" path="M 1.66667E-6 2.22222E-6 L -0.03125 0.13703 " pathEditMode="relative" rAng="0" ptsTypes="AA">
                                      <p:cBhvr>
                                        <p:cTn id="68" dur="1000" fill="hold"/>
                                        <p:tgtEl>
                                          <p:spTgt spid="1043489"/>
                                        </p:tgtEl>
                                        <p:attrNameLst>
                                          <p:attrName>ppt_x</p:attrName>
                                          <p:attrName>ppt_y</p:attrName>
                                        </p:attrNameLst>
                                      </p:cBhvr>
                                      <p:rCtr x="-1600" y="6900"/>
                                    </p:animMotion>
                                  </p:childTnLst>
                                </p:cTn>
                              </p:par>
                              <p:par>
                                <p:cTn id="69" presetID="0" presetClass="path" presetSubtype="0" accel="50000" decel="50000" fill="hold" nodeType="withEffect">
                                  <p:stCondLst>
                                    <p:cond delay="2500"/>
                                  </p:stCondLst>
                                  <p:childTnLst>
                                    <p:animMotion origin="layout" path="M -3.05556E-6 -2.22222E-6 L -0.11024 0.07338 " pathEditMode="relative" ptsTypes="AA">
                                      <p:cBhvr>
                                        <p:cTn id="70" dur="1000" fill="hold"/>
                                        <p:tgtEl>
                                          <p:spTgt spid="1043486"/>
                                        </p:tgtEl>
                                        <p:attrNameLst>
                                          <p:attrName>ppt_x</p:attrName>
                                          <p:attrName>ppt_y</p:attrName>
                                        </p:attrNameLst>
                                      </p:cBhvr>
                                    </p:animMotion>
                                  </p:childTnLst>
                                </p:cTn>
                              </p:par>
                              <p:par>
                                <p:cTn id="71" presetID="1" presetClass="entr" presetSubtype="0" fill="hold" nodeType="withEffect">
                                  <p:stCondLst>
                                    <p:cond delay="4000"/>
                                  </p:stCondLst>
                                  <p:childTnLst>
                                    <p:set>
                                      <p:cBhvr>
                                        <p:cTn id="72" dur="1" fill="hold">
                                          <p:stCondLst>
                                            <p:cond delay="0"/>
                                          </p:stCondLst>
                                        </p:cTn>
                                        <p:tgtEl>
                                          <p:spTgt spid="1043490"/>
                                        </p:tgtEl>
                                        <p:attrNameLst>
                                          <p:attrName>style.visibility</p:attrName>
                                        </p:attrNameLst>
                                      </p:cBhvr>
                                      <p:to>
                                        <p:strVal val="visible"/>
                                      </p:to>
                                    </p:set>
                                  </p:childTnLst>
                                </p:cTn>
                              </p:par>
                              <p:par>
                                <p:cTn id="73" presetID="1" presetClass="exit" presetSubtype="0" fill="hold" nodeType="withEffect">
                                  <p:stCondLst>
                                    <p:cond delay="4000"/>
                                  </p:stCondLst>
                                  <p:childTnLst>
                                    <p:set>
                                      <p:cBhvr>
                                        <p:cTn id="74" dur="1" fill="hold">
                                          <p:stCondLst>
                                            <p:cond delay="0"/>
                                          </p:stCondLst>
                                        </p:cTn>
                                        <p:tgtEl>
                                          <p:spTgt spid="1043486"/>
                                        </p:tgtEl>
                                        <p:attrNameLst>
                                          <p:attrName>style.visibility</p:attrName>
                                        </p:attrNameLst>
                                      </p:cBhvr>
                                      <p:to>
                                        <p:strVal val="hidden"/>
                                      </p:to>
                                    </p:set>
                                  </p:childTnLst>
                                </p:cTn>
                              </p:par>
                              <p:par>
                                <p:cTn id="75" presetID="0" presetClass="path" presetSubtype="0" accel="50000" decel="50000" fill="hold" nodeType="withEffect">
                                  <p:stCondLst>
                                    <p:cond delay="4000"/>
                                  </p:stCondLst>
                                  <p:childTnLst>
                                    <p:animMotion origin="layout" path="M -5.55556E-7 5.92593E-6 L -0.03159 0.13658 " pathEditMode="relative" ptsTypes="AA">
                                      <p:cBhvr>
                                        <p:cTn id="76" dur="1000" fill="hold"/>
                                        <p:tgtEl>
                                          <p:spTgt spid="1043490"/>
                                        </p:tgtEl>
                                        <p:attrNameLst>
                                          <p:attrName>ppt_x</p:attrName>
                                          <p:attrName>ppt_y</p:attrName>
                                        </p:attrNameLst>
                                      </p:cBhvr>
                                    </p:animMotion>
                                  </p:childTnLst>
                                </p:cTn>
                              </p:par>
                              <p:par>
                                <p:cTn id="77" presetID="0" presetClass="path" presetSubtype="0" accel="50000" decel="50000" fill="hold" nodeType="withEffect">
                                  <p:stCondLst>
                                    <p:cond delay="5000"/>
                                  </p:stCondLst>
                                  <p:childTnLst>
                                    <p:animMotion origin="layout" path="M 7.22222E-6 -1.48148E-6 L -0.03159 0.13657 " pathEditMode="relative" ptsTypes="AA">
                                      <p:cBhvr>
                                        <p:cTn id="78" dur="1000" fill="hold"/>
                                        <p:tgtEl>
                                          <p:spTgt spid="1043487"/>
                                        </p:tgtEl>
                                        <p:attrNameLst>
                                          <p:attrName>ppt_x</p:attrName>
                                          <p:attrName>ppt_y</p:attrName>
                                        </p:attrNameLst>
                                      </p:cBhvr>
                                    </p:animMotion>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4349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43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3483" grpId="0"/>
      <p:bldP spid="104349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p:txBody>
          <a:bodyPr/>
          <a:lstStyle/>
          <a:p>
            <a:r>
              <a:rPr lang="en-US"/>
              <a:t>Single-input coding</a:t>
            </a:r>
          </a:p>
        </p:txBody>
      </p:sp>
      <p:sp>
        <p:nvSpPr>
          <p:cNvPr id="1045507" name="Rectangle 3"/>
          <p:cNvSpPr>
            <a:spLocks noGrp="1" noChangeArrowheads="1"/>
          </p:cNvSpPr>
          <p:nvPr>
            <p:ph type="body" idx="1"/>
          </p:nvPr>
        </p:nvSpPr>
        <p:spPr>
          <a:xfrm>
            <a:off x="468313" y="836613"/>
            <a:ext cx="4391025" cy="5289550"/>
          </a:xfrm>
        </p:spPr>
        <p:txBody>
          <a:bodyPr/>
          <a:lstStyle/>
          <a:p>
            <a:endParaRPr lang="en-US" sz="1000"/>
          </a:p>
          <a:p>
            <a:r>
              <a:rPr lang="en-US"/>
              <a:t>Self-coding</a:t>
            </a:r>
          </a:p>
          <a:p>
            <a:pPr lvl="1"/>
            <a:r>
              <a:rPr lang="de-CH"/>
              <a:t>A node can only encode its raw data in the presence of side information.</a:t>
            </a:r>
            <a:endParaRPr lang="en-US"/>
          </a:p>
          <a:p>
            <a:pPr lvl="1"/>
            <a:endParaRPr lang="en-US"/>
          </a:p>
          <a:p>
            <a:endParaRPr lang="en-US"/>
          </a:p>
          <a:p>
            <a:endParaRPr lang="en-US"/>
          </a:p>
          <a:p>
            <a:r>
              <a:rPr lang="en-US"/>
              <a:t>Foreign coding</a:t>
            </a:r>
          </a:p>
          <a:p>
            <a:pPr lvl="1"/>
            <a:r>
              <a:rPr lang="de-CH"/>
              <a:t>A node can use its raw data to encode data it is relaying.</a:t>
            </a:r>
            <a:endParaRPr lang="en-US"/>
          </a:p>
        </p:txBody>
      </p:sp>
      <p:sp>
        <p:nvSpPr>
          <p:cNvPr id="1045508" name="Oval 4"/>
          <p:cNvSpPr>
            <a:spLocks noChangeArrowheads="1"/>
          </p:cNvSpPr>
          <p:nvPr/>
        </p:nvSpPr>
        <p:spPr bwMode="auto">
          <a:xfrm>
            <a:off x="5364163" y="163830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45509" name="Oval 5"/>
          <p:cNvSpPr>
            <a:spLocks noChangeArrowheads="1"/>
          </p:cNvSpPr>
          <p:nvPr/>
        </p:nvSpPr>
        <p:spPr bwMode="auto">
          <a:xfrm>
            <a:off x="5854700" y="28384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45510" name="Oval 6"/>
          <p:cNvSpPr>
            <a:spLocks noChangeArrowheads="1"/>
          </p:cNvSpPr>
          <p:nvPr/>
        </p:nvSpPr>
        <p:spPr bwMode="auto">
          <a:xfrm>
            <a:off x="5854700" y="2122488"/>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45511" name="Oval 7"/>
          <p:cNvSpPr>
            <a:spLocks noChangeArrowheads="1"/>
          </p:cNvSpPr>
          <p:nvPr/>
        </p:nvSpPr>
        <p:spPr bwMode="auto">
          <a:xfrm>
            <a:off x="6281738" y="1628775"/>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45512" name="Line 8"/>
          <p:cNvSpPr>
            <a:spLocks noChangeShapeType="1"/>
          </p:cNvSpPr>
          <p:nvPr/>
        </p:nvSpPr>
        <p:spPr bwMode="auto">
          <a:xfrm>
            <a:off x="5435600" y="1709738"/>
            <a:ext cx="433388" cy="431800"/>
          </a:xfrm>
          <a:prstGeom prst="line">
            <a:avLst/>
          </a:prstGeom>
          <a:noFill/>
          <a:ln w="9525">
            <a:solidFill>
              <a:schemeClr val="tx1"/>
            </a:solidFill>
            <a:round/>
            <a:headEnd/>
            <a:tailEnd type="triangle" w="med" len="med"/>
          </a:ln>
          <a:effectLst/>
        </p:spPr>
        <p:txBody>
          <a:bodyPr/>
          <a:lstStyle/>
          <a:p>
            <a:endParaRPr lang="en-US"/>
          </a:p>
        </p:txBody>
      </p:sp>
      <p:sp>
        <p:nvSpPr>
          <p:cNvPr id="1045513" name="Line 9"/>
          <p:cNvSpPr>
            <a:spLocks noChangeShapeType="1"/>
          </p:cNvSpPr>
          <p:nvPr/>
        </p:nvSpPr>
        <p:spPr bwMode="auto">
          <a:xfrm flipH="1">
            <a:off x="5930900" y="1700213"/>
            <a:ext cx="360363" cy="434975"/>
          </a:xfrm>
          <a:prstGeom prst="line">
            <a:avLst/>
          </a:prstGeom>
          <a:noFill/>
          <a:ln w="9525">
            <a:solidFill>
              <a:schemeClr val="tx1"/>
            </a:solidFill>
            <a:round/>
            <a:headEnd/>
            <a:tailEnd type="triangle" w="med" len="med"/>
          </a:ln>
          <a:effectLst/>
        </p:spPr>
        <p:txBody>
          <a:bodyPr/>
          <a:lstStyle/>
          <a:p>
            <a:endParaRPr lang="en-US"/>
          </a:p>
        </p:txBody>
      </p:sp>
      <p:sp>
        <p:nvSpPr>
          <p:cNvPr id="1045514" name="Line 10"/>
          <p:cNvSpPr>
            <a:spLocks noChangeShapeType="1"/>
          </p:cNvSpPr>
          <p:nvPr/>
        </p:nvSpPr>
        <p:spPr bwMode="auto">
          <a:xfrm>
            <a:off x="5897563" y="2195513"/>
            <a:ext cx="0" cy="638175"/>
          </a:xfrm>
          <a:prstGeom prst="line">
            <a:avLst/>
          </a:prstGeom>
          <a:noFill/>
          <a:ln w="9525">
            <a:solidFill>
              <a:schemeClr val="tx1"/>
            </a:solidFill>
            <a:round/>
            <a:headEnd/>
            <a:tailEnd type="triangle" w="med" len="med"/>
          </a:ln>
          <a:effectLst/>
        </p:spPr>
        <p:txBody>
          <a:bodyPr/>
          <a:lstStyle/>
          <a:p>
            <a:endParaRPr lang="en-US"/>
          </a:p>
        </p:txBody>
      </p:sp>
      <p:sp>
        <p:nvSpPr>
          <p:cNvPr id="1045515" name="Text Box 11"/>
          <p:cNvSpPr txBox="1">
            <a:spLocks noChangeArrowheads="1"/>
          </p:cNvSpPr>
          <p:nvPr/>
        </p:nvSpPr>
        <p:spPr bwMode="auto">
          <a:xfrm>
            <a:off x="5364163" y="1341438"/>
            <a:ext cx="311150" cy="366712"/>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u</a:t>
            </a:r>
          </a:p>
        </p:txBody>
      </p:sp>
      <p:sp>
        <p:nvSpPr>
          <p:cNvPr id="1045516" name="Text Box 12"/>
          <p:cNvSpPr txBox="1">
            <a:spLocks noChangeArrowheads="1"/>
          </p:cNvSpPr>
          <p:nvPr/>
        </p:nvSpPr>
        <p:spPr bwMode="auto">
          <a:xfrm>
            <a:off x="6300788" y="1341438"/>
            <a:ext cx="298450" cy="366712"/>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v</a:t>
            </a:r>
          </a:p>
        </p:txBody>
      </p:sp>
      <p:sp>
        <p:nvSpPr>
          <p:cNvPr id="1045517" name="Text Box 13"/>
          <p:cNvSpPr txBox="1">
            <a:spLocks noChangeArrowheads="1"/>
          </p:cNvSpPr>
          <p:nvPr/>
        </p:nvSpPr>
        <p:spPr bwMode="auto">
          <a:xfrm>
            <a:off x="5880100" y="2060575"/>
            <a:ext cx="349250"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w</a:t>
            </a:r>
          </a:p>
        </p:txBody>
      </p:sp>
      <p:sp>
        <p:nvSpPr>
          <p:cNvPr id="1045518" name="Text Box 14"/>
          <p:cNvSpPr txBox="1">
            <a:spLocks noChangeArrowheads="1"/>
          </p:cNvSpPr>
          <p:nvPr/>
        </p:nvSpPr>
        <p:spPr bwMode="auto">
          <a:xfrm>
            <a:off x="5868988" y="2774950"/>
            <a:ext cx="260350"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t</a:t>
            </a:r>
          </a:p>
        </p:txBody>
      </p:sp>
      <p:sp>
        <p:nvSpPr>
          <p:cNvPr id="1045519" name="Text Box 15"/>
          <p:cNvSpPr txBox="1">
            <a:spLocks noChangeArrowheads="1"/>
          </p:cNvSpPr>
          <p:nvPr/>
        </p:nvSpPr>
        <p:spPr bwMode="auto">
          <a:xfrm>
            <a:off x="5364163" y="1700213"/>
            <a:ext cx="331787" cy="366712"/>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s</a:t>
            </a:r>
            <a:r>
              <a:rPr lang="en-US" sz="1800" baseline="-25000">
                <a:latin typeface="Palatino" pitchFamily="18" charset="0"/>
              </a:rPr>
              <a:t>r</a:t>
            </a:r>
          </a:p>
        </p:txBody>
      </p:sp>
      <p:sp>
        <p:nvSpPr>
          <p:cNvPr id="1045520" name="Text Box 16"/>
          <p:cNvSpPr txBox="1">
            <a:spLocks noChangeArrowheads="1"/>
          </p:cNvSpPr>
          <p:nvPr/>
        </p:nvSpPr>
        <p:spPr bwMode="auto">
          <a:xfrm>
            <a:off x="6113463" y="1700213"/>
            <a:ext cx="331787" cy="366712"/>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s</a:t>
            </a:r>
            <a:r>
              <a:rPr lang="en-US" sz="1800" baseline="-25000">
                <a:latin typeface="Palatino" pitchFamily="18" charset="0"/>
              </a:rPr>
              <a:t>r</a:t>
            </a:r>
          </a:p>
        </p:txBody>
      </p:sp>
      <p:sp>
        <p:nvSpPr>
          <p:cNvPr id="1045521" name="Text Box 17"/>
          <p:cNvSpPr txBox="1">
            <a:spLocks noChangeArrowheads="1"/>
          </p:cNvSpPr>
          <p:nvPr/>
        </p:nvSpPr>
        <p:spPr bwMode="auto">
          <a:xfrm>
            <a:off x="5856288" y="2349500"/>
            <a:ext cx="731837" cy="366713"/>
          </a:xfrm>
          <a:prstGeom prst="rect">
            <a:avLst/>
          </a:prstGeom>
          <a:noFill/>
          <a:ln w="9525">
            <a:noFill/>
            <a:miter lim="800000"/>
            <a:headEnd/>
            <a:tailEnd/>
          </a:ln>
          <a:effectLst/>
        </p:spPr>
        <p:txBody>
          <a:bodyPr wrap="none">
            <a:spAutoFit/>
          </a:bodyPr>
          <a:lstStyle/>
          <a:p>
            <a:pPr algn="l" eaLnBrk="1" hangingPunct="1"/>
            <a:r>
              <a:rPr lang="en-US" sz="1800" i="0">
                <a:latin typeface="Palatino" pitchFamily="18" charset="0"/>
              </a:rPr>
              <a:t>2</a:t>
            </a:r>
            <a:r>
              <a:rPr lang="en-US" sz="1800">
                <a:latin typeface="Palatino" pitchFamily="18" charset="0"/>
              </a:rPr>
              <a:t>s</a:t>
            </a:r>
            <a:r>
              <a:rPr lang="en-US" sz="1800" baseline="-25000">
                <a:latin typeface="Palatino" pitchFamily="18" charset="0"/>
              </a:rPr>
              <a:t>r</a:t>
            </a:r>
            <a:r>
              <a:rPr lang="en-US" sz="1800">
                <a:latin typeface="Palatino" pitchFamily="18" charset="0"/>
              </a:rPr>
              <a:t>+s</a:t>
            </a:r>
            <a:r>
              <a:rPr lang="en-US" sz="1800" baseline="-25000">
                <a:latin typeface="Palatino" pitchFamily="18" charset="0"/>
              </a:rPr>
              <a:t>e</a:t>
            </a:r>
          </a:p>
        </p:txBody>
      </p:sp>
      <p:grpSp>
        <p:nvGrpSpPr>
          <p:cNvPr id="2" name="Group 18"/>
          <p:cNvGrpSpPr>
            <a:grpSpLocks/>
          </p:cNvGrpSpPr>
          <p:nvPr/>
        </p:nvGrpSpPr>
        <p:grpSpPr bwMode="auto">
          <a:xfrm>
            <a:off x="5364163" y="3573463"/>
            <a:ext cx="1235075" cy="1800225"/>
            <a:chOff x="3379" y="2251"/>
            <a:chExt cx="778" cy="1134"/>
          </a:xfrm>
        </p:grpSpPr>
        <p:sp>
          <p:nvSpPr>
            <p:cNvPr id="1045523" name="Oval 19"/>
            <p:cNvSpPr>
              <a:spLocks noChangeArrowheads="1"/>
            </p:cNvSpPr>
            <p:nvPr/>
          </p:nvSpPr>
          <p:spPr bwMode="auto">
            <a:xfrm>
              <a:off x="3379" y="2438"/>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45524" name="Oval 20"/>
            <p:cNvSpPr>
              <a:spLocks noChangeArrowheads="1"/>
            </p:cNvSpPr>
            <p:nvPr/>
          </p:nvSpPr>
          <p:spPr bwMode="auto">
            <a:xfrm>
              <a:off x="3688" y="3194"/>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45525" name="Oval 21"/>
            <p:cNvSpPr>
              <a:spLocks noChangeArrowheads="1"/>
            </p:cNvSpPr>
            <p:nvPr/>
          </p:nvSpPr>
          <p:spPr bwMode="auto">
            <a:xfrm>
              <a:off x="3688" y="2743"/>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45526" name="Oval 22"/>
            <p:cNvSpPr>
              <a:spLocks noChangeArrowheads="1"/>
            </p:cNvSpPr>
            <p:nvPr/>
          </p:nvSpPr>
          <p:spPr bwMode="auto">
            <a:xfrm>
              <a:off x="3957" y="2432"/>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45527" name="Line 23"/>
            <p:cNvSpPr>
              <a:spLocks noChangeShapeType="1"/>
            </p:cNvSpPr>
            <p:nvPr/>
          </p:nvSpPr>
          <p:spPr bwMode="auto">
            <a:xfrm>
              <a:off x="3424" y="2483"/>
              <a:ext cx="273" cy="272"/>
            </a:xfrm>
            <a:prstGeom prst="line">
              <a:avLst/>
            </a:prstGeom>
            <a:noFill/>
            <a:ln w="9525">
              <a:solidFill>
                <a:schemeClr val="tx1"/>
              </a:solidFill>
              <a:round/>
              <a:headEnd/>
              <a:tailEnd type="triangle" w="med" len="med"/>
            </a:ln>
            <a:effectLst/>
          </p:spPr>
          <p:txBody>
            <a:bodyPr/>
            <a:lstStyle/>
            <a:p>
              <a:endParaRPr lang="en-US"/>
            </a:p>
          </p:txBody>
        </p:sp>
        <p:sp>
          <p:nvSpPr>
            <p:cNvPr id="1045528" name="Line 24"/>
            <p:cNvSpPr>
              <a:spLocks noChangeShapeType="1"/>
            </p:cNvSpPr>
            <p:nvPr/>
          </p:nvSpPr>
          <p:spPr bwMode="auto">
            <a:xfrm flipH="1">
              <a:off x="3736" y="2477"/>
              <a:ext cx="227" cy="274"/>
            </a:xfrm>
            <a:prstGeom prst="line">
              <a:avLst/>
            </a:prstGeom>
            <a:noFill/>
            <a:ln w="9525">
              <a:solidFill>
                <a:schemeClr val="tx1"/>
              </a:solidFill>
              <a:round/>
              <a:headEnd/>
              <a:tailEnd type="triangle" w="med" len="med"/>
            </a:ln>
            <a:effectLst/>
          </p:spPr>
          <p:txBody>
            <a:bodyPr/>
            <a:lstStyle/>
            <a:p>
              <a:endParaRPr lang="en-US"/>
            </a:p>
          </p:txBody>
        </p:sp>
        <p:sp>
          <p:nvSpPr>
            <p:cNvPr id="1045529" name="Line 25"/>
            <p:cNvSpPr>
              <a:spLocks noChangeShapeType="1"/>
            </p:cNvSpPr>
            <p:nvPr/>
          </p:nvSpPr>
          <p:spPr bwMode="auto">
            <a:xfrm>
              <a:off x="3715" y="2789"/>
              <a:ext cx="0" cy="402"/>
            </a:xfrm>
            <a:prstGeom prst="line">
              <a:avLst/>
            </a:prstGeom>
            <a:noFill/>
            <a:ln w="9525">
              <a:solidFill>
                <a:schemeClr val="tx1"/>
              </a:solidFill>
              <a:round/>
              <a:headEnd/>
              <a:tailEnd type="triangle" w="med" len="med"/>
            </a:ln>
            <a:effectLst/>
          </p:spPr>
          <p:txBody>
            <a:bodyPr/>
            <a:lstStyle/>
            <a:p>
              <a:endParaRPr lang="en-US"/>
            </a:p>
          </p:txBody>
        </p:sp>
        <p:sp>
          <p:nvSpPr>
            <p:cNvPr id="1045530" name="Text Box 26"/>
            <p:cNvSpPr txBox="1">
              <a:spLocks noChangeArrowheads="1"/>
            </p:cNvSpPr>
            <p:nvPr/>
          </p:nvSpPr>
          <p:spPr bwMode="auto">
            <a:xfrm>
              <a:off x="3379" y="2251"/>
              <a:ext cx="196" cy="231"/>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u</a:t>
              </a:r>
            </a:p>
          </p:txBody>
        </p:sp>
        <p:sp>
          <p:nvSpPr>
            <p:cNvPr id="1045531" name="Text Box 27"/>
            <p:cNvSpPr txBox="1">
              <a:spLocks noChangeArrowheads="1"/>
            </p:cNvSpPr>
            <p:nvPr/>
          </p:nvSpPr>
          <p:spPr bwMode="auto">
            <a:xfrm>
              <a:off x="3969" y="2251"/>
              <a:ext cx="188" cy="231"/>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v</a:t>
              </a:r>
            </a:p>
          </p:txBody>
        </p:sp>
        <p:sp>
          <p:nvSpPr>
            <p:cNvPr id="1045532" name="Text Box 28"/>
            <p:cNvSpPr txBox="1">
              <a:spLocks noChangeArrowheads="1"/>
            </p:cNvSpPr>
            <p:nvPr/>
          </p:nvSpPr>
          <p:spPr bwMode="auto">
            <a:xfrm>
              <a:off x="3704" y="2704"/>
              <a:ext cx="220" cy="231"/>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w</a:t>
              </a:r>
            </a:p>
          </p:txBody>
        </p:sp>
        <p:sp>
          <p:nvSpPr>
            <p:cNvPr id="1045533" name="Text Box 29"/>
            <p:cNvSpPr txBox="1">
              <a:spLocks noChangeArrowheads="1"/>
            </p:cNvSpPr>
            <p:nvPr/>
          </p:nvSpPr>
          <p:spPr bwMode="auto">
            <a:xfrm>
              <a:off x="3697" y="3154"/>
              <a:ext cx="164" cy="231"/>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t</a:t>
              </a:r>
            </a:p>
          </p:txBody>
        </p:sp>
        <p:sp>
          <p:nvSpPr>
            <p:cNvPr id="1045534" name="Text Box 30"/>
            <p:cNvSpPr txBox="1">
              <a:spLocks noChangeArrowheads="1"/>
            </p:cNvSpPr>
            <p:nvPr/>
          </p:nvSpPr>
          <p:spPr bwMode="auto">
            <a:xfrm>
              <a:off x="3379" y="2477"/>
              <a:ext cx="209" cy="231"/>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s</a:t>
              </a:r>
              <a:r>
                <a:rPr lang="en-US" sz="1800" baseline="-25000">
                  <a:latin typeface="Palatino" pitchFamily="18" charset="0"/>
                </a:rPr>
                <a:t>r</a:t>
              </a:r>
            </a:p>
          </p:txBody>
        </p:sp>
        <p:sp>
          <p:nvSpPr>
            <p:cNvPr id="1045535" name="Text Box 31"/>
            <p:cNvSpPr txBox="1">
              <a:spLocks noChangeArrowheads="1"/>
            </p:cNvSpPr>
            <p:nvPr/>
          </p:nvSpPr>
          <p:spPr bwMode="auto">
            <a:xfrm>
              <a:off x="3851" y="2477"/>
              <a:ext cx="209" cy="231"/>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s</a:t>
              </a:r>
              <a:r>
                <a:rPr lang="en-US" sz="1800" baseline="-25000">
                  <a:latin typeface="Palatino" pitchFamily="18" charset="0"/>
                </a:rPr>
                <a:t>r</a:t>
              </a:r>
            </a:p>
          </p:txBody>
        </p:sp>
        <p:sp>
          <p:nvSpPr>
            <p:cNvPr id="1045536" name="Text Box 32"/>
            <p:cNvSpPr txBox="1">
              <a:spLocks noChangeArrowheads="1"/>
            </p:cNvSpPr>
            <p:nvPr/>
          </p:nvSpPr>
          <p:spPr bwMode="auto">
            <a:xfrm>
              <a:off x="3689" y="2886"/>
              <a:ext cx="461" cy="231"/>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s</a:t>
              </a:r>
              <a:r>
                <a:rPr lang="en-US" sz="1800" baseline="-25000">
                  <a:latin typeface="Palatino" pitchFamily="18" charset="0"/>
                </a:rPr>
                <a:t>r</a:t>
              </a:r>
              <a:r>
                <a:rPr lang="en-US" sz="1800">
                  <a:latin typeface="Palatino" pitchFamily="18" charset="0"/>
                </a:rPr>
                <a:t>+</a:t>
              </a:r>
              <a:r>
                <a:rPr lang="en-US" sz="1800" i="0">
                  <a:latin typeface="Palatino" pitchFamily="18" charset="0"/>
                </a:rPr>
                <a:t>2</a:t>
              </a:r>
              <a:r>
                <a:rPr lang="en-US" sz="1800">
                  <a:latin typeface="Palatino" pitchFamily="18" charset="0"/>
                </a:rPr>
                <a:t>s</a:t>
              </a:r>
              <a:r>
                <a:rPr lang="en-US" sz="1800" baseline="-25000">
                  <a:latin typeface="Palatino" pitchFamily="18" charset="0"/>
                </a:rPr>
                <a:t>e</a:t>
              </a:r>
            </a:p>
          </p:txBody>
        </p:sp>
      </p:grpSp>
      <p:sp>
        <p:nvSpPr>
          <p:cNvPr id="1045537" name="AutoShape 33"/>
          <p:cNvSpPr>
            <a:spLocks noChangeArrowheads="1"/>
          </p:cNvSpPr>
          <p:nvPr/>
        </p:nvSpPr>
        <p:spPr bwMode="auto">
          <a:xfrm>
            <a:off x="3779838" y="2349500"/>
            <a:ext cx="1533525" cy="360363"/>
          </a:xfrm>
          <a:prstGeom prst="wedgeRectCallout">
            <a:avLst>
              <a:gd name="adj1" fmla="val 58694"/>
              <a:gd name="adj2" fmla="val -152644"/>
            </a:avLst>
          </a:prstGeom>
          <a:solidFill>
            <a:srgbClr val="3983EF"/>
          </a:solidFill>
          <a:ln w="9525">
            <a:solidFill>
              <a:schemeClr val="tx1"/>
            </a:solidFill>
            <a:miter lim="800000"/>
            <a:headEnd/>
            <a:tailEnd/>
          </a:ln>
          <a:effectLst/>
        </p:spPr>
        <p:txBody>
          <a:bodyPr/>
          <a:lstStyle/>
          <a:p>
            <a:pPr algn="l" eaLnBrk="1" hangingPunct="1"/>
            <a:r>
              <a:rPr lang="en-US" sz="1600" i="0" dirty="0"/>
              <a:t>Raw data size</a:t>
            </a:r>
          </a:p>
        </p:txBody>
      </p:sp>
      <p:sp>
        <p:nvSpPr>
          <p:cNvPr id="1045538" name="AutoShape 34"/>
          <p:cNvSpPr>
            <a:spLocks noChangeArrowheads="1"/>
          </p:cNvSpPr>
          <p:nvPr/>
        </p:nvSpPr>
        <p:spPr bwMode="auto">
          <a:xfrm>
            <a:off x="6732588" y="1700213"/>
            <a:ext cx="1871662" cy="360362"/>
          </a:xfrm>
          <a:prstGeom prst="wedgeRectCallout">
            <a:avLst>
              <a:gd name="adj1" fmla="val -60176"/>
              <a:gd name="adj2" fmla="val 167620"/>
            </a:avLst>
          </a:prstGeom>
          <a:solidFill>
            <a:srgbClr val="3983EF"/>
          </a:solidFill>
          <a:ln w="9525">
            <a:solidFill>
              <a:schemeClr val="tx1"/>
            </a:solidFill>
            <a:miter lim="800000"/>
            <a:headEnd/>
            <a:tailEnd/>
          </a:ln>
          <a:effectLst/>
        </p:spPr>
        <p:txBody>
          <a:bodyPr/>
          <a:lstStyle/>
          <a:p>
            <a:pPr algn="l" eaLnBrk="1" hangingPunct="1"/>
            <a:r>
              <a:rPr lang="en-US" sz="1600" i="0"/>
              <a:t>Encoded data size</a:t>
            </a:r>
            <a:endParaRPr lang="en-US" sz="1600" baseline="-25000">
              <a:latin typeface="Palatino" pitchFamily="18" charset="0"/>
            </a:endParaRPr>
          </a:p>
        </p:txBody>
      </p:sp>
      <p:grpSp>
        <p:nvGrpSpPr>
          <p:cNvPr id="3" name="Group 35"/>
          <p:cNvGrpSpPr>
            <a:grpSpLocks/>
          </p:cNvGrpSpPr>
          <p:nvPr/>
        </p:nvGrpSpPr>
        <p:grpSpPr bwMode="auto">
          <a:xfrm>
            <a:off x="6608763" y="2708275"/>
            <a:ext cx="1200150" cy="366713"/>
            <a:chOff x="4163" y="1706"/>
            <a:chExt cx="756" cy="231"/>
          </a:xfrm>
        </p:grpSpPr>
        <p:sp>
          <p:nvSpPr>
            <p:cNvPr id="1045540" name="AutoShape 36"/>
            <p:cNvSpPr>
              <a:spLocks noChangeArrowheads="1"/>
            </p:cNvSpPr>
            <p:nvPr/>
          </p:nvSpPr>
          <p:spPr bwMode="auto">
            <a:xfrm>
              <a:off x="4163" y="1731"/>
              <a:ext cx="252" cy="161"/>
            </a:xfrm>
            <a:prstGeom prst="rightArrow">
              <a:avLst>
                <a:gd name="adj1" fmla="val 50000"/>
                <a:gd name="adj2" fmla="val 39130"/>
              </a:avLst>
            </a:prstGeom>
            <a:solidFill>
              <a:srgbClr val="3983EF"/>
            </a:solidFill>
            <a:ln w="9525">
              <a:solidFill>
                <a:srgbClr val="3983EF"/>
              </a:solidFill>
              <a:miter lim="800000"/>
              <a:headEnd/>
              <a:tailEnd/>
            </a:ln>
            <a:effectLst/>
          </p:spPr>
          <p:txBody>
            <a:bodyPr wrap="none" anchor="ctr"/>
            <a:lstStyle/>
            <a:p>
              <a:endParaRPr lang="en-US"/>
            </a:p>
          </p:txBody>
        </p:sp>
        <p:sp>
          <p:nvSpPr>
            <p:cNvPr id="1045541" name="Text Box 37"/>
            <p:cNvSpPr txBox="1">
              <a:spLocks noChangeArrowheads="1"/>
            </p:cNvSpPr>
            <p:nvPr/>
          </p:nvSpPr>
          <p:spPr bwMode="auto">
            <a:xfrm>
              <a:off x="4422" y="1706"/>
              <a:ext cx="497" cy="231"/>
            </a:xfrm>
            <a:prstGeom prst="rect">
              <a:avLst/>
            </a:prstGeom>
            <a:noFill/>
            <a:ln w="9525">
              <a:noFill/>
              <a:miter lim="800000"/>
              <a:headEnd/>
              <a:tailEnd/>
            </a:ln>
            <a:effectLst/>
          </p:spPr>
          <p:txBody>
            <a:bodyPr wrap="none">
              <a:spAutoFit/>
            </a:bodyPr>
            <a:lstStyle/>
            <a:p>
              <a:pPr algn="l" eaLnBrk="1" hangingPunct="1"/>
              <a:r>
                <a:rPr lang="en-US" sz="1800" i="0">
                  <a:latin typeface="Palatino" pitchFamily="18" charset="0"/>
                </a:rPr>
                <a:t>4</a:t>
              </a:r>
              <a:r>
                <a:rPr lang="en-US" sz="1800">
                  <a:latin typeface="Palatino" pitchFamily="18" charset="0"/>
                </a:rPr>
                <a:t>s</a:t>
              </a:r>
              <a:r>
                <a:rPr lang="en-US" sz="1800" baseline="-25000">
                  <a:latin typeface="Palatino" pitchFamily="18" charset="0"/>
                </a:rPr>
                <a:t>r</a:t>
              </a:r>
              <a:r>
                <a:rPr lang="en-US" sz="1800">
                  <a:latin typeface="Palatino" pitchFamily="18" charset="0"/>
                </a:rPr>
                <a:t>+ s</a:t>
              </a:r>
              <a:r>
                <a:rPr lang="en-US" sz="1800" baseline="-25000">
                  <a:latin typeface="Palatino" pitchFamily="18" charset="0"/>
                </a:rPr>
                <a:t>e</a:t>
              </a:r>
            </a:p>
          </p:txBody>
        </p:sp>
      </p:grpSp>
      <p:grpSp>
        <p:nvGrpSpPr>
          <p:cNvPr id="4" name="Group 38"/>
          <p:cNvGrpSpPr>
            <a:grpSpLocks/>
          </p:cNvGrpSpPr>
          <p:nvPr/>
        </p:nvGrpSpPr>
        <p:grpSpPr bwMode="auto">
          <a:xfrm>
            <a:off x="6635750" y="4941888"/>
            <a:ext cx="1392238" cy="366712"/>
            <a:chOff x="4180" y="3113"/>
            <a:chExt cx="877" cy="231"/>
          </a:xfrm>
        </p:grpSpPr>
        <p:sp>
          <p:nvSpPr>
            <p:cNvPr id="1045543" name="Text Box 39"/>
            <p:cNvSpPr txBox="1">
              <a:spLocks noChangeArrowheads="1"/>
            </p:cNvSpPr>
            <p:nvPr/>
          </p:nvSpPr>
          <p:spPr bwMode="auto">
            <a:xfrm>
              <a:off x="4452" y="3113"/>
              <a:ext cx="605" cy="231"/>
            </a:xfrm>
            <a:prstGeom prst="rect">
              <a:avLst/>
            </a:prstGeom>
            <a:noFill/>
            <a:ln w="9525">
              <a:noFill/>
              <a:miter lim="800000"/>
              <a:headEnd/>
              <a:tailEnd/>
            </a:ln>
            <a:effectLst/>
          </p:spPr>
          <p:txBody>
            <a:bodyPr wrap="none">
              <a:spAutoFit/>
            </a:bodyPr>
            <a:lstStyle/>
            <a:p>
              <a:pPr algn="l" eaLnBrk="1" hangingPunct="1"/>
              <a:r>
                <a:rPr lang="en-US" sz="1800" i="0">
                  <a:latin typeface="Palatino" pitchFamily="18" charset="0"/>
                </a:rPr>
                <a:t>3</a:t>
              </a:r>
              <a:r>
                <a:rPr lang="en-US" sz="1800">
                  <a:latin typeface="Palatino" pitchFamily="18" charset="0"/>
                </a:rPr>
                <a:t>s</a:t>
              </a:r>
              <a:r>
                <a:rPr lang="en-US" sz="1800" baseline="-25000">
                  <a:latin typeface="Palatino" pitchFamily="18" charset="0"/>
                </a:rPr>
                <a:t>r</a:t>
              </a:r>
              <a:r>
                <a:rPr lang="en-US" sz="1800">
                  <a:latin typeface="Palatino" pitchFamily="18" charset="0"/>
                </a:rPr>
                <a:t> + 2s</a:t>
              </a:r>
              <a:r>
                <a:rPr lang="en-US" sz="1800" baseline="-25000">
                  <a:latin typeface="Palatino" pitchFamily="18" charset="0"/>
                </a:rPr>
                <a:t>e</a:t>
              </a:r>
            </a:p>
          </p:txBody>
        </p:sp>
        <p:sp>
          <p:nvSpPr>
            <p:cNvPr id="1045544" name="AutoShape 40"/>
            <p:cNvSpPr>
              <a:spLocks noChangeArrowheads="1"/>
            </p:cNvSpPr>
            <p:nvPr/>
          </p:nvSpPr>
          <p:spPr bwMode="auto">
            <a:xfrm>
              <a:off x="4180" y="3146"/>
              <a:ext cx="252" cy="161"/>
            </a:xfrm>
            <a:prstGeom prst="rightArrow">
              <a:avLst>
                <a:gd name="adj1" fmla="val 50000"/>
                <a:gd name="adj2" fmla="val 39130"/>
              </a:avLst>
            </a:prstGeom>
            <a:solidFill>
              <a:srgbClr val="3983EF"/>
            </a:solidFill>
            <a:ln w="9525">
              <a:solidFill>
                <a:srgbClr val="3983EF"/>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r>
              <a:rPr lang="en-US"/>
              <a:t>Self-coding</a:t>
            </a:r>
          </a:p>
        </p:txBody>
      </p:sp>
      <p:sp>
        <p:nvSpPr>
          <p:cNvPr id="1049603" name="Rectangle 3"/>
          <p:cNvSpPr>
            <a:spLocks noGrp="1" noChangeArrowheads="1"/>
          </p:cNvSpPr>
          <p:nvPr>
            <p:ph type="body" idx="1"/>
          </p:nvPr>
        </p:nvSpPr>
        <p:spPr>
          <a:xfrm>
            <a:off x="468313" y="836613"/>
            <a:ext cx="8207375" cy="792162"/>
          </a:xfrm>
        </p:spPr>
        <p:txBody>
          <a:bodyPr/>
          <a:lstStyle/>
          <a:p>
            <a:endParaRPr lang="en-US" sz="1000" dirty="0"/>
          </a:p>
          <a:p>
            <a:r>
              <a:rPr lang="en-US" dirty="0" smtClean="0"/>
              <a:t>The cost </a:t>
            </a:r>
            <a:r>
              <a:rPr lang="en-US" dirty="0"/>
              <a:t>of an optimal topology</a:t>
            </a:r>
          </a:p>
        </p:txBody>
      </p:sp>
      <p:pic>
        <p:nvPicPr>
          <p:cNvPr id="21" name="Picture 20" descr="txp_fig"/>
          <p:cNvPicPr>
            <a:picLocks noChangeAspect="1"/>
          </p:cNvPicPr>
          <p:nvPr>
            <p:custDataLst>
              <p:tags r:id="rId1"/>
            </p:custDataLst>
          </p:nvPr>
        </p:nvPicPr>
        <p:blipFill>
          <a:blip r:embed="rId6" cstate="print"/>
          <a:stretch>
            <a:fillRect/>
          </a:stretch>
        </p:blipFill>
        <p:spPr bwMode="auto">
          <a:xfrm>
            <a:off x="1393059" y="1700213"/>
            <a:ext cx="5789554" cy="713837"/>
          </a:xfrm>
          <a:prstGeom prst="rect">
            <a:avLst/>
          </a:prstGeom>
          <a:solidFill>
            <a:srgbClr val="BBE0E3"/>
          </a:solidFill>
          <a:ln/>
          <a:effectLst/>
        </p:spPr>
      </p:pic>
      <p:sp>
        <p:nvSpPr>
          <p:cNvPr id="1049607" name="AutoShape 7"/>
          <p:cNvSpPr>
            <a:spLocks noChangeArrowheads="1"/>
          </p:cNvSpPr>
          <p:nvPr/>
        </p:nvSpPr>
        <p:spPr bwMode="auto">
          <a:xfrm>
            <a:off x="250825" y="2420938"/>
            <a:ext cx="2109788" cy="615950"/>
          </a:xfrm>
          <a:prstGeom prst="wedgeRectCallout">
            <a:avLst>
              <a:gd name="adj1" fmla="val 63995"/>
              <a:gd name="adj2" fmla="val -50514"/>
            </a:avLst>
          </a:prstGeom>
          <a:solidFill>
            <a:srgbClr val="3983EF"/>
          </a:solidFill>
          <a:ln w="9525">
            <a:solidFill>
              <a:schemeClr val="tx1"/>
            </a:solidFill>
            <a:miter lim="800000"/>
            <a:headEnd/>
            <a:tailEnd/>
          </a:ln>
          <a:effectLst/>
        </p:spPr>
        <p:txBody>
          <a:bodyPr/>
          <a:lstStyle/>
          <a:p>
            <a:pPr algn="l" eaLnBrk="1" hangingPunct="1"/>
            <a:r>
              <a:rPr lang="en-US" sz="1600" i="0" dirty="0"/>
              <a:t>Set of nodes with no side information</a:t>
            </a:r>
          </a:p>
        </p:txBody>
      </p:sp>
      <p:sp>
        <p:nvSpPr>
          <p:cNvPr id="1049608" name="AutoShape 8"/>
          <p:cNvSpPr>
            <a:spLocks noChangeArrowheads="1"/>
          </p:cNvSpPr>
          <p:nvPr/>
        </p:nvSpPr>
        <p:spPr bwMode="auto">
          <a:xfrm>
            <a:off x="6218238" y="941916"/>
            <a:ext cx="2473325" cy="615950"/>
          </a:xfrm>
          <a:prstGeom prst="wedgeRectCallout">
            <a:avLst>
              <a:gd name="adj1" fmla="val -130529"/>
              <a:gd name="adj2" fmla="val 108163"/>
            </a:avLst>
          </a:prstGeom>
          <a:solidFill>
            <a:srgbClr val="3983EF"/>
          </a:solidFill>
          <a:ln w="9525">
            <a:solidFill>
              <a:schemeClr val="tx1"/>
            </a:solidFill>
            <a:miter lim="800000"/>
            <a:headEnd/>
            <a:tailEnd/>
          </a:ln>
          <a:effectLst/>
        </p:spPr>
        <p:txBody>
          <a:bodyPr/>
          <a:lstStyle/>
          <a:p>
            <a:pPr algn="l" eaLnBrk="1" hangingPunct="1"/>
            <a:r>
              <a:rPr lang="en-US" sz="1600" i="0" dirty="0"/>
              <a:t>Set of nodes that encode with data from </a:t>
            </a:r>
            <a:r>
              <a:rPr lang="en-US" sz="1600" dirty="0">
                <a:latin typeface="Palatino" pitchFamily="18" charset="0"/>
              </a:rPr>
              <a:t>u</a:t>
            </a:r>
          </a:p>
        </p:txBody>
      </p:sp>
      <p:sp>
        <p:nvSpPr>
          <p:cNvPr id="1049609" name="AutoShape 9"/>
          <p:cNvSpPr>
            <a:spLocks noChangeArrowheads="1"/>
          </p:cNvSpPr>
          <p:nvPr/>
        </p:nvSpPr>
        <p:spPr bwMode="auto">
          <a:xfrm>
            <a:off x="3740150" y="2852738"/>
            <a:ext cx="1289050" cy="360362"/>
          </a:xfrm>
          <a:prstGeom prst="wedgeRectCallout">
            <a:avLst>
              <a:gd name="adj1" fmla="val -47662"/>
              <a:gd name="adj2" fmla="val -247356"/>
            </a:avLst>
          </a:prstGeom>
          <a:solidFill>
            <a:srgbClr val="3983EF"/>
          </a:solidFill>
          <a:ln w="9525">
            <a:solidFill>
              <a:schemeClr val="tx1"/>
            </a:solidFill>
            <a:miter lim="800000"/>
            <a:headEnd/>
            <a:tailEnd/>
          </a:ln>
          <a:effectLst/>
        </p:spPr>
        <p:txBody>
          <a:bodyPr/>
          <a:lstStyle/>
          <a:p>
            <a:pPr algn="l" eaLnBrk="1" hangingPunct="1"/>
            <a:r>
              <a:rPr lang="en-US" sz="1600" i="0"/>
              <a:t>Steiner tree</a:t>
            </a:r>
          </a:p>
        </p:txBody>
      </p:sp>
      <p:sp>
        <p:nvSpPr>
          <p:cNvPr id="1049610" name="AutoShape 10"/>
          <p:cNvSpPr>
            <a:spLocks noChangeArrowheads="1"/>
          </p:cNvSpPr>
          <p:nvPr/>
        </p:nvSpPr>
        <p:spPr bwMode="auto">
          <a:xfrm>
            <a:off x="6437313" y="2636838"/>
            <a:ext cx="1430337" cy="360362"/>
          </a:xfrm>
          <a:prstGeom prst="wedgeRectCallout">
            <a:avLst>
              <a:gd name="adj1" fmla="val -65537"/>
              <a:gd name="adj2" fmla="val -180398"/>
            </a:avLst>
          </a:prstGeom>
          <a:solidFill>
            <a:srgbClr val="3983EF"/>
          </a:solidFill>
          <a:ln w="9525">
            <a:solidFill>
              <a:schemeClr val="tx1"/>
            </a:solidFill>
            <a:miter lim="800000"/>
            <a:headEnd/>
            <a:tailEnd/>
          </a:ln>
          <a:effectLst/>
        </p:spPr>
        <p:txBody>
          <a:bodyPr/>
          <a:lstStyle/>
          <a:p>
            <a:pPr algn="l" eaLnBrk="1" hangingPunct="1"/>
            <a:r>
              <a:rPr lang="en-US" sz="1600" i="0" dirty="0"/>
              <a:t>Shortest path</a:t>
            </a:r>
          </a:p>
        </p:txBody>
      </p:sp>
      <p:sp>
        <p:nvSpPr>
          <p:cNvPr id="1049611" name="Rectangle 11"/>
          <p:cNvSpPr>
            <a:spLocks noChangeArrowheads="1"/>
          </p:cNvSpPr>
          <p:nvPr/>
        </p:nvSpPr>
        <p:spPr bwMode="auto">
          <a:xfrm>
            <a:off x="468313" y="3573463"/>
            <a:ext cx="8207375" cy="3095625"/>
          </a:xfrm>
          <a:prstGeom prst="rect">
            <a:avLst/>
          </a:prstGeom>
          <a:noFill/>
          <a:ln w="9525">
            <a:noFill/>
            <a:miter lim="800000"/>
            <a:headEnd/>
            <a:tailEnd/>
          </a:ln>
          <a:effectLst/>
        </p:spPr>
        <p:txBody>
          <a:bodyPr/>
          <a:lstStyle/>
          <a:p>
            <a:pPr marL="342900" indent="-342900" algn="l" eaLnBrk="1" hangingPunct="1">
              <a:spcBef>
                <a:spcPct val="20000"/>
              </a:spcBef>
              <a:buFontTx/>
              <a:buChar char="•"/>
            </a:pPr>
            <a:r>
              <a:rPr lang="en-US" sz="2000" i="0">
                <a:solidFill>
                  <a:srgbClr val="000000"/>
                </a:solidFill>
              </a:rPr>
              <a:t>Two ways to lower-bound this equation:</a:t>
            </a:r>
          </a:p>
          <a:p>
            <a:pPr marL="742950" lvl="1" indent="-285750" algn="l" eaLnBrk="1" hangingPunct="1">
              <a:spcBef>
                <a:spcPct val="20000"/>
              </a:spcBef>
              <a:buFontTx/>
              <a:buChar char="–"/>
            </a:pPr>
            <a:endParaRPr lang="en-US" sz="1800" i="0"/>
          </a:p>
          <a:p>
            <a:pPr marL="742950" lvl="1" indent="-285750" algn="l" eaLnBrk="1" hangingPunct="1">
              <a:spcBef>
                <a:spcPct val="20000"/>
              </a:spcBef>
              <a:buFontTx/>
              <a:buChar char="–"/>
            </a:pPr>
            <a:r>
              <a:rPr lang="en-US" sz="1800" i="0"/>
              <a:t> </a:t>
            </a:r>
          </a:p>
          <a:p>
            <a:pPr marL="742950" lvl="1" indent="-285750" algn="l" eaLnBrk="1" hangingPunct="1">
              <a:spcBef>
                <a:spcPct val="20000"/>
              </a:spcBef>
              <a:buFontTx/>
              <a:buChar char="–"/>
            </a:pPr>
            <a:endParaRPr lang="en-US" sz="2400" i="0"/>
          </a:p>
          <a:p>
            <a:pPr marL="742950" lvl="1" indent="-285750" algn="l" eaLnBrk="1" hangingPunct="1">
              <a:spcBef>
                <a:spcPct val="20000"/>
              </a:spcBef>
              <a:buFontTx/>
              <a:buChar char="–"/>
            </a:pPr>
            <a:r>
              <a:rPr lang="en-US" sz="1800" i="0"/>
              <a:t> </a:t>
            </a:r>
          </a:p>
        </p:txBody>
      </p:sp>
      <p:grpSp>
        <p:nvGrpSpPr>
          <p:cNvPr id="3" name="Group 12"/>
          <p:cNvGrpSpPr>
            <a:grpSpLocks/>
          </p:cNvGrpSpPr>
          <p:nvPr/>
        </p:nvGrpSpPr>
        <p:grpSpPr bwMode="auto">
          <a:xfrm>
            <a:off x="1331913" y="4292600"/>
            <a:ext cx="3889375" cy="484188"/>
            <a:chOff x="657" y="2750"/>
            <a:chExt cx="5408" cy="672"/>
          </a:xfrm>
        </p:grpSpPr>
        <p:pic>
          <p:nvPicPr>
            <p:cNvPr id="1049613" name="Picture 13" descr="txp_fig"/>
            <p:cNvPicPr>
              <a:picLocks noChangeAspect="1" noChangeArrowheads="1"/>
            </p:cNvPicPr>
            <p:nvPr>
              <p:custDataLst>
                <p:tags r:id="rId3"/>
              </p:custDataLst>
            </p:nvPr>
          </p:nvPicPr>
          <p:blipFill>
            <a:blip r:embed="rId7" cstate="print"/>
            <a:srcRect/>
            <a:stretch>
              <a:fillRect/>
            </a:stretch>
          </p:blipFill>
          <p:spPr bwMode="auto">
            <a:xfrm>
              <a:off x="657" y="2750"/>
              <a:ext cx="5408" cy="672"/>
            </a:xfrm>
            <a:prstGeom prst="rect">
              <a:avLst/>
            </a:prstGeom>
            <a:noFill/>
            <a:ln w="9525">
              <a:noFill/>
              <a:miter lim="800000"/>
              <a:headEnd/>
              <a:tailEnd/>
            </a:ln>
            <a:effectLst/>
          </p:spPr>
        </p:pic>
        <p:sp>
          <p:nvSpPr>
            <p:cNvPr id="1049614" name="Rectangle 14"/>
            <p:cNvSpPr>
              <a:spLocks noChangeArrowheads="1"/>
            </p:cNvSpPr>
            <p:nvPr/>
          </p:nvSpPr>
          <p:spPr bwMode="auto">
            <a:xfrm>
              <a:off x="5465" y="2750"/>
              <a:ext cx="590" cy="408"/>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grpSp>
        <p:nvGrpSpPr>
          <p:cNvPr id="4" name="Group 15"/>
          <p:cNvGrpSpPr>
            <a:grpSpLocks/>
          </p:cNvGrpSpPr>
          <p:nvPr/>
        </p:nvGrpSpPr>
        <p:grpSpPr bwMode="auto">
          <a:xfrm>
            <a:off x="1331913" y="5078413"/>
            <a:ext cx="3744912" cy="268287"/>
            <a:chOff x="567" y="3475"/>
            <a:chExt cx="5104" cy="363"/>
          </a:xfrm>
        </p:grpSpPr>
        <p:pic>
          <p:nvPicPr>
            <p:cNvPr id="1049616" name="Picture 16" descr="txp_fig"/>
            <p:cNvPicPr>
              <a:picLocks noChangeAspect="1" noChangeArrowheads="1"/>
            </p:cNvPicPr>
            <p:nvPr>
              <p:custDataLst>
                <p:tags r:id="rId2"/>
              </p:custDataLst>
            </p:nvPr>
          </p:nvPicPr>
          <p:blipFill>
            <a:blip r:embed="rId8" cstate="print"/>
            <a:srcRect/>
            <a:stretch>
              <a:fillRect/>
            </a:stretch>
          </p:blipFill>
          <p:spPr bwMode="auto">
            <a:xfrm>
              <a:off x="567" y="3475"/>
              <a:ext cx="5104" cy="352"/>
            </a:xfrm>
            <a:prstGeom prst="rect">
              <a:avLst/>
            </a:prstGeom>
            <a:noFill/>
            <a:ln w="9525">
              <a:noFill/>
              <a:miter lim="800000"/>
              <a:headEnd/>
              <a:tailEnd/>
            </a:ln>
            <a:effectLst/>
          </p:spPr>
        </p:pic>
        <p:sp>
          <p:nvSpPr>
            <p:cNvPr id="1049617" name="Rectangle 17"/>
            <p:cNvSpPr>
              <a:spLocks noChangeArrowheads="1"/>
            </p:cNvSpPr>
            <p:nvPr/>
          </p:nvSpPr>
          <p:spPr bwMode="auto">
            <a:xfrm>
              <a:off x="5193" y="3475"/>
              <a:ext cx="471" cy="363"/>
            </a:xfrm>
            <a:prstGeom prst="rect">
              <a:avLst/>
            </a:prstGeom>
            <a:solidFill>
              <a:schemeClr val="bg1"/>
            </a:solidFill>
            <a:ln w="9525">
              <a:solidFill>
                <a:schemeClr val="bg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6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96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96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960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49611">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496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9611">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7" grpId="0" animBg="1"/>
      <p:bldP spid="1049608" grpId="0" animBg="1"/>
      <p:bldP spid="1049609" grpId="0" animBg="1"/>
      <p:bldP spid="10496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7" name="Rectangle 3"/>
          <p:cNvSpPr>
            <a:spLocks noGrp="1" noChangeArrowheads="1"/>
          </p:cNvSpPr>
          <p:nvPr>
            <p:ph type="body" idx="1"/>
          </p:nvPr>
        </p:nvSpPr>
        <p:spPr/>
        <p:txBody>
          <a:bodyPr/>
          <a:lstStyle/>
          <a:p>
            <a:endParaRPr lang="en-US" dirty="0"/>
          </a:p>
          <a:p>
            <a:r>
              <a:rPr lang="en-US" dirty="0"/>
              <a:t>Is a good SPT not automatically a good MST (or vice versa)?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buFontTx/>
              <a:buNone/>
            </a:pPr>
            <a:endParaRPr lang="en-US" sz="2800" dirty="0"/>
          </a:p>
          <a:p>
            <a:pPr>
              <a:buFontTx/>
              <a:buNone/>
            </a:pPr>
            <a:r>
              <a:rPr lang="en-US" dirty="0"/>
              <a:t>                                           MST          SPT          SLT</a:t>
            </a:r>
          </a:p>
        </p:txBody>
      </p:sp>
      <p:sp>
        <p:nvSpPr>
          <p:cNvPr id="1117186" name="Rectangle 2"/>
          <p:cNvSpPr>
            <a:spLocks noGrp="1" noChangeArrowheads="1"/>
          </p:cNvSpPr>
          <p:nvPr>
            <p:ph type="title"/>
          </p:nvPr>
        </p:nvSpPr>
        <p:spPr/>
        <p:txBody>
          <a:bodyPr/>
          <a:lstStyle/>
          <a:p>
            <a:r>
              <a:rPr lang="en-US"/>
              <a:t>MST vs. SPT</a:t>
            </a:r>
          </a:p>
        </p:txBody>
      </p:sp>
      <p:pic>
        <p:nvPicPr>
          <p:cNvPr id="1117191" name="Picture 7"/>
          <p:cNvPicPr>
            <a:picLocks noChangeAspect="1" noChangeArrowheads="1"/>
          </p:cNvPicPr>
          <p:nvPr/>
        </p:nvPicPr>
        <p:blipFill>
          <a:blip r:embed="rId3" cstate="print"/>
          <a:srcRect/>
          <a:stretch>
            <a:fillRect/>
          </a:stretch>
        </p:blipFill>
        <p:spPr bwMode="auto">
          <a:xfrm>
            <a:off x="1979613" y="1628775"/>
            <a:ext cx="4922837" cy="3684588"/>
          </a:xfrm>
          <a:prstGeom prst="rect">
            <a:avLst/>
          </a:prstGeom>
          <a:noFill/>
          <a:ln w="19050" algn="ctr">
            <a:noFill/>
            <a:miter lim="800000"/>
            <a:headEnd/>
            <a:tailEnd/>
          </a:ln>
          <a:effectLst/>
        </p:spPr>
      </p:pic>
      <p:sp>
        <p:nvSpPr>
          <p:cNvPr id="1117192" name="Rectangle 8"/>
          <p:cNvSpPr>
            <a:spLocks noChangeArrowheads="1"/>
          </p:cNvSpPr>
          <p:nvPr/>
        </p:nvSpPr>
        <p:spPr bwMode="auto">
          <a:xfrm>
            <a:off x="2051050" y="1628775"/>
            <a:ext cx="1081088" cy="3887788"/>
          </a:xfrm>
          <a:prstGeom prst="rect">
            <a:avLst/>
          </a:prstGeom>
          <a:solidFill>
            <a:schemeClr val="bg1"/>
          </a:solidFill>
          <a:ln w="19050" algn="ctr">
            <a:noFill/>
            <a:miter lim="800000"/>
            <a:headEnd/>
            <a:tailEnd/>
          </a:ln>
          <a:effectLst/>
        </p:spPr>
        <p:txBody>
          <a:bodyPr wrap="none" anchor="ctr"/>
          <a:lstStyle/>
          <a:p>
            <a:endParaRPr lang="en-US"/>
          </a:p>
        </p:txBody>
      </p:sp>
      <p:sp>
        <p:nvSpPr>
          <p:cNvPr id="1117193" name="Rectangle 9"/>
          <p:cNvSpPr>
            <a:spLocks noChangeArrowheads="1"/>
          </p:cNvSpPr>
          <p:nvPr/>
        </p:nvSpPr>
        <p:spPr bwMode="auto">
          <a:xfrm>
            <a:off x="2987675" y="1628775"/>
            <a:ext cx="4032250" cy="4176713"/>
          </a:xfrm>
          <a:prstGeom prst="rect">
            <a:avLst/>
          </a:prstGeom>
          <a:solidFill>
            <a:schemeClr val="bg1"/>
          </a:solidFill>
          <a:ln w="19050" algn="ctr">
            <a:noFill/>
            <a:miter lim="800000"/>
            <a:headEnd/>
            <a:tailEnd/>
          </a:ln>
          <a:effectLst/>
        </p:spPr>
        <p:txBody>
          <a:bodyPr wrap="none" anchor="ctr"/>
          <a:lstStyle/>
          <a:p>
            <a:endParaRPr lang="en-US"/>
          </a:p>
        </p:txBody>
      </p:sp>
      <p:pic>
        <p:nvPicPr>
          <p:cNvPr id="7" name="Picture 4" descr="C:\Documents and Settings\Pascal\Local Settings\Temporary Internet Files\Content.IE5\6G127S94\MCj04238280000[1].wmf"/>
          <p:cNvPicPr>
            <a:picLocks noChangeAspect="1" noChangeArrowheads="1"/>
          </p:cNvPicPr>
          <p:nvPr/>
        </p:nvPicPr>
        <p:blipFill>
          <a:blip r:embed="rId4" cstate="print"/>
          <a:srcRect/>
          <a:stretch>
            <a:fillRect/>
          </a:stretch>
        </p:blipFill>
        <p:spPr bwMode="auto">
          <a:xfrm>
            <a:off x="6311462" y="2260879"/>
            <a:ext cx="757231" cy="1147266"/>
          </a:xfrm>
          <a:prstGeom prst="rect">
            <a:avLst/>
          </a:prstGeom>
          <a:noFill/>
        </p:spPr>
      </p:pic>
      <p:sp>
        <p:nvSpPr>
          <p:cNvPr id="8" name="Textfeld 7"/>
          <p:cNvSpPr txBox="1"/>
          <p:nvPr/>
        </p:nvSpPr>
        <p:spPr>
          <a:xfrm>
            <a:off x="1467062" y="2280977"/>
            <a:ext cx="4652386" cy="830997"/>
          </a:xfrm>
          <a:prstGeom prst="rect">
            <a:avLst/>
          </a:prstGeom>
          <a:noFill/>
        </p:spPr>
        <p:txBody>
          <a:bodyPr wrap="square" rtlCol="0">
            <a:spAutoFit/>
          </a:bodyPr>
          <a:lstStyle/>
          <a:p>
            <a:pPr algn="l"/>
            <a:r>
              <a:rPr lang="en-US" dirty="0" smtClean="0"/>
              <a:t>Is a good SPT not automatically a good MST (or vice versa)?</a:t>
            </a:r>
            <a:endParaRPr lang="en-US" dirty="0"/>
          </a:p>
        </p:txBody>
      </p:sp>
      <p:sp>
        <p:nvSpPr>
          <p:cNvPr id="9" name="Rechteck 8"/>
          <p:cNvSpPr/>
          <p:nvPr/>
        </p:nvSpPr>
        <p:spPr bwMode="auto">
          <a:xfrm>
            <a:off x="432079" y="1095270"/>
            <a:ext cx="8028633" cy="773723"/>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11719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17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7192" grpId="0" animBg="1"/>
      <p:bldP spid="1117193" grpId="0" animBg="1"/>
      <p:bldP spid="8"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p:txBody>
          <a:bodyPr/>
          <a:lstStyle/>
          <a:p>
            <a:r>
              <a:rPr lang="en-US"/>
              <a:t>Excursion: Shallow-Light Tree (SLT)</a:t>
            </a:r>
          </a:p>
        </p:txBody>
      </p:sp>
      <p:sp>
        <p:nvSpPr>
          <p:cNvPr id="1115139" name="Rectangle 3"/>
          <p:cNvSpPr>
            <a:spLocks noGrp="1" noChangeArrowheads="1"/>
          </p:cNvSpPr>
          <p:nvPr>
            <p:ph type="body" idx="1"/>
          </p:nvPr>
        </p:nvSpPr>
        <p:spPr/>
        <p:txBody>
          <a:bodyPr/>
          <a:lstStyle/>
          <a:p>
            <a:endParaRPr lang="en-US" dirty="0"/>
          </a:p>
          <a:p>
            <a:r>
              <a:rPr lang="en-US" dirty="0"/>
              <a:t>Introduced by </a:t>
            </a:r>
            <a:r>
              <a:rPr lang="en-US" sz="1600" dirty="0"/>
              <a:t>[</a:t>
            </a:r>
            <a:r>
              <a:rPr lang="en-US" sz="1600" dirty="0" err="1"/>
              <a:t>Awerbuch</a:t>
            </a:r>
            <a:r>
              <a:rPr lang="en-US" sz="1600" dirty="0"/>
              <a:t>, </a:t>
            </a:r>
            <a:r>
              <a:rPr lang="en-US" sz="1600" dirty="0" err="1"/>
              <a:t>Baratz</a:t>
            </a:r>
            <a:r>
              <a:rPr lang="en-US" sz="1600" dirty="0"/>
              <a:t>, </a:t>
            </a:r>
            <a:r>
              <a:rPr lang="en-US" sz="1600" dirty="0" err="1"/>
              <a:t>Peleg</a:t>
            </a:r>
            <a:r>
              <a:rPr lang="en-US" sz="1600" dirty="0"/>
              <a:t>, PODC 1990] </a:t>
            </a:r>
          </a:p>
          <a:p>
            <a:r>
              <a:rPr lang="en-US" dirty="0"/>
              <a:t>Improved by </a:t>
            </a:r>
            <a:r>
              <a:rPr lang="en-US" sz="1600" dirty="0"/>
              <a:t>[</a:t>
            </a:r>
            <a:r>
              <a:rPr lang="en-US" sz="1600" dirty="0" err="1"/>
              <a:t>Khuller</a:t>
            </a:r>
            <a:r>
              <a:rPr lang="en-US" sz="1600" dirty="0"/>
              <a:t>, </a:t>
            </a:r>
            <a:r>
              <a:rPr lang="en-US" sz="1600" dirty="0" err="1"/>
              <a:t>Raghavachari</a:t>
            </a:r>
            <a:r>
              <a:rPr lang="en-US" sz="1600" dirty="0"/>
              <a:t>, Young, SODA 1993]</a:t>
            </a:r>
          </a:p>
          <a:p>
            <a:pPr lvl="1"/>
            <a:r>
              <a:rPr lang="en-US" dirty="0"/>
              <a:t>new name: Light-Approximate-Shortest-Path-Tree (LAST)</a:t>
            </a:r>
          </a:p>
          <a:p>
            <a:endParaRPr lang="en-US" dirty="0"/>
          </a:p>
          <a:p>
            <a:r>
              <a:rPr lang="en-US" dirty="0"/>
              <a:t>Idea: Construct a spanning tree for a given root r that is both a MST-approximation as well as a SPT-approximation for the root r. In particular, for any </a:t>
            </a:r>
            <a:r>
              <a:rPr lang="en-US" dirty="0">
                <a:latin typeface="Symbol" pitchFamily="18" charset="2"/>
                <a:sym typeface="Symbol" pitchFamily="18" charset="2"/>
              </a:rPr>
              <a:t></a:t>
            </a:r>
            <a:r>
              <a:rPr lang="en-US" dirty="0"/>
              <a:t> &gt; 0</a:t>
            </a:r>
            <a:endParaRPr lang="en-US" sz="2400" dirty="0"/>
          </a:p>
          <a:p>
            <a:pPr lvl="1"/>
            <a:r>
              <a:rPr lang="en-US" sz="2000" dirty="0"/>
              <a:t> </a:t>
            </a:r>
          </a:p>
          <a:p>
            <a:pPr lvl="1"/>
            <a:r>
              <a:rPr lang="en-US" sz="2000" dirty="0"/>
              <a:t> </a:t>
            </a:r>
          </a:p>
          <a:p>
            <a:endParaRPr lang="en-US" dirty="0"/>
          </a:p>
          <a:p>
            <a:r>
              <a:rPr lang="en-US" dirty="0"/>
              <a:t>Remember:</a:t>
            </a:r>
          </a:p>
          <a:p>
            <a:pPr lvl="1"/>
            <a:r>
              <a:rPr lang="en-US" dirty="0"/>
              <a:t>MST: Easily computable with e.g. Prim’s greedy edge picking algorithm</a:t>
            </a:r>
          </a:p>
          <a:p>
            <a:pPr lvl="1"/>
            <a:r>
              <a:rPr lang="en-US" dirty="0"/>
              <a:t>SPT: Easily computable with e.g. </a:t>
            </a:r>
            <a:r>
              <a:rPr lang="en-US" dirty="0" err="1"/>
              <a:t>Dijkstra’s</a:t>
            </a:r>
            <a:r>
              <a:rPr lang="en-US" dirty="0"/>
              <a:t> shortest path algorithm</a:t>
            </a:r>
          </a:p>
        </p:txBody>
      </p:sp>
      <p:pic>
        <p:nvPicPr>
          <p:cNvPr id="1115143" name="Picture 7" descr="txp_fig"/>
          <p:cNvPicPr>
            <a:picLocks noChangeAspect="1" noChangeArrowheads="1"/>
          </p:cNvPicPr>
          <p:nvPr>
            <p:custDataLst>
              <p:tags r:id="rId1"/>
            </p:custDataLst>
          </p:nvPr>
        </p:nvPicPr>
        <p:blipFill>
          <a:blip r:embed="rId5" cstate="print"/>
          <a:srcRect/>
          <a:stretch>
            <a:fillRect/>
          </a:stretch>
        </p:blipFill>
        <p:spPr bwMode="auto">
          <a:xfrm>
            <a:off x="1290638" y="3644900"/>
            <a:ext cx="3425825" cy="268288"/>
          </a:xfrm>
          <a:prstGeom prst="rect">
            <a:avLst/>
          </a:prstGeom>
          <a:noFill/>
          <a:ln w="19050" algn="ctr">
            <a:noFill/>
            <a:miter lim="800000"/>
            <a:headEnd/>
            <a:tailEnd/>
          </a:ln>
          <a:effectLst/>
        </p:spPr>
      </p:pic>
      <p:pic>
        <p:nvPicPr>
          <p:cNvPr id="1115145" name="Picture 9" descr="txp_fig"/>
          <p:cNvPicPr>
            <a:picLocks noChangeAspect="1" noChangeArrowheads="1"/>
          </p:cNvPicPr>
          <p:nvPr>
            <p:custDataLst>
              <p:tags r:id="rId2"/>
            </p:custDataLst>
          </p:nvPr>
        </p:nvPicPr>
        <p:blipFill>
          <a:blip r:embed="rId6" cstate="print"/>
          <a:srcRect/>
          <a:stretch>
            <a:fillRect/>
          </a:stretch>
        </p:blipFill>
        <p:spPr bwMode="auto">
          <a:xfrm>
            <a:off x="1236663" y="4017963"/>
            <a:ext cx="3795712" cy="274637"/>
          </a:xfrm>
          <a:prstGeom prst="rect">
            <a:avLst/>
          </a:prstGeom>
          <a:noFill/>
          <a:ln w="19050" algn="ctr">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ChangeArrowheads="1"/>
          </p:cNvSpPr>
          <p:nvPr>
            <p:ph type="title"/>
          </p:nvPr>
        </p:nvSpPr>
        <p:spPr/>
        <p:txBody>
          <a:bodyPr/>
          <a:lstStyle/>
          <a:p>
            <a:r>
              <a:rPr lang="en-US"/>
              <a:t>Result &amp; Preordering</a:t>
            </a:r>
          </a:p>
        </p:txBody>
      </p:sp>
      <p:sp>
        <p:nvSpPr>
          <p:cNvPr id="1119235" name="Rectangle 3"/>
          <p:cNvSpPr>
            <a:spLocks noGrp="1" noChangeArrowheads="1"/>
          </p:cNvSpPr>
          <p:nvPr>
            <p:ph idx="1"/>
          </p:nvPr>
        </p:nvSpPr>
        <p:spPr/>
        <p:txBody>
          <a:bodyPr/>
          <a:lstStyle/>
          <a:p>
            <a:endParaRPr lang="en-US"/>
          </a:p>
          <a:p>
            <a:r>
              <a:rPr lang="en-US"/>
              <a:t>Main Theorem: Given an </a:t>
            </a:r>
            <a:r>
              <a:rPr lang="en-US">
                <a:latin typeface="Symbol" pitchFamily="18" charset="2"/>
                <a:sym typeface="Symbol" pitchFamily="18" charset="2"/>
              </a:rPr>
              <a:t></a:t>
            </a:r>
            <a:r>
              <a:rPr lang="en-US"/>
              <a:t> &gt; 1, the algorithm returns a tree T rooted at r such that all shortest paths from r to u in T have cost at most </a:t>
            </a:r>
            <a:r>
              <a:rPr lang="en-US">
                <a:latin typeface="Symbol" pitchFamily="18" charset="2"/>
                <a:sym typeface="Symbol" pitchFamily="18" charset="2"/>
              </a:rPr>
              <a:t></a:t>
            </a:r>
            <a:r>
              <a:rPr lang="en-US"/>
              <a:t> the shortest path from r to u in the original graph (for all nodes u). Moreover the total cost of T is at most </a:t>
            </a:r>
            <a:r>
              <a:rPr lang="en-US">
                <a:latin typeface="Symbol" pitchFamily="18" charset="2"/>
                <a:sym typeface="Symbol" pitchFamily="18" charset="2"/>
              </a:rPr>
              <a:t></a:t>
            </a:r>
            <a:r>
              <a:rPr lang="en-US"/>
              <a:t> = 1+2/(</a:t>
            </a:r>
            <a:r>
              <a:rPr lang="en-US">
                <a:latin typeface="Symbol" pitchFamily="18" charset="2"/>
                <a:sym typeface="Symbol" pitchFamily="18" charset="2"/>
              </a:rPr>
              <a:t></a:t>
            </a:r>
            <a:r>
              <a:rPr lang="en-US"/>
              <a:t>-1) the cost of the MST.</a:t>
            </a:r>
          </a:p>
          <a:p>
            <a:endParaRPr lang="en-US"/>
          </a:p>
          <a:p>
            <a:r>
              <a:rPr lang="en-US"/>
              <a:t>We need an ingredient:</a:t>
            </a:r>
            <a:br>
              <a:rPr lang="en-US"/>
            </a:br>
            <a:r>
              <a:rPr lang="en-US"/>
              <a:t>A </a:t>
            </a:r>
            <a:r>
              <a:rPr lang="en-US">
                <a:solidFill>
                  <a:srgbClr val="FF0000"/>
                </a:solidFill>
              </a:rPr>
              <a:t>preordering</a:t>
            </a:r>
            <a:r>
              <a:rPr lang="en-US"/>
              <a:t> of a rooted</a:t>
            </a:r>
            <a:br>
              <a:rPr lang="en-US"/>
            </a:br>
            <a:r>
              <a:rPr lang="en-US"/>
              <a:t>tree is generated when</a:t>
            </a:r>
            <a:br>
              <a:rPr lang="en-US"/>
            </a:br>
            <a:r>
              <a:rPr lang="en-US"/>
              <a:t>ordering the nodes</a:t>
            </a:r>
            <a:br>
              <a:rPr lang="en-US"/>
            </a:br>
            <a:r>
              <a:rPr lang="en-US"/>
              <a:t>of the tree as visited by </a:t>
            </a:r>
            <a:br>
              <a:rPr lang="en-US"/>
            </a:br>
            <a:r>
              <a:rPr lang="en-US"/>
              <a:t>a depth-first search</a:t>
            </a:r>
            <a:br>
              <a:rPr lang="en-US"/>
            </a:br>
            <a:r>
              <a:rPr lang="en-US"/>
              <a:t>algorithm.</a:t>
            </a:r>
          </a:p>
        </p:txBody>
      </p:sp>
      <p:pic>
        <p:nvPicPr>
          <p:cNvPr id="1119236" name="Picture 4"/>
          <p:cNvPicPr>
            <a:picLocks noChangeAspect="1" noChangeArrowheads="1"/>
          </p:cNvPicPr>
          <p:nvPr/>
        </p:nvPicPr>
        <p:blipFill>
          <a:blip r:embed="rId3" cstate="print"/>
          <a:srcRect/>
          <a:stretch>
            <a:fillRect/>
          </a:stretch>
        </p:blipFill>
        <p:spPr bwMode="auto">
          <a:xfrm>
            <a:off x="3779838" y="2565400"/>
            <a:ext cx="4413250" cy="3497263"/>
          </a:xfrm>
          <a:prstGeom prst="rect">
            <a:avLst/>
          </a:prstGeom>
          <a:noFill/>
          <a:ln w="19050" algn="ctr">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Grp="1" noChangeArrowheads="1"/>
          </p:cNvSpPr>
          <p:nvPr>
            <p:ph type="title"/>
          </p:nvPr>
        </p:nvSpPr>
        <p:spPr/>
        <p:txBody>
          <a:bodyPr/>
          <a:lstStyle/>
          <a:p>
            <a:r>
              <a:rPr lang="en-US"/>
              <a:t>The SLT Algorithm</a:t>
            </a:r>
          </a:p>
        </p:txBody>
      </p:sp>
      <p:sp>
        <p:nvSpPr>
          <p:cNvPr id="1123331" name="Rectangle 3"/>
          <p:cNvSpPr>
            <a:spLocks noGrp="1" noChangeArrowheads="1"/>
          </p:cNvSpPr>
          <p:nvPr>
            <p:ph type="body" idx="1"/>
          </p:nvPr>
        </p:nvSpPr>
        <p:spPr/>
        <p:txBody>
          <a:bodyPr/>
          <a:lstStyle/>
          <a:p>
            <a:pPr marL="381000" indent="-381000"/>
            <a:endParaRPr lang="en-US" dirty="0"/>
          </a:p>
          <a:p>
            <a:pPr marL="381000" indent="-381000">
              <a:buFontTx/>
              <a:buAutoNum type="arabicPeriod"/>
            </a:pPr>
            <a:r>
              <a:rPr lang="en-US" dirty="0"/>
              <a:t>Compute MST </a:t>
            </a:r>
            <a:r>
              <a:rPr lang="en-US" i="1" dirty="0"/>
              <a:t>H</a:t>
            </a:r>
            <a:r>
              <a:rPr lang="en-US" dirty="0"/>
              <a:t> of Graph </a:t>
            </a:r>
            <a:r>
              <a:rPr lang="en-US" i="1" dirty="0"/>
              <a:t>G</a:t>
            </a:r>
            <a:r>
              <a:rPr lang="en-US" dirty="0"/>
              <a:t>; </a:t>
            </a:r>
          </a:p>
          <a:p>
            <a:pPr marL="381000" indent="-381000">
              <a:buFontTx/>
              <a:buAutoNum type="arabicPeriod"/>
            </a:pPr>
            <a:r>
              <a:rPr lang="en-US" dirty="0"/>
              <a:t>Compute all shortest paths (SPT) from the root </a:t>
            </a:r>
            <a:r>
              <a:rPr lang="en-US" i="1" dirty="0"/>
              <a:t>r</a:t>
            </a:r>
            <a:r>
              <a:rPr lang="en-US" dirty="0"/>
              <a:t>. </a:t>
            </a:r>
          </a:p>
          <a:p>
            <a:pPr marL="381000" indent="-381000">
              <a:buFontTx/>
              <a:buAutoNum type="arabicPeriod"/>
            </a:pPr>
            <a:r>
              <a:rPr lang="en-US" dirty="0"/>
              <a:t>Compute preordering of MST with root </a:t>
            </a:r>
            <a:r>
              <a:rPr lang="en-US" i="1" dirty="0"/>
              <a:t>r</a:t>
            </a:r>
            <a:r>
              <a:rPr lang="en-US" dirty="0"/>
              <a:t>.</a:t>
            </a:r>
          </a:p>
          <a:p>
            <a:pPr marL="381000" indent="-381000">
              <a:buFontTx/>
              <a:buAutoNum type="arabicPeriod"/>
            </a:pPr>
            <a:r>
              <a:rPr lang="en-US" dirty="0"/>
              <a:t>For all nodes </a:t>
            </a:r>
            <a:r>
              <a:rPr lang="en-US" i="1" dirty="0"/>
              <a:t>v</a:t>
            </a:r>
            <a:r>
              <a:rPr lang="en-US" dirty="0"/>
              <a:t> in order of their preordering do</a:t>
            </a:r>
          </a:p>
          <a:p>
            <a:pPr marL="800100" lvl="1" indent="-342900">
              <a:buFontTx/>
              <a:buChar char="•"/>
            </a:pPr>
            <a:r>
              <a:rPr lang="en-US" dirty="0"/>
              <a:t>Compute shortest path from </a:t>
            </a:r>
            <a:r>
              <a:rPr lang="en-US" i="1" dirty="0"/>
              <a:t>r</a:t>
            </a:r>
            <a:r>
              <a:rPr lang="en-US" dirty="0"/>
              <a:t> to </a:t>
            </a:r>
            <a:r>
              <a:rPr lang="en-US" i="1" dirty="0" smtClean="0"/>
              <a:t>v</a:t>
            </a:r>
            <a:r>
              <a:rPr lang="en-US" dirty="0" smtClean="0"/>
              <a:t> </a:t>
            </a:r>
            <a:r>
              <a:rPr lang="en-US" dirty="0"/>
              <a:t>in </a:t>
            </a:r>
            <a:r>
              <a:rPr lang="en-US" i="1" dirty="0"/>
              <a:t>H</a:t>
            </a:r>
            <a:r>
              <a:rPr lang="en-US" dirty="0"/>
              <a:t>. If the cost of this shortest path in </a:t>
            </a:r>
            <a:r>
              <a:rPr lang="en-US" i="1" dirty="0"/>
              <a:t>H</a:t>
            </a:r>
            <a:r>
              <a:rPr lang="en-US" dirty="0"/>
              <a:t> is more than a factor </a:t>
            </a:r>
            <a:r>
              <a:rPr lang="en-US" dirty="0">
                <a:latin typeface="Symbol" pitchFamily="18" charset="2"/>
                <a:sym typeface="Symbol" pitchFamily="18" charset="2"/>
              </a:rPr>
              <a:t></a:t>
            </a:r>
            <a:r>
              <a:rPr lang="en-US" dirty="0"/>
              <a:t> more than the cost of the shortest path in </a:t>
            </a:r>
            <a:r>
              <a:rPr lang="en-US" i="1" dirty="0"/>
              <a:t>G</a:t>
            </a:r>
            <a:r>
              <a:rPr lang="en-US" dirty="0"/>
              <a:t>, then just add the shortest path in </a:t>
            </a:r>
            <a:r>
              <a:rPr lang="en-US" i="1" dirty="0"/>
              <a:t>G</a:t>
            </a:r>
            <a:r>
              <a:rPr lang="en-US" dirty="0"/>
              <a:t> to </a:t>
            </a:r>
            <a:r>
              <a:rPr lang="en-US" i="1" dirty="0" smtClean="0"/>
              <a:t>H</a:t>
            </a:r>
            <a:r>
              <a:rPr lang="en-US" dirty="0" smtClean="0"/>
              <a:t>. </a:t>
            </a:r>
          </a:p>
          <a:p>
            <a:pPr marL="800100" lvl="1" indent="-342900">
              <a:buFontTx/>
              <a:buChar char="•"/>
            </a:pPr>
            <a:r>
              <a:rPr lang="en-US" dirty="0" smtClean="0"/>
              <a:t>Formally: </a:t>
            </a:r>
            <a:r>
              <a:rPr lang="en-US" b="1" dirty="0" smtClean="0"/>
              <a:t>IF</a:t>
            </a:r>
            <a:r>
              <a:rPr lang="en-US" dirty="0" smtClean="0"/>
              <a:t> </a:t>
            </a:r>
            <a:r>
              <a:rPr lang="en-US" dirty="0" err="1" smtClean="0">
                <a:solidFill>
                  <a:srgbClr val="000000"/>
                </a:solidFill>
                <a:ea typeface="+mn-ea"/>
                <a:cs typeface="+mn-cs"/>
              </a:rPr>
              <a:t>d</a:t>
            </a:r>
            <a:r>
              <a:rPr lang="en-US" baseline="-25000" dirty="0" err="1" smtClean="0">
                <a:solidFill>
                  <a:srgbClr val="000000"/>
                </a:solidFill>
                <a:ea typeface="+mn-ea"/>
                <a:cs typeface="+mn-cs"/>
              </a:rPr>
              <a:t>H</a:t>
            </a:r>
            <a:r>
              <a:rPr lang="en-US" dirty="0" smtClean="0">
                <a:solidFill>
                  <a:srgbClr val="000000"/>
                </a:solidFill>
                <a:ea typeface="+mn-ea"/>
                <a:cs typeface="+mn-cs"/>
              </a:rPr>
              <a:t>(</a:t>
            </a:r>
            <a:r>
              <a:rPr lang="en-US" dirty="0" err="1" smtClean="0">
                <a:solidFill>
                  <a:srgbClr val="000000"/>
                </a:solidFill>
                <a:ea typeface="+mn-ea"/>
                <a:cs typeface="+mn-cs"/>
              </a:rPr>
              <a:t>r,z</a:t>
            </a:r>
            <a:r>
              <a:rPr lang="en-US" baseline="-25000" dirty="0" err="1" smtClean="0">
                <a:solidFill>
                  <a:srgbClr val="000000"/>
                </a:solidFill>
                <a:ea typeface="+mn-ea"/>
                <a:cs typeface="+mn-cs"/>
              </a:rPr>
              <a:t>i</a:t>
            </a:r>
            <a:r>
              <a:rPr lang="en-US" dirty="0" smtClean="0">
                <a:solidFill>
                  <a:srgbClr val="000000"/>
                </a:solidFill>
                <a:ea typeface="+mn-ea"/>
                <a:cs typeface="+mn-cs"/>
              </a:rPr>
              <a:t>) &gt; </a:t>
            </a:r>
            <a:r>
              <a:rPr lang="en-US" dirty="0" smtClean="0">
                <a:solidFill>
                  <a:srgbClr val="000000"/>
                </a:solidFill>
                <a:latin typeface="Symbol"/>
                <a:ea typeface="+mn-ea"/>
                <a:cs typeface="+mn-cs"/>
                <a:sym typeface="Symbol"/>
              </a:rPr>
              <a:t></a:t>
            </a:r>
            <a:r>
              <a:rPr lang="en-US" dirty="0" err="1" smtClean="0">
                <a:solidFill>
                  <a:srgbClr val="000000"/>
                </a:solidFill>
                <a:ea typeface="+mn-ea"/>
                <a:cs typeface="+mn-cs"/>
              </a:rPr>
              <a:t>d</a:t>
            </a:r>
            <a:r>
              <a:rPr lang="en-US" baseline="-25000" dirty="0" err="1" smtClean="0">
                <a:solidFill>
                  <a:srgbClr val="000000"/>
                </a:solidFill>
                <a:ea typeface="+mn-ea"/>
                <a:cs typeface="+mn-cs"/>
              </a:rPr>
              <a:t>G</a:t>
            </a:r>
            <a:r>
              <a:rPr lang="en-US" dirty="0" smtClean="0">
                <a:solidFill>
                  <a:srgbClr val="000000"/>
                </a:solidFill>
                <a:ea typeface="+mn-ea"/>
                <a:cs typeface="+mn-cs"/>
              </a:rPr>
              <a:t>(</a:t>
            </a:r>
            <a:r>
              <a:rPr lang="en-US" dirty="0" err="1" smtClean="0">
                <a:solidFill>
                  <a:srgbClr val="000000"/>
                </a:solidFill>
                <a:ea typeface="+mn-ea"/>
                <a:cs typeface="+mn-cs"/>
              </a:rPr>
              <a:t>r,z</a:t>
            </a:r>
            <a:r>
              <a:rPr lang="en-US" baseline="-25000" dirty="0" err="1" smtClean="0">
                <a:solidFill>
                  <a:srgbClr val="000000"/>
                </a:solidFill>
                <a:ea typeface="+mn-ea"/>
                <a:cs typeface="+mn-cs"/>
              </a:rPr>
              <a:t>i</a:t>
            </a:r>
            <a:r>
              <a:rPr lang="en-US" dirty="0" smtClean="0">
                <a:solidFill>
                  <a:srgbClr val="000000"/>
                </a:solidFill>
                <a:ea typeface="+mn-ea"/>
                <a:cs typeface="+mn-cs"/>
              </a:rPr>
              <a:t>) </a:t>
            </a:r>
            <a:r>
              <a:rPr lang="en-US" b="1" dirty="0" smtClean="0">
                <a:solidFill>
                  <a:srgbClr val="000000"/>
                </a:solidFill>
                <a:ea typeface="+mn-ea"/>
                <a:cs typeface="+mn-cs"/>
              </a:rPr>
              <a:t>THEN</a:t>
            </a:r>
            <a:r>
              <a:rPr lang="en-US" dirty="0" smtClean="0">
                <a:solidFill>
                  <a:srgbClr val="000000"/>
                </a:solidFill>
                <a:ea typeface="+mn-ea"/>
                <a:cs typeface="+mn-cs"/>
              </a:rPr>
              <a:t> H := H + </a:t>
            </a:r>
            <a:r>
              <a:rPr lang="en-US" dirty="0" err="1" smtClean="0">
                <a:solidFill>
                  <a:srgbClr val="000000"/>
                </a:solidFill>
              </a:rPr>
              <a:t>d</a:t>
            </a:r>
            <a:r>
              <a:rPr lang="en-US" baseline="-25000" dirty="0" err="1" smtClean="0">
                <a:solidFill>
                  <a:srgbClr val="000000"/>
                </a:solidFill>
              </a:rPr>
              <a:t>G</a:t>
            </a:r>
            <a:r>
              <a:rPr lang="en-US" dirty="0" smtClean="0">
                <a:solidFill>
                  <a:srgbClr val="000000"/>
                </a:solidFill>
              </a:rPr>
              <a:t>(</a:t>
            </a:r>
            <a:r>
              <a:rPr lang="en-US" dirty="0" err="1" smtClean="0">
                <a:solidFill>
                  <a:srgbClr val="000000"/>
                </a:solidFill>
              </a:rPr>
              <a:t>r,z</a:t>
            </a:r>
            <a:r>
              <a:rPr lang="en-US" baseline="-25000" dirty="0" err="1" smtClean="0">
                <a:solidFill>
                  <a:srgbClr val="000000"/>
                </a:solidFill>
              </a:rPr>
              <a:t>i</a:t>
            </a:r>
            <a:r>
              <a:rPr lang="en-US" dirty="0" smtClean="0">
                <a:solidFill>
                  <a:srgbClr val="000000"/>
                </a:solidFill>
              </a:rPr>
              <a:t>) </a:t>
            </a:r>
            <a:r>
              <a:rPr lang="en-US" b="1" dirty="0" smtClean="0">
                <a:solidFill>
                  <a:srgbClr val="000000"/>
                </a:solidFill>
              </a:rPr>
              <a:t>ENDIF</a:t>
            </a:r>
            <a:r>
              <a:rPr lang="en-US" dirty="0" smtClean="0">
                <a:solidFill>
                  <a:srgbClr val="000000"/>
                </a:solidFill>
              </a:rPr>
              <a:t>.</a:t>
            </a:r>
            <a:endParaRPr lang="en-US" dirty="0"/>
          </a:p>
          <a:p>
            <a:pPr marL="381000" indent="-381000">
              <a:buFontTx/>
              <a:buAutoNum type="arabicPeriod"/>
            </a:pPr>
            <a:r>
              <a:rPr lang="en-US" dirty="0"/>
              <a:t>Now simply compute the SPT with root </a:t>
            </a:r>
            <a:r>
              <a:rPr lang="en-US" i="1" dirty="0"/>
              <a:t>r</a:t>
            </a:r>
            <a:r>
              <a:rPr lang="en-US" dirty="0"/>
              <a:t> in </a:t>
            </a:r>
            <a:r>
              <a:rPr lang="en-US" i="1" dirty="0"/>
              <a:t>H</a:t>
            </a:r>
            <a:r>
              <a:rPr lang="en-US" dirty="0"/>
              <a:t>.</a:t>
            </a:r>
          </a:p>
          <a:p>
            <a:pPr marL="381000" indent="-381000">
              <a:buFontTx/>
              <a:buAutoNum type="arabicPeriod"/>
            </a:pPr>
            <a:endParaRPr lang="en-US" dirty="0"/>
          </a:p>
          <a:p>
            <a:pPr marL="381000" indent="-381000"/>
            <a:r>
              <a:rPr lang="en-US" dirty="0"/>
              <a:t>Sounds crazy… but it works!</a:t>
            </a:r>
          </a:p>
          <a:p>
            <a:pPr marL="381000" indent="-381000">
              <a:buFontTx/>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Area maturity</a:t>
            </a:r>
          </a:p>
          <a:p>
            <a:endParaRPr lang="en-US" dirty="0" smtClean="0"/>
          </a:p>
          <a:p>
            <a:endParaRPr lang="en-US" dirty="0" smtClean="0"/>
          </a:p>
          <a:p>
            <a:endParaRPr lang="en-US" dirty="0" smtClean="0"/>
          </a:p>
          <a:p>
            <a:r>
              <a:rPr lang="en-US" dirty="0" smtClean="0"/>
              <a:t>Practical importance</a:t>
            </a:r>
          </a:p>
          <a:p>
            <a:endParaRPr lang="en-US" dirty="0" smtClean="0"/>
          </a:p>
          <a:p>
            <a:endParaRPr lang="en-US" dirty="0" smtClean="0"/>
          </a:p>
          <a:p>
            <a:endParaRPr lang="en-US" dirty="0" smtClean="0"/>
          </a:p>
          <a:p>
            <a:r>
              <a:rPr lang="en-US" dirty="0" smtClean="0"/>
              <a:t>Theory appeal</a:t>
            </a:r>
          </a:p>
          <a:p>
            <a:endParaRPr lang="en-US" dirty="0"/>
          </a:p>
        </p:txBody>
      </p:sp>
      <p:sp>
        <p:nvSpPr>
          <p:cNvPr id="4" name="Rectangle 3"/>
          <p:cNvSpPr/>
          <p:nvPr/>
        </p:nvSpPr>
        <p:spPr bwMode="auto">
          <a:xfrm>
            <a:off x="889907" y="1657357"/>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rPr>
              <a:t>First steps                                                         </a:t>
            </a:r>
            <a:r>
              <a:rPr kumimoji="0" lang="en-US" b="0" i="0" u="none" strike="noStrike" cap="none" normalizeH="0" baseline="0" dirty="0" smtClean="0">
                <a:ln>
                  <a:noFill/>
                </a:ln>
                <a:solidFill>
                  <a:schemeClr val="bg1"/>
                </a:solidFill>
                <a:effectLst/>
                <a:latin typeface="Arial" charset="0"/>
              </a:rPr>
              <a:t>Text book</a:t>
            </a:r>
          </a:p>
        </p:txBody>
      </p:sp>
      <p:sp>
        <p:nvSpPr>
          <p:cNvPr id="5" name="Rectangle 4"/>
          <p:cNvSpPr/>
          <p:nvPr/>
        </p:nvSpPr>
        <p:spPr bwMode="auto">
          <a:xfrm>
            <a:off x="889907" y="3132373"/>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rPr>
              <a:t>No apps                                                     Mission critical</a:t>
            </a:r>
          </a:p>
        </p:txBody>
      </p:sp>
      <p:sp>
        <p:nvSpPr>
          <p:cNvPr id="6" name="Rectangle 5"/>
          <p:cNvSpPr/>
          <p:nvPr/>
        </p:nvSpPr>
        <p:spPr bwMode="auto">
          <a:xfrm>
            <a:off x="889907" y="4607389"/>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err="1" smtClean="0">
                <a:solidFill>
                  <a:schemeClr val="bg1"/>
                </a:solidFill>
              </a:rPr>
              <a:t>Boooooooring</a:t>
            </a:r>
            <a:r>
              <a:rPr lang="en-US" smtClean="0">
                <a:solidFill>
                  <a:schemeClr val="bg1"/>
                </a:solidFill>
              </a:rPr>
              <a:t>					 Exciting</a:t>
            </a:r>
            <a:endParaRPr lang="en-US" dirty="0" smtClean="0">
              <a:solidFill>
                <a:schemeClr val="bg1"/>
              </a:solidFill>
            </a:endParaRPr>
          </a:p>
        </p:txBody>
      </p:sp>
      <p:sp>
        <p:nvSpPr>
          <p:cNvPr id="7" name="Isosceles Triangle 6"/>
          <p:cNvSpPr/>
          <p:nvPr/>
        </p:nvSpPr>
        <p:spPr bwMode="auto">
          <a:xfrm>
            <a:off x="4694530" y="1926771"/>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Isosceles Triangle 7"/>
          <p:cNvSpPr/>
          <p:nvPr/>
        </p:nvSpPr>
        <p:spPr bwMode="auto">
          <a:xfrm>
            <a:off x="4704221" y="3385456"/>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Isosceles Triangle 8"/>
          <p:cNvSpPr/>
          <p:nvPr/>
        </p:nvSpPr>
        <p:spPr bwMode="auto">
          <a:xfrm>
            <a:off x="6501733" y="4876797"/>
            <a:ext cx="293915" cy="418683"/>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p:txBody>
          <a:bodyPr/>
          <a:lstStyle/>
          <a:p>
            <a:r>
              <a:rPr lang="en-US"/>
              <a:t>An example, </a:t>
            </a:r>
            <a:r>
              <a:rPr lang="en-US">
                <a:latin typeface="Symbol" pitchFamily="18" charset="2"/>
                <a:sym typeface="Symbol" pitchFamily="18" charset="2"/>
              </a:rPr>
              <a:t> </a:t>
            </a:r>
            <a:r>
              <a:rPr lang="en-US"/>
              <a:t>= 2</a:t>
            </a:r>
          </a:p>
        </p:txBody>
      </p:sp>
      <p:sp>
        <p:nvSpPr>
          <p:cNvPr id="14" name="Content Placeholder 13"/>
          <p:cNvSpPr>
            <a:spLocks noGrp="1"/>
          </p:cNvSpPr>
          <p:nvPr>
            <p:ph idx="1"/>
          </p:nvPr>
        </p:nvSpPr>
        <p:spPr/>
        <p:txBody>
          <a:bodyPr/>
          <a:lstStyle/>
          <a:p>
            <a:endParaRPr lang="en-US"/>
          </a:p>
        </p:txBody>
      </p:sp>
      <p:pic>
        <p:nvPicPr>
          <p:cNvPr id="1129476" name="Picture 4"/>
          <p:cNvPicPr>
            <a:picLocks noChangeAspect="1" noChangeArrowheads="1"/>
          </p:cNvPicPr>
          <p:nvPr/>
        </p:nvPicPr>
        <p:blipFill>
          <a:blip r:embed="rId3" cstate="print"/>
          <a:srcRect/>
          <a:stretch>
            <a:fillRect/>
          </a:stretch>
        </p:blipFill>
        <p:spPr bwMode="auto">
          <a:xfrm>
            <a:off x="468313" y="811213"/>
            <a:ext cx="8207375" cy="5210175"/>
          </a:xfrm>
          <a:prstGeom prst="rect">
            <a:avLst/>
          </a:prstGeom>
          <a:noFill/>
        </p:spPr>
      </p:pic>
      <p:sp>
        <p:nvSpPr>
          <p:cNvPr id="1129477" name="Text Box 5"/>
          <p:cNvSpPr txBox="1">
            <a:spLocks noChangeArrowheads="1"/>
          </p:cNvSpPr>
          <p:nvPr/>
        </p:nvSpPr>
        <p:spPr bwMode="auto">
          <a:xfrm>
            <a:off x="2239963" y="2565400"/>
            <a:ext cx="819150" cy="366713"/>
          </a:xfrm>
          <a:prstGeom prst="rect">
            <a:avLst/>
          </a:prstGeom>
          <a:noFill/>
          <a:ln w="19050" algn="ctr">
            <a:noFill/>
            <a:miter lim="800000"/>
            <a:headEnd/>
            <a:tailEnd/>
          </a:ln>
          <a:effectLst/>
        </p:spPr>
        <p:txBody>
          <a:bodyPr wrap="none">
            <a:spAutoFit/>
          </a:bodyPr>
          <a:lstStyle/>
          <a:p>
            <a:r>
              <a:rPr lang="en-US" sz="1800" i="0">
                <a:solidFill>
                  <a:srgbClr val="FF0000"/>
                </a:solidFill>
              </a:rPr>
              <a:t>Graph</a:t>
            </a:r>
          </a:p>
        </p:txBody>
      </p:sp>
      <p:sp>
        <p:nvSpPr>
          <p:cNvPr id="1129478" name="Text Box 6"/>
          <p:cNvSpPr txBox="1">
            <a:spLocks noChangeArrowheads="1"/>
          </p:cNvSpPr>
          <p:nvPr/>
        </p:nvSpPr>
        <p:spPr bwMode="auto">
          <a:xfrm>
            <a:off x="4427538" y="1844675"/>
            <a:ext cx="666750" cy="366713"/>
          </a:xfrm>
          <a:prstGeom prst="rect">
            <a:avLst/>
          </a:prstGeom>
          <a:noFill/>
          <a:ln w="19050" algn="ctr">
            <a:noFill/>
            <a:miter lim="800000"/>
            <a:headEnd/>
            <a:tailEnd/>
          </a:ln>
          <a:effectLst/>
        </p:spPr>
        <p:txBody>
          <a:bodyPr wrap="none">
            <a:spAutoFit/>
          </a:bodyPr>
          <a:lstStyle/>
          <a:p>
            <a:r>
              <a:rPr lang="en-US" sz="1800" i="0">
                <a:solidFill>
                  <a:srgbClr val="FF0000"/>
                </a:solidFill>
              </a:rPr>
              <a:t>MST</a:t>
            </a:r>
          </a:p>
        </p:txBody>
      </p:sp>
      <p:sp>
        <p:nvSpPr>
          <p:cNvPr id="1129479" name="Text Box 7"/>
          <p:cNvSpPr txBox="1">
            <a:spLocks noChangeArrowheads="1"/>
          </p:cNvSpPr>
          <p:nvPr/>
        </p:nvSpPr>
        <p:spPr bwMode="auto">
          <a:xfrm>
            <a:off x="6588125" y="2133600"/>
            <a:ext cx="628650" cy="366713"/>
          </a:xfrm>
          <a:prstGeom prst="rect">
            <a:avLst/>
          </a:prstGeom>
          <a:noFill/>
          <a:ln w="19050" algn="ctr">
            <a:noFill/>
            <a:miter lim="800000"/>
            <a:headEnd/>
            <a:tailEnd/>
          </a:ln>
          <a:effectLst/>
        </p:spPr>
        <p:txBody>
          <a:bodyPr wrap="none">
            <a:spAutoFit/>
          </a:bodyPr>
          <a:lstStyle/>
          <a:p>
            <a:r>
              <a:rPr lang="en-US" sz="1800" i="0">
                <a:solidFill>
                  <a:srgbClr val="FF0000"/>
                </a:solidFill>
              </a:rPr>
              <a:t>SPT</a:t>
            </a:r>
          </a:p>
        </p:txBody>
      </p:sp>
      <p:sp>
        <p:nvSpPr>
          <p:cNvPr id="1129480" name="Rectangle 8"/>
          <p:cNvSpPr>
            <a:spLocks noChangeArrowheads="1"/>
          </p:cNvSpPr>
          <p:nvPr/>
        </p:nvSpPr>
        <p:spPr bwMode="auto">
          <a:xfrm>
            <a:off x="1835150" y="3213100"/>
            <a:ext cx="433388" cy="287338"/>
          </a:xfrm>
          <a:prstGeom prst="rect">
            <a:avLst/>
          </a:prstGeom>
          <a:solidFill>
            <a:schemeClr val="bg1"/>
          </a:solidFill>
          <a:ln w="19050" algn="ctr">
            <a:noFill/>
            <a:miter lim="800000"/>
            <a:headEnd/>
            <a:tailEnd/>
          </a:ln>
          <a:effectLst/>
        </p:spPr>
        <p:txBody>
          <a:bodyPr wrap="none" anchor="ctr"/>
          <a:lstStyle/>
          <a:p>
            <a:endParaRPr lang="en-US"/>
          </a:p>
        </p:txBody>
      </p:sp>
      <p:sp>
        <p:nvSpPr>
          <p:cNvPr id="1129481" name="Rectangle 9"/>
          <p:cNvSpPr>
            <a:spLocks noChangeArrowheads="1"/>
          </p:cNvSpPr>
          <p:nvPr/>
        </p:nvSpPr>
        <p:spPr bwMode="auto">
          <a:xfrm>
            <a:off x="3924300" y="3213100"/>
            <a:ext cx="433388" cy="287338"/>
          </a:xfrm>
          <a:prstGeom prst="rect">
            <a:avLst/>
          </a:prstGeom>
          <a:solidFill>
            <a:schemeClr val="bg1"/>
          </a:solidFill>
          <a:ln w="19050" algn="ctr">
            <a:noFill/>
            <a:miter lim="800000"/>
            <a:headEnd/>
            <a:tailEnd/>
          </a:ln>
          <a:effectLst/>
        </p:spPr>
        <p:txBody>
          <a:bodyPr wrap="none" anchor="ctr"/>
          <a:lstStyle/>
          <a:p>
            <a:endParaRPr lang="en-US"/>
          </a:p>
        </p:txBody>
      </p:sp>
      <p:sp>
        <p:nvSpPr>
          <p:cNvPr id="1129482" name="Rectangle 10"/>
          <p:cNvSpPr>
            <a:spLocks noChangeArrowheads="1"/>
          </p:cNvSpPr>
          <p:nvPr/>
        </p:nvSpPr>
        <p:spPr bwMode="auto">
          <a:xfrm>
            <a:off x="6516688" y="3213100"/>
            <a:ext cx="433387" cy="287338"/>
          </a:xfrm>
          <a:prstGeom prst="rect">
            <a:avLst/>
          </a:prstGeom>
          <a:solidFill>
            <a:schemeClr val="bg1"/>
          </a:solidFill>
          <a:ln w="19050" algn="ctr">
            <a:noFill/>
            <a:miter lim="800000"/>
            <a:headEnd/>
            <a:tailEnd/>
          </a:ln>
          <a:effectLst/>
        </p:spPr>
        <p:txBody>
          <a:bodyPr wrap="none" anchor="ctr"/>
          <a:lstStyle/>
          <a:p>
            <a:endParaRPr lang="en-US"/>
          </a:p>
        </p:txBody>
      </p:sp>
      <p:sp>
        <p:nvSpPr>
          <p:cNvPr id="1129483" name="Text Box 11"/>
          <p:cNvSpPr txBox="1">
            <a:spLocks noChangeArrowheads="1"/>
          </p:cNvSpPr>
          <p:nvPr/>
        </p:nvSpPr>
        <p:spPr bwMode="auto">
          <a:xfrm>
            <a:off x="6551613" y="4868863"/>
            <a:ext cx="325437" cy="396875"/>
          </a:xfrm>
          <a:prstGeom prst="rect">
            <a:avLst/>
          </a:prstGeom>
          <a:noFill/>
          <a:ln w="19050" algn="ctr">
            <a:noFill/>
            <a:miter lim="800000"/>
            <a:headEnd/>
            <a:tailEnd/>
          </a:ln>
          <a:effectLst/>
        </p:spPr>
        <p:txBody>
          <a:bodyPr wrap="none">
            <a:spAutoFit/>
          </a:bodyPr>
          <a:lstStyle/>
          <a:p>
            <a:r>
              <a:rPr lang="en-US" sz="2000" b="1" i="0">
                <a:solidFill>
                  <a:srgbClr val="FF0000"/>
                </a:solidFill>
              </a:rPr>
              <a:t>x</a:t>
            </a:r>
          </a:p>
        </p:txBody>
      </p:sp>
      <p:sp>
        <p:nvSpPr>
          <p:cNvPr id="1129484" name="Text Box 12"/>
          <p:cNvSpPr txBox="1">
            <a:spLocks noChangeArrowheads="1"/>
          </p:cNvSpPr>
          <p:nvPr/>
        </p:nvSpPr>
        <p:spPr bwMode="auto">
          <a:xfrm>
            <a:off x="6443663" y="4471988"/>
            <a:ext cx="325437" cy="396875"/>
          </a:xfrm>
          <a:prstGeom prst="rect">
            <a:avLst/>
          </a:prstGeom>
          <a:noFill/>
          <a:ln w="19050" algn="ctr">
            <a:noFill/>
            <a:miter lim="800000"/>
            <a:headEnd/>
            <a:tailEnd/>
          </a:ln>
          <a:effectLst/>
        </p:spPr>
        <p:txBody>
          <a:bodyPr wrap="none">
            <a:spAutoFit/>
          </a:bodyPr>
          <a:lstStyle/>
          <a:p>
            <a:r>
              <a:rPr lang="en-US" sz="2000" b="1" i="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9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9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483" grpId="0"/>
      <p:bldP spid="112948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p:txBody>
          <a:bodyPr/>
          <a:lstStyle/>
          <a:p>
            <a:r>
              <a:rPr lang="en-US"/>
              <a:t>Proof of Main Theorem</a:t>
            </a:r>
          </a:p>
        </p:txBody>
      </p:sp>
      <p:sp>
        <p:nvSpPr>
          <p:cNvPr id="1130499" name="Rectangle 3"/>
          <p:cNvSpPr>
            <a:spLocks noGrp="1" noChangeArrowheads="1"/>
          </p:cNvSpPr>
          <p:nvPr>
            <p:ph type="body" idx="1"/>
          </p:nvPr>
        </p:nvSpPr>
        <p:spPr/>
        <p:txBody>
          <a:bodyPr/>
          <a:lstStyle/>
          <a:p>
            <a:endParaRPr lang="en-US" dirty="0"/>
          </a:p>
          <a:p>
            <a:r>
              <a:rPr lang="en-US" dirty="0"/>
              <a:t>The SPT </a:t>
            </a:r>
            <a:r>
              <a:rPr lang="en-US" dirty="0">
                <a:latin typeface="Symbol" pitchFamily="18" charset="2"/>
                <a:sym typeface="Symbol" pitchFamily="18" charset="2"/>
              </a:rPr>
              <a:t></a:t>
            </a:r>
            <a:r>
              <a:rPr lang="en-US" dirty="0"/>
              <a:t>-approximation is clearly given since we included all necessary paths during the construction and in step 5 only removed edges which were not in the SPT.</a:t>
            </a:r>
          </a:p>
          <a:p>
            <a:endParaRPr lang="en-US" dirty="0"/>
          </a:p>
          <a:p>
            <a:r>
              <a:rPr lang="en-US" dirty="0"/>
              <a:t>We need to show that our final tree is a </a:t>
            </a:r>
            <a:r>
              <a:rPr lang="en-US" dirty="0">
                <a:latin typeface="Symbol" pitchFamily="18" charset="2"/>
                <a:sym typeface="Symbol" pitchFamily="18" charset="2"/>
              </a:rPr>
              <a:t></a:t>
            </a:r>
            <a:r>
              <a:rPr lang="en-US" dirty="0"/>
              <a:t>-approximation of the MST. In fact we show that the graph H before step 5 is already a </a:t>
            </a:r>
            <a:r>
              <a:rPr lang="en-US" dirty="0">
                <a:latin typeface="Symbol" pitchFamily="18" charset="2"/>
                <a:sym typeface="Symbol" pitchFamily="18" charset="2"/>
              </a:rPr>
              <a:t></a:t>
            </a:r>
            <a:r>
              <a:rPr lang="en-US" dirty="0"/>
              <a:t>-approximation!</a:t>
            </a:r>
          </a:p>
          <a:p>
            <a:endParaRPr lang="en-US" dirty="0"/>
          </a:p>
          <a:p>
            <a:r>
              <a:rPr lang="en-US" dirty="0"/>
              <a:t>For this we need a little helper lemma first…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p:txBody>
          <a:bodyPr/>
          <a:lstStyle/>
          <a:p>
            <a:r>
              <a:rPr lang="en-US"/>
              <a:t>A preordering lemma</a:t>
            </a:r>
          </a:p>
        </p:txBody>
      </p:sp>
      <p:sp>
        <p:nvSpPr>
          <p:cNvPr id="1133571" name="Rectangle 3"/>
          <p:cNvSpPr>
            <a:spLocks noGrp="1" noChangeArrowheads="1"/>
          </p:cNvSpPr>
          <p:nvPr>
            <p:ph idx="1"/>
          </p:nvPr>
        </p:nvSpPr>
        <p:spPr/>
        <p:txBody>
          <a:bodyPr/>
          <a:lstStyle/>
          <a:p>
            <a:endParaRPr lang="en-US"/>
          </a:p>
          <a:p>
            <a:r>
              <a:rPr lang="en-US"/>
              <a:t>Lemma: Let T be a rooted spanning tree, with root r, and let z</a:t>
            </a:r>
            <a:r>
              <a:rPr lang="en-US" baseline="-25000"/>
              <a:t>0</a:t>
            </a:r>
            <a:r>
              <a:rPr lang="en-US"/>
              <a:t>, z</a:t>
            </a:r>
            <a:r>
              <a:rPr lang="en-US" baseline="-25000"/>
              <a:t>1</a:t>
            </a:r>
            <a:r>
              <a:rPr lang="en-US"/>
              <a:t>, …, z</a:t>
            </a:r>
            <a:r>
              <a:rPr lang="en-US" baseline="-25000"/>
              <a:t>k</a:t>
            </a:r>
            <a:r>
              <a:rPr lang="en-US"/>
              <a:t> be arbitrary nodes of T in preorder. Then,</a:t>
            </a:r>
          </a:p>
          <a:p>
            <a:endParaRPr lang="en-US"/>
          </a:p>
          <a:p>
            <a:endParaRPr lang="en-US"/>
          </a:p>
          <a:p>
            <a:endParaRPr lang="en-US"/>
          </a:p>
          <a:p>
            <a:r>
              <a:rPr lang="en-US"/>
              <a:t>“Proof by picture”: Every edge </a:t>
            </a:r>
            <a:br>
              <a:rPr lang="en-US"/>
            </a:br>
            <a:r>
              <a:rPr lang="en-US"/>
              <a:t>is traversed at most twice. </a:t>
            </a:r>
          </a:p>
          <a:p>
            <a:endParaRPr lang="en-US"/>
          </a:p>
          <a:p>
            <a:r>
              <a:rPr lang="en-US"/>
              <a:t>Remark: Exactly like the </a:t>
            </a:r>
            <a:br>
              <a:rPr lang="en-US"/>
            </a:br>
            <a:r>
              <a:rPr lang="en-US"/>
              <a:t>2-approximation algorithm </a:t>
            </a:r>
            <a:br>
              <a:rPr lang="en-US"/>
            </a:br>
            <a:r>
              <a:rPr lang="en-US"/>
              <a:t>for metric TSP.</a:t>
            </a:r>
          </a:p>
        </p:txBody>
      </p:sp>
      <p:pic>
        <p:nvPicPr>
          <p:cNvPr id="6" name="Picture 5" descr="txp_fig"/>
          <p:cNvPicPr>
            <a:picLocks noChangeAspect="1"/>
          </p:cNvPicPr>
          <p:nvPr>
            <p:custDataLst>
              <p:tags r:id="rId1"/>
            </p:custDataLst>
          </p:nvPr>
        </p:nvPicPr>
        <p:blipFill>
          <a:blip r:embed="rId4" cstate="print"/>
          <a:stretch>
            <a:fillRect/>
          </a:stretch>
        </p:blipFill>
        <p:spPr bwMode="auto">
          <a:xfrm>
            <a:off x="3237671" y="1957606"/>
            <a:ext cx="3142521" cy="785630"/>
          </a:xfrm>
          <a:prstGeom prst="rect">
            <a:avLst/>
          </a:prstGeom>
          <a:noFill/>
          <a:ln/>
          <a:effectLst/>
        </p:spPr>
      </p:pic>
      <p:pic>
        <p:nvPicPr>
          <p:cNvPr id="1133573" name="Picture 5"/>
          <p:cNvPicPr>
            <a:picLocks noChangeAspect="1" noChangeArrowheads="1"/>
          </p:cNvPicPr>
          <p:nvPr/>
        </p:nvPicPr>
        <p:blipFill>
          <a:blip r:embed="rId5" cstate="print"/>
          <a:srcRect/>
          <a:stretch>
            <a:fillRect/>
          </a:stretch>
        </p:blipFill>
        <p:spPr bwMode="auto">
          <a:xfrm>
            <a:off x="4787900" y="2852738"/>
            <a:ext cx="3692525" cy="2925762"/>
          </a:xfrm>
          <a:prstGeom prst="rect">
            <a:avLst/>
          </a:prstGeom>
          <a:noFill/>
          <a:ln w="19050" algn="ctr">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p:txBody>
          <a:bodyPr/>
          <a:lstStyle/>
          <a:p>
            <a:r>
              <a:rPr lang="en-US"/>
              <a:t>Proof of Main Theorem (2)</a:t>
            </a:r>
          </a:p>
        </p:txBody>
      </p:sp>
      <p:sp>
        <p:nvSpPr>
          <p:cNvPr id="1135619" name="Rectangle 3"/>
          <p:cNvSpPr>
            <a:spLocks noGrp="1" noChangeArrowheads="1"/>
          </p:cNvSpPr>
          <p:nvPr>
            <p:ph type="body" idx="1"/>
          </p:nvPr>
        </p:nvSpPr>
        <p:spPr>
          <a:xfrm>
            <a:off x="468313" y="836613"/>
            <a:ext cx="8351837" cy="5289550"/>
          </a:xfrm>
        </p:spPr>
        <p:txBody>
          <a:bodyPr/>
          <a:lstStyle/>
          <a:p>
            <a:endParaRPr lang="en-US" dirty="0"/>
          </a:p>
          <a:p>
            <a:r>
              <a:rPr lang="en-US" dirty="0"/>
              <a:t>Let z</a:t>
            </a:r>
            <a:r>
              <a:rPr lang="en-US" baseline="-25000" dirty="0"/>
              <a:t>1</a:t>
            </a:r>
            <a:r>
              <a:rPr lang="en-US" dirty="0"/>
              <a:t>, z</a:t>
            </a:r>
            <a:r>
              <a:rPr lang="en-US" baseline="-25000" dirty="0"/>
              <a:t>2</a:t>
            </a:r>
            <a:r>
              <a:rPr lang="en-US" dirty="0"/>
              <a:t>, </a:t>
            </a:r>
            <a:r>
              <a:rPr lang="en-US" dirty="0" smtClean="0"/>
              <a:t>…, </a:t>
            </a:r>
            <a:r>
              <a:rPr lang="en-US" dirty="0" err="1" smtClean="0"/>
              <a:t>z</a:t>
            </a:r>
            <a:r>
              <a:rPr lang="en-US" baseline="-25000" dirty="0" err="1" smtClean="0"/>
              <a:t>k</a:t>
            </a:r>
            <a:r>
              <a:rPr lang="en-US" dirty="0" smtClean="0"/>
              <a:t> be </a:t>
            </a:r>
            <a:r>
              <a:rPr lang="en-US" dirty="0"/>
              <a:t>the set of k nodes for which we added their shortest paths </a:t>
            </a:r>
            <a:r>
              <a:rPr lang="en-US" dirty="0" smtClean="0"/>
              <a:t>to </a:t>
            </a:r>
            <a:r>
              <a:rPr lang="en-US" dirty="0"/>
              <a:t>the root r in the graph in step 4. In addition, let z</a:t>
            </a:r>
            <a:r>
              <a:rPr lang="en-US" baseline="-25000" dirty="0"/>
              <a:t>0</a:t>
            </a:r>
            <a:r>
              <a:rPr lang="en-US" dirty="0"/>
              <a:t> be the root r. The node </a:t>
            </a:r>
            <a:r>
              <a:rPr lang="en-US" dirty="0" err="1"/>
              <a:t>z</a:t>
            </a:r>
            <a:r>
              <a:rPr lang="en-US" baseline="-25000" dirty="0" err="1"/>
              <a:t>i</a:t>
            </a:r>
            <a:r>
              <a:rPr lang="en-US" dirty="0"/>
              <a:t> can only be in the set if (for example) </a:t>
            </a:r>
            <a:br>
              <a:rPr lang="en-US" dirty="0"/>
            </a:br>
            <a:r>
              <a:rPr lang="en-US" dirty="0" err="1"/>
              <a:t>d</a:t>
            </a:r>
            <a:r>
              <a:rPr lang="en-US" baseline="-25000" dirty="0" err="1"/>
              <a:t>G</a:t>
            </a:r>
            <a:r>
              <a:rPr lang="en-US" dirty="0"/>
              <a:t>(r,z</a:t>
            </a:r>
            <a:r>
              <a:rPr lang="en-US" baseline="-25000" dirty="0"/>
              <a:t>i-1</a:t>
            </a:r>
            <a:r>
              <a:rPr lang="en-US" dirty="0"/>
              <a:t>) + </a:t>
            </a:r>
            <a:r>
              <a:rPr lang="en-US" dirty="0" err="1"/>
              <a:t>d</a:t>
            </a:r>
            <a:r>
              <a:rPr lang="en-US" baseline="-25000" dirty="0" err="1"/>
              <a:t>MST</a:t>
            </a:r>
            <a:r>
              <a:rPr lang="en-US" dirty="0"/>
              <a:t>(z</a:t>
            </a:r>
            <a:r>
              <a:rPr lang="en-US" baseline="-25000" dirty="0"/>
              <a:t>i-1</a:t>
            </a:r>
            <a:r>
              <a:rPr lang="en-US" dirty="0"/>
              <a:t>,z</a:t>
            </a:r>
            <a:r>
              <a:rPr lang="en-US" baseline="-25000" dirty="0"/>
              <a:t>i</a:t>
            </a:r>
            <a:r>
              <a:rPr lang="en-US" dirty="0"/>
              <a:t>) &gt; </a:t>
            </a:r>
            <a:r>
              <a:rPr lang="en-US" dirty="0">
                <a:latin typeface="Symbol" pitchFamily="18" charset="2"/>
                <a:sym typeface="Symbol" pitchFamily="18" charset="2"/>
              </a:rPr>
              <a:t></a:t>
            </a:r>
            <a:r>
              <a:rPr lang="en-US" dirty="0" err="1"/>
              <a:t>d</a:t>
            </a:r>
            <a:r>
              <a:rPr lang="en-US" baseline="-25000" dirty="0" err="1"/>
              <a:t>G</a:t>
            </a:r>
            <a:r>
              <a:rPr lang="en-US" dirty="0"/>
              <a:t>(</a:t>
            </a:r>
            <a:r>
              <a:rPr lang="en-US" dirty="0" err="1"/>
              <a:t>r,z</a:t>
            </a:r>
            <a:r>
              <a:rPr lang="en-US" baseline="-25000" dirty="0" err="1"/>
              <a:t>i</a:t>
            </a:r>
            <a:r>
              <a:rPr lang="en-US" dirty="0"/>
              <a:t>), since the shortest path (r,z</a:t>
            </a:r>
            <a:r>
              <a:rPr lang="en-US" baseline="-25000" dirty="0"/>
              <a:t>i-1</a:t>
            </a:r>
            <a:r>
              <a:rPr lang="en-US" dirty="0"/>
              <a:t>) and the path on the MST (z</a:t>
            </a:r>
            <a:r>
              <a:rPr lang="en-US" baseline="-25000" dirty="0"/>
              <a:t>i-1</a:t>
            </a:r>
            <a:r>
              <a:rPr lang="en-US" dirty="0"/>
              <a:t>,z</a:t>
            </a:r>
            <a:r>
              <a:rPr lang="en-US" baseline="-25000" dirty="0"/>
              <a:t>i</a:t>
            </a:r>
            <a:r>
              <a:rPr lang="en-US" dirty="0"/>
              <a:t>) are already in H when we </a:t>
            </a:r>
            <a:r>
              <a:rPr lang="en-US" dirty="0" smtClean="0"/>
              <a:t>consider </a:t>
            </a:r>
            <a:r>
              <a:rPr lang="en-US" dirty="0" err="1" smtClean="0"/>
              <a:t>z</a:t>
            </a:r>
            <a:r>
              <a:rPr lang="en-US" baseline="-25000" dirty="0" err="1" smtClean="0"/>
              <a:t>i</a:t>
            </a:r>
            <a:r>
              <a:rPr lang="en-US" dirty="0"/>
              <a:t>.</a:t>
            </a:r>
          </a:p>
          <a:p>
            <a:endParaRPr lang="en-US" dirty="0"/>
          </a:p>
          <a:p>
            <a:r>
              <a:rPr lang="en-US" dirty="0"/>
              <a:t>We can rewrite this as </a:t>
            </a:r>
            <a:r>
              <a:rPr lang="en-US" dirty="0">
                <a:latin typeface="Symbol" pitchFamily="18" charset="2"/>
                <a:sym typeface="Symbol" pitchFamily="18" charset="2"/>
              </a:rPr>
              <a:t></a:t>
            </a:r>
            <a:r>
              <a:rPr lang="en-US" dirty="0" err="1"/>
              <a:t>d</a:t>
            </a:r>
            <a:r>
              <a:rPr lang="en-US" baseline="-25000" dirty="0" err="1"/>
              <a:t>G</a:t>
            </a:r>
            <a:r>
              <a:rPr lang="en-US" dirty="0"/>
              <a:t>(</a:t>
            </a:r>
            <a:r>
              <a:rPr lang="en-US" dirty="0" err="1"/>
              <a:t>r,z</a:t>
            </a:r>
            <a:r>
              <a:rPr lang="en-US" baseline="-25000" dirty="0" err="1"/>
              <a:t>i</a:t>
            </a:r>
            <a:r>
              <a:rPr lang="en-US" dirty="0"/>
              <a:t>) - </a:t>
            </a:r>
            <a:r>
              <a:rPr lang="en-US" dirty="0" err="1"/>
              <a:t>d</a:t>
            </a:r>
            <a:r>
              <a:rPr lang="en-US" baseline="-25000" dirty="0" err="1"/>
              <a:t>G</a:t>
            </a:r>
            <a:r>
              <a:rPr lang="en-US" dirty="0"/>
              <a:t>(r,z</a:t>
            </a:r>
            <a:r>
              <a:rPr lang="en-US" baseline="-25000" dirty="0"/>
              <a:t>i-1</a:t>
            </a:r>
            <a:r>
              <a:rPr lang="en-US" dirty="0"/>
              <a:t>) &lt; </a:t>
            </a:r>
            <a:r>
              <a:rPr lang="en-US" dirty="0" err="1"/>
              <a:t>d</a:t>
            </a:r>
            <a:r>
              <a:rPr lang="en-US" baseline="-25000" dirty="0" err="1"/>
              <a:t>MST</a:t>
            </a:r>
            <a:r>
              <a:rPr lang="en-US" dirty="0"/>
              <a:t>(z</a:t>
            </a:r>
            <a:r>
              <a:rPr lang="en-US" baseline="-25000" dirty="0"/>
              <a:t>i-1</a:t>
            </a:r>
            <a:r>
              <a:rPr lang="en-US" dirty="0"/>
              <a:t>,z</a:t>
            </a:r>
            <a:r>
              <a:rPr lang="en-US" baseline="-25000" dirty="0"/>
              <a:t>i</a:t>
            </a:r>
            <a:r>
              <a:rPr lang="en-US" dirty="0"/>
              <a:t>). Summing up:</a:t>
            </a:r>
            <a:endParaRPr lang="en-US" dirty="0">
              <a:latin typeface="Symbol" pitchFamily="18" charset="2"/>
              <a:sym typeface="Symbol" pitchFamily="18" charset="2"/>
            </a:endParaRPr>
          </a:p>
          <a:p>
            <a:pPr>
              <a:buFontTx/>
              <a:buNone/>
            </a:pPr>
            <a:r>
              <a:rPr lang="en-US" dirty="0">
                <a:latin typeface="Symbol" pitchFamily="18" charset="2"/>
                <a:sym typeface="Symbol" pitchFamily="18" charset="2"/>
              </a:rPr>
              <a:t>	</a:t>
            </a:r>
            <a:r>
              <a:rPr lang="en-US" dirty="0" err="1"/>
              <a:t>d</a:t>
            </a:r>
            <a:r>
              <a:rPr lang="en-US" baseline="-25000" dirty="0" err="1"/>
              <a:t>G</a:t>
            </a:r>
            <a:r>
              <a:rPr lang="en-US" dirty="0"/>
              <a:t>(r,z</a:t>
            </a:r>
            <a:r>
              <a:rPr lang="en-US" baseline="-25000" dirty="0"/>
              <a:t>1</a:t>
            </a:r>
            <a:r>
              <a:rPr lang="en-US" dirty="0"/>
              <a:t>) - </a:t>
            </a:r>
            <a:r>
              <a:rPr lang="en-US" dirty="0" err="1"/>
              <a:t>d</a:t>
            </a:r>
            <a:r>
              <a:rPr lang="en-US" baseline="-25000" dirty="0" err="1"/>
              <a:t>G</a:t>
            </a:r>
            <a:r>
              <a:rPr lang="en-US" dirty="0"/>
              <a:t>(r,z</a:t>
            </a:r>
            <a:r>
              <a:rPr lang="en-US" baseline="-25000" dirty="0"/>
              <a:t>0</a:t>
            </a:r>
            <a:r>
              <a:rPr lang="en-US" dirty="0"/>
              <a:t>) 			&lt;    </a:t>
            </a:r>
            <a:r>
              <a:rPr lang="en-US" dirty="0" err="1"/>
              <a:t>d</a:t>
            </a:r>
            <a:r>
              <a:rPr lang="en-US" baseline="-25000" dirty="0" err="1"/>
              <a:t>MST</a:t>
            </a:r>
            <a:r>
              <a:rPr lang="en-US" dirty="0"/>
              <a:t>(z</a:t>
            </a:r>
            <a:r>
              <a:rPr lang="en-US" baseline="-25000" dirty="0"/>
              <a:t>0</a:t>
            </a:r>
            <a:r>
              <a:rPr lang="en-US" dirty="0"/>
              <a:t>,z</a:t>
            </a:r>
            <a:r>
              <a:rPr lang="en-US" baseline="-25000" dirty="0"/>
              <a:t>1</a:t>
            </a:r>
            <a:r>
              <a:rPr lang="en-US" dirty="0"/>
              <a:t>)		</a:t>
            </a:r>
            <a:r>
              <a:rPr lang="en-US" dirty="0">
                <a:solidFill>
                  <a:schemeClr val="bg2"/>
                </a:solidFill>
              </a:rPr>
              <a:t>(i=1)</a:t>
            </a:r>
          </a:p>
          <a:p>
            <a:pPr>
              <a:buFontTx/>
              <a:buNone/>
            </a:pPr>
            <a:r>
              <a:rPr lang="en-US" dirty="0">
                <a:latin typeface="Symbol" pitchFamily="18" charset="2"/>
                <a:sym typeface="Symbol" pitchFamily="18" charset="2"/>
              </a:rPr>
              <a:t>	</a:t>
            </a:r>
            <a:r>
              <a:rPr lang="en-US" dirty="0" err="1"/>
              <a:t>d</a:t>
            </a:r>
            <a:r>
              <a:rPr lang="en-US" baseline="-25000" dirty="0" err="1"/>
              <a:t>G</a:t>
            </a:r>
            <a:r>
              <a:rPr lang="en-US" dirty="0"/>
              <a:t>(r,z</a:t>
            </a:r>
            <a:r>
              <a:rPr lang="en-US" baseline="-25000" dirty="0"/>
              <a:t>2</a:t>
            </a:r>
            <a:r>
              <a:rPr lang="en-US" dirty="0"/>
              <a:t>) - </a:t>
            </a:r>
            <a:r>
              <a:rPr lang="en-US" dirty="0" err="1"/>
              <a:t>d</a:t>
            </a:r>
            <a:r>
              <a:rPr lang="en-US" baseline="-25000" dirty="0" err="1"/>
              <a:t>G</a:t>
            </a:r>
            <a:r>
              <a:rPr lang="en-US" dirty="0"/>
              <a:t>(r,z</a:t>
            </a:r>
            <a:r>
              <a:rPr lang="en-US" baseline="-25000" dirty="0"/>
              <a:t>1</a:t>
            </a:r>
            <a:r>
              <a:rPr lang="en-US" dirty="0"/>
              <a:t>) 			&lt;    </a:t>
            </a:r>
            <a:r>
              <a:rPr lang="en-US" dirty="0" err="1"/>
              <a:t>d</a:t>
            </a:r>
            <a:r>
              <a:rPr lang="en-US" baseline="-25000" dirty="0" err="1"/>
              <a:t>MST</a:t>
            </a:r>
            <a:r>
              <a:rPr lang="en-US" dirty="0"/>
              <a:t>(z</a:t>
            </a:r>
            <a:r>
              <a:rPr lang="en-US" baseline="-25000" dirty="0"/>
              <a:t>1</a:t>
            </a:r>
            <a:r>
              <a:rPr lang="en-US" dirty="0"/>
              <a:t>,z</a:t>
            </a:r>
            <a:r>
              <a:rPr lang="en-US" baseline="-25000" dirty="0"/>
              <a:t>2</a:t>
            </a:r>
            <a:r>
              <a:rPr lang="en-US" dirty="0"/>
              <a:t>)		</a:t>
            </a:r>
            <a:r>
              <a:rPr lang="en-US" dirty="0">
                <a:solidFill>
                  <a:schemeClr val="bg2"/>
                </a:solidFill>
              </a:rPr>
              <a:t>(i=2)</a:t>
            </a:r>
          </a:p>
          <a:p>
            <a:pPr>
              <a:buFontTx/>
              <a:buNone/>
            </a:pPr>
            <a:r>
              <a:rPr lang="en-US" dirty="0"/>
              <a:t>		      … 				…          …</a:t>
            </a:r>
          </a:p>
          <a:p>
            <a:pPr>
              <a:buFontTx/>
              <a:buNone/>
            </a:pPr>
            <a:r>
              <a:rPr lang="en-US" dirty="0"/>
              <a:t> 	</a:t>
            </a:r>
            <a:r>
              <a:rPr lang="en-US" dirty="0">
                <a:latin typeface="Symbol" pitchFamily="18" charset="2"/>
                <a:sym typeface="Symbol" pitchFamily="18" charset="2"/>
              </a:rPr>
              <a:t></a:t>
            </a:r>
            <a:r>
              <a:rPr lang="en-US" dirty="0" err="1"/>
              <a:t>d</a:t>
            </a:r>
            <a:r>
              <a:rPr lang="en-US" baseline="-25000" dirty="0" err="1"/>
              <a:t>G</a:t>
            </a:r>
            <a:r>
              <a:rPr lang="en-US" dirty="0"/>
              <a:t>(</a:t>
            </a:r>
            <a:r>
              <a:rPr lang="en-US" dirty="0" err="1"/>
              <a:t>r,z</a:t>
            </a:r>
            <a:r>
              <a:rPr lang="en-US" baseline="-25000" dirty="0" err="1"/>
              <a:t>k</a:t>
            </a:r>
            <a:r>
              <a:rPr lang="en-US" dirty="0"/>
              <a:t>) - </a:t>
            </a:r>
            <a:r>
              <a:rPr lang="en-US" dirty="0" err="1"/>
              <a:t>d</a:t>
            </a:r>
            <a:r>
              <a:rPr lang="en-US" baseline="-25000" dirty="0" err="1"/>
              <a:t>G</a:t>
            </a:r>
            <a:r>
              <a:rPr lang="en-US" dirty="0"/>
              <a:t>(r,z</a:t>
            </a:r>
            <a:r>
              <a:rPr lang="en-US" baseline="-25000" dirty="0"/>
              <a:t>k-1</a:t>
            </a:r>
            <a:r>
              <a:rPr lang="en-US" dirty="0"/>
              <a:t>) 			&lt;    </a:t>
            </a:r>
            <a:r>
              <a:rPr lang="en-US" dirty="0" err="1"/>
              <a:t>d</a:t>
            </a:r>
            <a:r>
              <a:rPr lang="en-US" baseline="-25000" dirty="0" err="1"/>
              <a:t>MST</a:t>
            </a:r>
            <a:r>
              <a:rPr lang="en-US" dirty="0"/>
              <a:t>(z</a:t>
            </a:r>
            <a:r>
              <a:rPr lang="en-US" baseline="-25000" dirty="0"/>
              <a:t>k-1</a:t>
            </a:r>
            <a:r>
              <a:rPr lang="en-US" dirty="0"/>
              <a:t>,z</a:t>
            </a:r>
            <a:r>
              <a:rPr lang="en-US" baseline="-25000" dirty="0"/>
              <a:t>k</a:t>
            </a:r>
            <a:r>
              <a:rPr lang="en-US" dirty="0"/>
              <a:t>)		</a:t>
            </a:r>
            <a:r>
              <a:rPr lang="en-US" dirty="0">
                <a:solidFill>
                  <a:schemeClr val="bg2"/>
                </a:solidFill>
              </a:rPr>
              <a:t>(i=k)</a:t>
            </a:r>
          </a:p>
          <a:p>
            <a:pPr>
              <a:buFontTx/>
              <a:buNone/>
            </a:pPr>
            <a:r>
              <a:rPr lang="en-US" dirty="0"/>
              <a:t>	</a:t>
            </a:r>
          </a:p>
          <a:p>
            <a:pPr>
              <a:buFontTx/>
              <a:buNone/>
            </a:pPr>
            <a:r>
              <a:rPr lang="en-US" dirty="0"/>
              <a:t>	</a:t>
            </a:r>
            <a:r>
              <a:rPr lang="en-US" dirty="0">
                <a:latin typeface="Symbol" pitchFamily="18" charset="2"/>
                <a:sym typeface="Symbol" pitchFamily="18" charset="2"/>
              </a:rPr>
              <a:t></a:t>
            </a:r>
            <a:r>
              <a:rPr lang="en-US" baseline="-25000" dirty="0">
                <a:sym typeface="Symbol" pitchFamily="18" charset="2"/>
              </a:rPr>
              <a:t>i=1…k</a:t>
            </a:r>
            <a:r>
              <a:rPr lang="en-US" dirty="0"/>
              <a:t>(</a:t>
            </a:r>
            <a:r>
              <a:rPr lang="en-US" dirty="0">
                <a:latin typeface="Symbol" pitchFamily="18" charset="2"/>
                <a:sym typeface="Symbol" pitchFamily="18" charset="2"/>
              </a:rPr>
              <a:t></a:t>
            </a:r>
            <a:r>
              <a:rPr lang="en-US" dirty="0"/>
              <a:t>-1) </a:t>
            </a:r>
            <a:r>
              <a:rPr lang="en-US" dirty="0" err="1"/>
              <a:t>d</a:t>
            </a:r>
            <a:r>
              <a:rPr lang="en-US" baseline="-25000" dirty="0" err="1"/>
              <a:t>G</a:t>
            </a:r>
            <a:r>
              <a:rPr lang="en-US" dirty="0"/>
              <a:t>(</a:t>
            </a:r>
            <a:r>
              <a:rPr lang="en-US" dirty="0" err="1"/>
              <a:t>r,z</a:t>
            </a:r>
            <a:r>
              <a:rPr lang="en-US" baseline="-25000" dirty="0" err="1"/>
              <a:t>i</a:t>
            </a:r>
            <a:r>
              <a:rPr lang="en-US" dirty="0"/>
              <a:t>)   </a:t>
            </a:r>
            <a:r>
              <a:rPr lang="en-US" dirty="0" smtClean="0"/>
              <a:t>+   </a:t>
            </a:r>
            <a:r>
              <a:rPr lang="en-US" dirty="0" smtClean="0">
                <a:latin typeface="Symbol" pitchFamily="18" charset="2"/>
                <a:sym typeface="Symbol" pitchFamily="18" charset="2"/>
              </a:rPr>
              <a:t></a:t>
            </a:r>
            <a:r>
              <a:rPr lang="en-US" dirty="0" err="1" smtClean="0"/>
              <a:t>d</a:t>
            </a:r>
            <a:r>
              <a:rPr lang="en-US" baseline="-25000" dirty="0" err="1" smtClean="0"/>
              <a:t>G</a:t>
            </a:r>
            <a:r>
              <a:rPr lang="en-US" dirty="0" smtClean="0"/>
              <a:t>(</a:t>
            </a:r>
            <a:r>
              <a:rPr lang="en-US" dirty="0" err="1" smtClean="0"/>
              <a:t>r,z</a:t>
            </a:r>
            <a:r>
              <a:rPr lang="en-US" baseline="-25000" dirty="0" err="1" smtClean="0"/>
              <a:t>k</a:t>
            </a:r>
            <a:r>
              <a:rPr lang="en-US" dirty="0"/>
              <a:t>) 	&lt;    </a:t>
            </a:r>
            <a:r>
              <a:rPr lang="en-US" dirty="0">
                <a:latin typeface="Symbol" pitchFamily="18" charset="2"/>
                <a:sym typeface="Symbol" pitchFamily="18" charset="2"/>
              </a:rPr>
              <a:t></a:t>
            </a:r>
            <a:r>
              <a:rPr lang="en-US" baseline="-25000" dirty="0">
                <a:sym typeface="Symbol" pitchFamily="18" charset="2"/>
              </a:rPr>
              <a:t>i=1…k </a:t>
            </a:r>
            <a:r>
              <a:rPr lang="en-US" dirty="0" err="1"/>
              <a:t>d</a:t>
            </a:r>
            <a:r>
              <a:rPr lang="en-US" baseline="-25000" dirty="0" err="1"/>
              <a:t>MST</a:t>
            </a:r>
            <a:r>
              <a:rPr lang="en-US" dirty="0"/>
              <a:t>(z</a:t>
            </a:r>
            <a:r>
              <a:rPr lang="en-US" baseline="-25000" dirty="0"/>
              <a:t>i-1</a:t>
            </a:r>
            <a:r>
              <a:rPr lang="en-US" dirty="0"/>
              <a:t>,z</a:t>
            </a:r>
            <a:r>
              <a:rPr lang="en-US" baseline="-25000" dirty="0"/>
              <a:t>i</a:t>
            </a:r>
            <a:r>
              <a:rPr lang="en-US" dirty="0"/>
              <a:t>)</a:t>
            </a:r>
          </a:p>
        </p:txBody>
      </p:sp>
      <p:sp>
        <p:nvSpPr>
          <p:cNvPr id="1135620" name="Line 4"/>
          <p:cNvSpPr>
            <a:spLocks noChangeShapeType="1"/>
          </p:cNvSpPr>
          <p:nvPr/>
        </p:nvSpPr>
        <p:spPr bwMode="auto">
          <a:xfrm>
            <a:off x="755650" y="5229225"/>
            <a:ext cx="7561263" cy="0"/>
          </a:xfrm>
          <a:prstGeom prst="line">
            <a:avLst/>
          </a:prstGeom>
          <a:noFill/>
          <a:ln w="9525">
            <a:solidFill>
              <a:schemeClr val="tx1"/>
            </a:solidFill>
            <a:round/>
            <a:headEnd/>
            <a:tailEnd/>
          </a:ln>
          <a:effectLst/>
        </p:spPr>
        <p:txBody>
          <a:bodyPr/>
          <a:lstStyle/>
          <a:p>
            <a:endParaRPr lang="en-US"/>
          </a:p>
        </p:txBody>
      </p:sp>
      <p:sp>
        <p:nvSpPr>
          <p:cNvPr id="1135621" name="Line 5"/>
          <p:cNvSpPr>
            <a:spLocks noChangeShapeType="1"/>
          </p:cNvSpPr>
          <p:nvPr/>
        </p:nvSpPr>
        <p:spPr bwMode="auto">
          <a:xfrm flipV="1">
            <a:off x="3543301" y="5424487"/>
            <a:ext cx="820738" cy="338137"/>
          </a:xfrm>
          <a:prstGeom prst="line">
            <a:avLst/>
          </a:prstGeom>
          <a:noFill/>
          <a:ln w="19050">
            <a:solidFill>
              <a:srgbClr val="FF0000"/>
            </a:solidFill>
            <a:round/>
            <a:headEnd/>
            <a:tailEnd/>
          </a:ln>
          <a:effectLst/>
        </p:spPr>
        <p:txBody>
          <a:bodyPr/>
          <a:lstStyle/>
          <a:p>
            <a:endParaRPr lang="en-US"/>
          </a:p>
        </p:txBody>
      </p:sp>
      <p:sp>
        <p:nvSpPr>
          <p:cNvPr id="7" name="Line 5"/>
          <p:cNvSpPr>
            <a:spLocks noChangeShapeType="1"/>
          </p:cNvSpPr>
          <p:nvPr/>
        </p:nvSpPr>
        <p:spPr bwMode="auto">
          <a:xfrm flipV="1">
            <a:off x="2105026" y="3586162"/>
            <a:ext cx="820738" cy="338137"/>
          </a:xfrm>
          <a:prstGeom prst="line">
            <a:avLst/>
          </a:prstGeom>
          <a:noFill/>
          <a:ln w="1905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56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35619">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35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5620" grpId="0" animBg="1"/>
      <p:bldP spid="1135621"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p:txBody>
          <a:bodyPr/>
          <a:lstStyle/>
          <a:p>
            <a:r>
              <a:rPr lang="en-US"/>
              <a:t>Proof of Main Theorem (3)</a:t>
            </a:r>
          </a:p>
        </p:txBody>
      </p:sp>
      <p:sp>
        <p:nvSpPr>
          <p:cNvPr id="1137667" name="Rectangle 3"/>
          <p:cNvSpPr>
            <a:spLocks noGrp="1" noChangeArrowheads="1"/>
          </p:cNvSpPr>
          <p:nvPr>
            <p:ph type="body" idx="1"/>
          </p:nvPr>
        </p:nvSpPr>
        <p:spPr/>
        <p:txBody>
          <a:bodyPr/>
          <a:lstStyle/>
          <a:p>
            <a:endParaRPr lang="en-US" dirty="0"/>
          </a:p>
          <a:p>
            <a:r>
              <a:rPr lang="en-US" dirty="0" smtClean="0"/>
              <a:t>Simplifying a bit: </a:t>
            </a:r>
            <a:r>
              <a:rPr lang="en-US" dirty="0"/>
              <a:t>(</a:t>
            </a:r>
            <a:r>
              <a:rPr lang="en-US" dirty="0">
                <a:latin typeface="Symbol" pitchFamily="18" charset="2"/>
                <a:sym typeface="Symbol" pitchFamily="18" charset="2"/>
              </a:rPr>
              <a:t></a:t>
            </a:r>
            <a:r>
              <a:rPr lang="en-US" dirty="0"/>
              <a:t>-1) </a:t>
            </a:r>
            <a:r>
              <a:rPr lang="en-US" dirty="0">
                <a:latin typeface="Symbol" pitchFamily="18" charset="2"/>
                <a:sym typeface="Symbol" pitchFamily="18" charset="2"/>
              </a:rPr>
              <a:t></a:t>
            </a:r>
            <a:r>
              <a:rPr lang="en-US" baseline="-25000" dirty="0">
                <a:sym typeface="Symbol" pitchFamily="18" charset="2"/>
              </a:rPr>
              <a:t>i=1…k </a:t>
            </a:r>
            <a:r>
              <a:rPr lang="en-US" dirty="0" err="1"/>
              <a:t>d</a:t>
            </a:r>
            <a:r>
              <a:rPr lang="en-US" baseline="-25000" dirty="0" err="1"/>
              <a:t>G</a:t>
            </a:r>
            <a:r>
              <a:rPr lang="en-US" dirty="0"/>
              <a:t>(</a:t>
            </a:r>
            <a:r>
              <a:rPr lang="en-US" dirty="0" err="1"/>
              <a:t>r,z</a:t>
            </a:r>
            <a:r>
              <a:rPr lang="en-US" baseline="-25000" dirty="0" err="1"/>
              <a:t>i</a:t>
            </a:r>
            <a:r>
              <a:rPr lang="en-US" dirty="0"/>
              <a:t>) &lt; </a:t>
            </a:r>
            <a:r>
              <a:rPr lang="en-US" dirty="0">
                <a:latin typeface="Symbol" pitchFamily="18" charset="2"/>
                <a:sym typeface="Symbol" pitchFamily="18" charset="2"/>
              </a:rPr>
              <a:t></a:t>
            </a:r>
            <a:r>
              <a:rPr lang="en-US" baseline="-25000" dirty="0">
                <a:sym typeface="Symbol" pitchFamily="18" charset="2"/>
              </a:rPr>
              <a:t>i=1…k </a:t>
            </a:r>
            <a:r>
              <a:rPr lang="en-US" dirty="0" err="1"/>
              <a:t>d</a:t>
            </a:r>
            <a:r>
              <a:rPr lang="en-US" baseline="-25000" dirty="0" err="1"/>
              <a:t>MST</a:t>
            </a:r>
            <a:r>
              <a:rPr lang="en-US" dirty="0"/>
              <a:t>(z</a:t>
            </a:r>
            <a:r>
              <a:rPr lang="en-US" baseline="-25000" dirty="0"/>
              <a:t>i-1</a:t>
            </a:r>
            <a:r>
              <a:rPr lang="en-US" dirty="0"/>
              <a:t>,z</a:t>
            </a:r>
            <a:r>
              <a:rPr lang="en-US" baseline="-25000" dirty="0"/>
              <a:t>i</a:t>
            </a:r>
            <a:r>
              <a:rPr lang="en-US" dirty="0"/>
              <a:t>)</a:t>
            </a:r>
          </a:p>
          <a:p>
            <a:endParaRPr lang="en-US" dirty="0"/>
          </a:p>
          <a:p>
            <a:r>
              <a:rPr lang="en-US" dirty="0"/>
              <a:t>All we did in our construction of H was to add exactly at most the cost </a:t>
            </a:r>
            <a:r>
              <a:rPr lang="en-US" dirty="0">
                <a:latin typeface="Symbol" pitchFamily="18" charset="2"/>
                <a:sym typeface="Symbol" pitchFamily="18" charset="2"/>
              </a:rPr>
              <a:t></a:t>
            </a:r>
            <a:r>
              <a:rPr lang="en-US" baseline="-25000" dirty="0">
                <a:sym typeface="Symbol" pitchFamily="18" charset="2"/>
              </a:rPr>
              <a:t>i=1…k</a:t>
            </a:r>
            <a:r>
              <a:rPr lang="en-US" dirty="0"/>
              <a:t> </a:t>
            </a:r>
            <a:r>
              <a:rPr lang="en-US" dirty="0" err="1"/>
              <a:t>d</a:t>
            </a:r>
            <a:r>
              <a:rPr lang="en-US" baseline="-25000" dirty="0" err="1"/>
              <a:t>G</a:t>
            </a:r>
            <a:r>
              <a:rPr lang="en-US" dirty="0"/>
              <a:t>(</a:t>
            </a:r>
            <a:r>
              <a:rPr lang="en-US" dirty="0" err="1"/>
              <a:t>r,z</a:t>
            </a:r>
            <a:r>
              <a:rPr lang="en-US" baseline="-25000" dirty="0" err="1"/>
              <a:t>i</a:t>
            </a:r>
            <a:r>
              <a:rPr lang="en-US" dirty="0"/>
              <a:t>) to the cost of the MST. In other words,</a:t>
            </a:r>
          </a:p>
          <a:p>
            <a:pPr>
              <a:buFontTx/>
              <a:buNone/>
            </a:pPr>
            <a:r>
              <a:rPr lang="en-US" dirty="0"/>
              <a:t>	cost(H) </a:t>
            </a:r>
            <a:r>
              <a:rPr lang="en-US" dirty="0">
                <a:latin typeface="cmsy10" pitchFamily="34" charset="0"/>
              </a:rPr>
              <a:t>·</a:t>
            </a:r>
            <a:r>
              <a:rPr lang="en-US" dirty="0"/>
              <a:t> cost(MST) + </a:t>
            </a:r>
            <a:r>
              <a:rPr lang="en-US" dirty="0">
                <a:latin typeface="Symbol" pitchFamily="18" charset="2"/>
                <a:sym typeface="Symbol" pitchFamily="18" charset="2"/>
              </a:rPr>
              <a:t></a:t>
            </a:r>
            <a:r>
              <a:rPr lang="en-US" baseline="-25000" dirty="0">
                <a:sym typeface="Symbol" pitchFamily="18" charset="2"/>
              </a:rPr>
              <a:t>i=1…k</a:t>
            </a:r>
            <a:r>
              <a:rPr lang="en-US" dirty="0"/>
              <a:t> </a:t>
            </a:r>
            <a:r>
              <a:rPr lang="en-US" dirty="0" err="1"/>
              <a:t>d</a:t>
            </a:r>
            <a:r>
              <a:rPr lang="en-US" baseline="-25000" dirty="0" err="1"/>
              <a:t>G</a:t>
            </a:r>
            <a:r>
              <a:rPr lang="en-US" dirty="0"/>
              <a:t>(</a:t>
            </a:r>
            <a:r>
              <a:rPr lang="en-US" dirty="0" err="1"/>
              <a:t>r,z</a:t>
            </a:r>
            <a:r>
              <a:rPr lang="en-US" baseline="-25000" dirty="0" err="1"/>
              <a:t>i</a:t>
            </a:r>
            <a:r>
              <a:rPr lang="en-US" dirty="0"/>
              <a:t>).</a:t>
            </a:r>
          </a:p>
          <a:p>
            <a:pPr>
              <a:buFontTx/>
              <a:buNone/>
            </a:pPr>
            <a:endParaRPr lang="en-US" dirty="0"/>
          </a:p>
          <a:p>
            <a:r>
              <a:rPr lang="en-US" dirty="0"/>
              <a:t>Using the </a:t>
            </a:r>
            <a:r>
              <a:rPr lang="en-US"/>
              <a:t>inequality </a:t>
            </a:r>
            <a:r>
              <a:rPr lang="en-US" smtClean="0"/>
              <a:t>at the </a:t>
            </a:r>
            <a:r>
              <a:rPr lang="en-US" dirty="0"/>
              <a:t>top of this slide we have </a:t>
            </a:r>
            <a:br>
              <a:rPr lang="en-US" dirty="0"/>
            </a:br>
            <a:r>
              <a:rPr lang="en-US" dirty="0"/>
              <a:t>cost(H) &lt; cost(MST) + 1/(</a:t>
            </a:r>
            <a:r>
              <a:rPr lang="en-US" dirty="0">
                <a:latin typeface="Symbol" pitchFamily="18" charset="2"/>
                <a:sym typeface="Symbol" pitchFamily="18" charset="2"/>
              </a:rPr>
              <a:t></a:t>
            </a:r>
            <a:r>
              <a:rPr lang="en-US" dirty="0"/>
              <a:t>-1) </a:t>
            </a:r>
            <a:r>
              <a:rPr lang="en-US" dirty="0">
                <a:latin typeface="Symbol" pitchFamily="18" charset="2"/>
                <a:sym typeface="Symbol" pitchFamily="18" charset="2"/>
              </a:rPr>
              <a:t></a:t>
            </a:r>
            <a:r>
              <a:rPr lang="en-US" baseline="-25000" dirty="0">
                <a:sym typeface="Symbol" pitchFamily="18" charset="2"/>
              </a:rPr>
              <a:t>i=1…k </a:t>
            </a:r>
            <a:r>
              <a:rPr lang="en-US" dirty="0" err="1"/>
              <a:t>d</a:t>
            </a:r>
            <a:r>
              <a:rPr lang="en-US" baseline="-25000" dirty="0" err="1"/>
              <a:t>MST</a:t>
            </a:r>
            <a:r>
              <a:rPr lang="en-US" dirty="0"/>
              <a:t>(z</a:t>
            </a:r>
            <a:r>
              <a:rPr lang="en-US" baseline="-25000" dirty="0"/>
              <a:t>i-1</a:t>
            </a:r>
            <a:r>
              <a:rPr lang="en-US" dirty="0"/>
              <a:t>,z</a:t>
            </a:r>
            <a:r>
              <a:rPr lang="en-US" baseline="-25000" dirty="0"/>
              <a:t>i</a:t>
            </a:r>
            <a:r>
              <a:rPr lang="en-US" dirty="0"/>
              <a:t>).</a:t>
            </a:r>
          </a:p>
          <a:p>
            <a:endParaRPr lang="en-US" dirty="0"/>
          </a:p>
          <a:p>
            <a:r>
              <a:rPr lang="en-US" dirty="0"/>
              <a:t>Using our preordering lemma we have</a:t>
            </a:r>
            <a:br>
              <a:rPr lang="en-US" dirty="0"/>
            </a:br>
            <a:r>
              <a:rPr lang="en-US" dirty="0"/>
              <a:t>cost(H) </a:t>
            </a:r>
            <a:r>
              <a:rPr lang="en-US" dirty="0">
                <a:latin typeface="cmsy10" pitchFamily="34" charset="0"/>
              </a:rPr>
              <a:t>·</a:t>
            </a:r>
            <a:r>
              <a:rPr lang="en-US" dirty="0"/>
              <a:t> cost(MST) + 1/(</a:t>
            </a:r>
            <a:r>
              <a:rPr lang="en-US" dirty="0">
                <a:latin typeface="Symbol" pitchFamily="18" charset="2"/>
                <a:sym typeface="Symbol" pitchFamily="18" charset="2"/>
              </a:rPr>
              <a:t></a:t>
            </a:r>
            <a:r>
              <a:rPr lang="en-US" dirty="0"/>
              <a:t>-1) 2cost(MST) = 1+2/(</a:t>
            </a:r>
            <a:r>
              <a:rPr lang="en-US" dirty="0">
                <a:latin typeface="Symbol" pitchFamily="18" charset="2"/>
                <a:sym typeface="Symbol" pitchFamily="18" charset="2"/>
              </a:rPr>
              <a:t></a:t>
            </a:r>
            <a:r>
              <a:rPr lang="en-US" dirty="0"/>
              <a:t>-1) cost(MST)</a:t>
            </a:r>
          </a:p>
          <a:p>
            <a:endParaRPr lang="en-US" dirty="0"/>
          </a:p>
          <a:p>
            <a:r>
              <a:rPr lang="en-US" dirty="0"/>
              <a:t>That’s exactly what we needed: </a:t>
            </a:r>
            <a:r>
              <a:rPr lang="en-US" dirty="0">
                <a:solidFill>
                  <a:srgbClr val="FF0000"/>
                </a:solidFill>
                <a:latin typeface="Symbol" pitchFamily="18" charset="2"/>
                <a:sym typeface="Symbol" pitchFamily="18" charset="2"/>
              </a:rPr>
              <a:t></a:t>
            </a:r>
            <a:r>
              <a:rPr lang="en-US" dirty="0">
                <a:solidFill>
                  <a:srgbClr val="FF0000"/>
                </a:solidFill>
              </a:rPr>
              <a:t> = 1+2/(</a:t>
            </a:r>
            <a:r>
              <a:rPr lang="en-US" dirty="0">
                <a:solidFill>
                  <a:srgbClr val="FF0000"/>
                </a:solidFill>
                <a:latin typeface="Symbol" pitchFamily="18" charset="2"/>
                <a:sym typeface="Symbol" pitchFamily="18" charset="2"/>
              </a:rPr>
              <a:t></a:t>
            </a:r>
            <a:r>
              <a:rPr lang="en-US" dirty="0">
                <a:solidFill>
                  <a:srgbClr val="FF0000"/>
                </a:solidFill>
              </a:rPr>
              <a:t>-1)</a:t>
            </a:r>
            <a:r>
              <a:rPr lang="en-US" dirty="0"/>
              <a:t>.</a:t>
            </a:r>
          </a:p>
          <a:p>
            <a:endParaRPr lang="en-US" dirty="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p:txBody>
          <a:bodyPr/>
          <a:lstStyle/>
          <a:p>
            <a:r>
              <a:rPr lang="en-US"/>
              <a:t>How the SLT can be used</a:t>
            </a:r>
          </a:p>
        </p:txBody>
      </p:sp>
      <p:sp>
        <p:nvSpPr>
          <p:cNvPr id="1121283" name="Rectangle 3"/>
          <p:cNvSpPr>
            <a:spLocks noGrp="1" noChangeArrowheads="1"/>
          </p:cNvSpPr>
          <p:nvPr>
            <p:ph idx="1"/>
          </p:nvPr>
        </p:nvSpPr>
        <p:spPr/>
        <p:txBody>
          <a:bodyPr/>
          <a:lstStyle/>
          <a:p>
            <a:endParaRPr lang="en-US"/>
          </a:p>
          <a:p>
            <a:r>
              <a:rPr lang="en-US"/>
              <a:t>The SLT has many applications in communication networks.</a:t>
            </a:r>
          </a:p>
          <a:p>
            <a:endParaRPr lang="en-US"/>
          </a:p>
          <a:p>
            <a:r>
              <a:rPr lang="en-US"/>
              <a:t>Essentially, it </a:t>
            </a:r>
            <a:br>
              <a:rPr lang="en-US"/>
            </a:br>
            <a:r>
              <a:rPr lang="en-US"/>
              <a:t>bounds the </a:t>
            </a:r>
            <a:br>
              <a:rPr lang="en-US"/>
            </a:br>
            <a:r>
              <a:rPr lang="en-US"/>
              <a:t>cost of unicasting </a:t>
            </a:r>
            <a:br>
              <a:rPr lang="en-US"/>
            </a:br>
            <a:r>
              <a:rPr lang="en-US"/>
              <a:t>(using the SPT) </a:t>
            </a:r>
            <a:br>
              <a:rPr lang="en-US"/>
            </a:br>
            <a:r>
              <a:rPr lang="en-US">
                <a:solidFill>
                  <a:srgbClr val="FF0000"/>
                </a:solidFill>
              </a:rPr>
              <a:t>and</a:t>
            </a:r>
            <a:r>
              <a:rPr lang="en-US"/>
              <a:t> broadcasting </a:t>
            </a:r>
            <a:br>
              <a:rPr lang="en-US"/>
            </a:br>
            <a:r>
              <a:rPr lang="en-US"/>
              <a:t>(using the MST).</a:t>
            </a:r>
          </a:p>
          <a:p>
            <a:endParaRPr lang="en-US"/>
          </a:p>
          <a:p>
            <a:r>
              <a:rPr lang="en-US"/>
              <a:t>Remark: If you </a:t>
            </a:r>
            <a:br>
              <a:rPr lang="en-US"/>
            </a:br>
            <a:r>
              <a:rPr lang="en-US"/>
              <a:t>use </a:t>
            </a:r>
            <a:r>
              <a:rPr lang="en-US">
                <a:solidFill>
                  <a:schemeClr val="tx1"/>
                </a:solidFill>
                <a:sym typeface="Symbol" pitchFamily="18" charset="2"/>
              </a:rPr>
              <a:t></a:t>
            </a:r>
            <a:r>
              <a:rPr lang="en-US">
                <a:solidFill>
                  <a:schemeClr val="tx1"/>
                </a:solidFill>
              </a:rPr>
              <a:t> =              , </a:t>
            </a:r>
            <a:br>
              <a:rPr lang="en-US">
                <a:solidFill>
                  <a:schemeClr val="tx1"/>
                </a:solidFill>
              </a:rPr>
            </a:br>
            <a:r>
              <a:rPr lang="en-US">
                <a:solidFill>
                  <a:schemeClr val="tx1"/>
                </a:solidFill>
              </a:rPr>
              <a:t>then </a:t>
            </a:r>
            <a:br>
              <a:rPr lang="en-US">
                <a:solidFill>
                  <a:schemeClr val="tx1"/>
                </a:solidFill>
              </a:rPr>
            </a:br>
            <a:r>
              <a:rPr lang="en-US">
                <a:solidFill>
                  <a:schemeClr val="tx1"/>
                </a:solidFill>
                <a:latin typeface="Symbol" pitchFamily="18" charset="2"/>
                <a:sym typeface="Symbol" pitchFamily="18" charset="2"/>
              </a:rPr>
              <a:t></a:t>
            </a:r>
            <a:r>
              <a:rPr lang="en-US">
                <a:solidFill>
                  <a:schemeClr val="tx1"/>
                </a:solidFill>
              </a:rPr>
              <a:t> = </a:t>
            </a:r>
            <a:r>
              <a:rPr lang="en-US"/>
              <a:t>1+2/(</a:t>
            </a:r>
            <a:r>
              <a:rPr lang="en-US">
                <a:latin typeface="Symbol" pitchFamily="18" charset="2"/>
                <a:sym typeface="Symbol" pitchFamily="18" charset="2"/>
              </a:rPr>
              <a:t></a:t>
            </a:r>
            <a:r>
              <a:rPr lang="en-US"/>
              <a:t>-1) = </a:t>
            </a:r>
            <a:r>
              <a:rPr lang="en-US">
                <a:latin typeface="Symbol" pitchFamily="18" charset="2"/>
                <a:sym typeface="Symbol" pitchFamily="18" charset="2"/>
              </a:rPr>
              <a:t></a:t>
            </a:r>
            <a:r>
              <a:rPr lang="en-US"/>
              <a:t>.</a:t>
            </a:r>
            <a:endParaRPr lang="en-US">
              <a:solidFill>
                <a:schemeClr val="tx1"/>
              </a:solidFill>
            </a:endParaRPr>
          </a:p>
          <a:p>
            <a:endParaRPr lang="en-US"/>
          </a:p>
        </p:txBody>
      </p:sp>
      <p:pic>
        <p:nvPicPr>
          <p:cNvPr id="1121284" name="Picture 4" descr="txp_fig"/>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blip>
          <a:srcRect/>
          <a:stretch>
            <a:fillRect/>
          </a:stretch>
        </p:blipFill>
        <p:spPr bwMode="auto">
          <a:xfrm>
            <a:off x="1835150" y="4540250"/>
            <a:ext cx="857250" cy="257175"/>
          </a:xfrm>
          <a:prstGeom prst="rect">
            <a:avLst/>
          </a:prstGeom>
          <a:noFill/>
          <a:ln w="19050" algn="ctr">
            <a:noFill/>
            <a:miter lim="800000"/>
            <a:headEnd/>
            <a:tailEnd/>
          </a:ln>
          <a:effectLst/>
        </p:spPr>
      </p:pic>
      <p:pic>
        <p:nvPicPr>
          <p:cNvPr id="1121285" name="Picture 5"/>
          <p:cNvPicPr>
            <a:picLocks noChangeAspect="1" noChangeArrowheads="1"/>
          </p:cNvPicPr>
          <p:nvPr/>
        </p:nvPicPr>
        <p:blipFill>
          <a:blip r:embed="rId5" cstate="print"/>
          <a:srcRect/>
          <a:stretch>
            <a:fillRect/>
          </a:stretch>
        </p:blipFill>
        <p:spPr bwMode="auto">
          <a:xfrm>
            <a:off x="3060700" y="1924050"/>
            <a:ext cx="5543550" cy="3881438"/>
          </a:xfrm>
          <a:prstGeom prst="rect">
            <a:avLst/>
          </a:prstGeom>
          <a:noFill/>
          <a:ln w="9525">
            <a:noFill/>
            <a:miter lim="800000"/>
            <a:headEnd/>
            <a:tailEnd/>
          </a:ln>
          <a:effectLst/>
        </p:spPr>
      </p:pic>
      <p:sp>
        <p:nvSpPr>
          <p:cNvPr id="1121286" name="Rectangle 6"/>
          <p:cNvSpPr>
            <a:spLocks noChangeArrowheads="1"/>
          </p:cNvSpPr>
          <p:nvPr/>
        </p:nvSpPr>
        <p:spPr bwMode="auto">
          <a:xfrm>
            <a:off x="6207651" y="5829300"/>
            <a:ext cx="2516907" cy="338554"/>
          </a:xfrm>
          <a:prstGeom prst="rect">
            <a:avLst/>
          </a:prstGeom>
          <a:noFill/>
          <a:ln w="19050" algn="ctr">
            <a:noFill/>
            <a:miter lim="800000"/>
            <a:headEnd/>
            <a:tailEnd/>
          </a:ln>
          <a:effectLst/>
        </p:spPr>
        <p:txBody>
          <a:bodyPr wrap="none">
            <a:spAutoFit/>
          </a:bodyPr>
          <a:lstStyle/>
          <a:p>
            <a:r>
              <a:rPr lang="en-US" sz="1600" i="0" dirty="0" smtClean="0"/>
              <a:t>[www.dia.unisa.it</a:t>
            </a:r>
            <a:r>
              <a:rPr lang="en-US" sz="1600" i="0" dirty="0"/>
              <a:t>/~</a:t>
            </a:r>
            <a:r>
              <a:rPr lang="en-US" sz="1600" i="0" dirty="0" smtClean="0"/>
              <a:t>ventre]</a:t>
            </a:r>
            <a:endParaRPr lang="en-US" sz="1600" i="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650" name="Rectangle 2"/>
          <p:cNvSpPr>
            <a:spLocks noGrp="1" noChangeArrowheads="1"/>
          </p:cNvSpPr>
          <p:nvPr>
            <p:ph type="title"/>
          </p:nvPr>
        </p:nvSpPr>
        <p:spPr/>
        <p:txBody>
          <a:bodyPr/>
          <a:lstStyle/>
          <a:p>
            <a:r>
              <a:rPr lang="en-US"/>
              <a:t>Algorithm</a:t>
            </a:r>
          </a:p>
        </p:txBody>
      </p:sp>
      <p:sp>
        <p:nvSpPr>
          <p:cNvPr id="1051651" name="Rectangle 3"/>
          <p:cNvSpPr>
            <a:spLocks noGrp="1" noChangeArrowheads="1"/>
          </p:cNvSpPr>
          <p:nvPr>
            <p:ph type="body" idx="1"/>
          </p:nvPr>
        </p:nvSpPr>
        <p:spPr>
          <a:xfrm>
            <a:off x="468313" y="836613"/>
            <a:ext cx="8207375" cy="4897437"/>
          </a:xfrm>
        </p:spPr>
        <p:txBody>
          <a:bodyPr/>
          <a:lstStyle/>
          <a:p>
            <a:endParaRPr lang="en-US" sz="1000"/>
          </a:p>
          <a:p>
            <a:r>
              <a:rPr lang="en-US"/>
              <a:t>LEGA (Low Energy Gathering Algorithm)</a:t>
            </a:r>
          </a:p>
          <a:p>
            <a:endParaRPr lang="en-US" sz="1000"/>
          </a:p>
          <a:p>
            <a:r>
              <a:rPr lang="en-US"/>
              <a:t>Based on the shallow light tree (SLT) </a:t>
            </a:r>
            <a:br>
              <a:rPr lang="en-US"/>
            </a:br>
            <a:endParaRPr lang="en-US" sz="1000"/>
          </a:p>
          <a:p>
            <a:r>
              <a:rPr lang="en-US"/>
              <a:t>Compute SLT rooted at the sink </a:t>
            </a:r>
            <a:r>
              <a:rPr lang="en-US" i="1">
                <a:latin typeface="Palatino" pitchFamily="18" charset="0"/>
              </a:rPr>
              <a:t>t</a:t>
            </a:r>
            <a:r>
              <a:rPr lang="en-US"/>
              <a:t>.</a:t>
            </a:r>
          </a:p>
          <a:p>
            <a:r>
              <a:rPr lang="en-US"/>
              <a:t>The sink </a:t>
            </a:r>
            <a:r>
              <a:rPr lang="en-US" i="1">
                <a:latin typeface="Palatino" pitchFamily="18" charset="0"/>
              </a:rPr>
              <a:t>t</a:t>
            </a:r>
            <a:r>
              <a:rPr lang="en-US"/>
              <a:t> transmits its packet </a:t>
            </a:r>
            <a:r>
              <a:rPr lang="en-US" i="1">
                <a:latin typeface="Palatino" pitchFamily="18" charset="0"/>
              </a:rPr>
              <a:t>p</a:t>
            </a:r>
            <a:r>
              <a:rPr lang="en-US" i="1" baseline="-25000">
                <a:latin typeface="Palatino" pitchFamily="18" charset="0"/>
              </a:rPr>
              <a:t>t</a:t>
            </a:r>
            <a:endParaRPr lang="en-US"/>
          </a:p>
          <a:p>
            <a:r>
              <a:rPr lang="en-US"/>
              <a:t>Upon reception of a data packet </a:t>
            </a:r>
            <a:r>
              <a:rPr lang="en-US" i="1">
                <a:latin typeface="Palatino" pitchFamily="18" charset="0"/>
              </a:rPr>
              <a:t>p</a:t>
            </a:r>
            <a:r>
              <a:rPr lang="en-US" i="1" baseline="-25000">
                <a:latin typeface="Palatino" pitchFamily="18" charset="0"/>
              </a:rPr>
              <a:t>j </a:t>
            </a:r>
            <a:r>
              <a:rPr lang="en-US"/>
              <a:t>at node </a:t>
            </a:r>
            <a:r>
              <a:rPr lang="en-US" i="1">
                <a:latin typeface="Palatino" pitchFamily="18" charset="0"/>
              </a:rPr>
              <a:t>v</a:t>
            </a:r>
            <a:r>
              <a:rPr lang="en-US" i="1" baseline="-25000">
                <a:latin typeface="Palatino" pitchFamily="18" charset="0"/>
              </a:rPr>
              <a:t>i</a:t>
            </a:r>
            <a:endParaRPr lang="en-US"/>
          </a:p>
          <a:p>
            <a:pPr lvl="1"/>
            <a:r>
              <a:rPr lang="en-US"/>
              <a:t>Encode </a:t>
            </a:r>
            <a:r>
              <a:rPr lang="en-US" i="1">
                <a:latin typeface="Palatino" pitchFamily="18" charset="0"/>
              </a:rPr>
              <a:t>p</a:t>
            </a:r>
            <a:r>
              <a:rPr lang="en-US" i="1" baseline="-25000">
                <a:latin typeface="Palatino" pitchFamily="18" charset="0"/>
              </a:rPr>
              <a:t>i</a:t>
            </a:r>
            <a:r>
              <a:rPr lang="en-US"/>
              <a:t> with </a:t>
            </a:r>
            <a:r>
              <a:rPr lang="en-US" i="1">
                <a:latin typeface="Palatino" pitchFamily="18" charset="0"/>
              </a:rPr>
              <a:t>p</a:t>
            </a:r>
            <a:r>
              <a:rPr lang="en-US" i="1" baseline="-25000">
                <a:latin typeface="Palatino" pitchFamily="18" charset="0"/>
              </a:rPr>
              <a:t>j </a:t>
            </a:r>
            <a:r>
              <a:rPr lang="en-US">
                <a:cs typeface="Arial" pitchFamily="34" charset="0"/>
              </a:rPr>
              <a:t>→ </a:t>
            </a:r>
            <a:r>
              <a:rPr lang="en-US" i="1">
                <a:latin typeface="Palatino" pitchFamily="18" charset="0"/>
              </a:rPr>
              <a:t>p</a:t>
            </a:r>
            <a:r>
              <a:rPr lang="en-US" i="1" baseline="-25000">
                <a:latin typeface="Palatino" pitchFamily="18" charset="0"/>
              </a:rPr>
              <a:t>i</a:t>
            </a:r>
            <a:r>
              <a:rPr lang="en-US" i="1" baseline="36000">
                <a:latin typeface="Palatino" pitchFamily="18" charset="0"/>
              </a:rPr>
              <a:t>j</a:t>
            </a:r>
            <a:endParaRPr lang="en-US" i="1" baseline="36000">
              <a:latin typeface="Palatino" pitchFamily="18" charset="0"/>
              <a:cs typeface="Arial" pitchFamily="34" charset="0"/>
            </a:endParaRPr>
          </a:p>
          <a:p>
            <a:pPr lvl="1"/>
            <a:r>
              <a:rPr lang="en-US"/>
              <a:t>Transmit </a:t>
            </a:r>
            <a:r>
              <a:rPr lang="en-US" i="1">
                <a:latin typeface="Palatino" pitchFamily="18" charset="0"/>
              </a:rPr>
              <a:t>p</a:t>
            </a:r>
            <a:r>
              <a:rPr lang="en-US" i="1" baseline="-25000">
                <a:latin typeface="Palatino" pitchFamily="18" charset="0"/>
              </a:rPr>
              <a:t>i</a:t>
            </a:r>
            <a:r>
              <a:rPr lang="en-US" i="1" baseline="36000">
                <a:latin typeface="Palatino" pitchFamily="18" charset="0"/>
              </a:rPr>
              <a:t>j</a:t>
            </a:r>
            <a:r>
              <a:rPr lang="en-US"/>
              <a:t>  to the sink </a:t>
            </a:r>
            <a:r>
              <a:rPr lang="en-US" i="1">
                <a:latin typeface="Palatino" pitchFamily="18" charset="0"/>
              </a:rPr>
              <a:t>t</a:t>
            </a:r>
            <a:endParaRPr lang="en-US"/>
          </a:p>
          <a:p>
            <a:pPr lvl="1"/>
            <a:r>
              <a:rPr lang="en-US"/>
              <a:t>Transmit </a:t>
            </a:r>
            <a:r>
              <a:rPr lang="en-US" i="1">
                <a:latin typeface="Palatino" pitchFamily="18" charset="0"/>
              </a:rPr>
              <a:t>p</a:t>
            </a:r>
            <a:r>
              <a:rPr lang="en-US" i="1" baseline="-25000">
                <a:latin typeface="Palatino" pitchFamily="18" charset="0"/>
              </a:rPr>
              <a:t>i</a:t>
            </a:r>
            <a:r>
              <a:rPr lang="en-US"/>
              <a:t> to all children</a:t>
            </a:r>
          </a:p>
        </p:txBody>
      </p:sp>
      <p:sp>
        <p:nvSpPr>
          <p:cNvPr id="1051652" name="AutoShape 4"/>
          <p:cNvSpPr>
            <a:spLocks noChangeArrowheads="1"/>
          </p:cNvSpPr>
          <p:nvPr/>
        </p:nvSpPr>
        <p:spPr bwMode="auto">
          <a:xfrm>
            <a:off x="6156325" y="2420938"/>
            <a:ext cx="995363" cy="360362"/>
          </a:xfrm>
          <a:prstGeom prst="wedgeRectCallout">
            <a:avLst>
              <a:gd name="adj1" fmla="val -184769"/>
              <a:gd name="adj2" fmla="val 31056"/>
            </a:avLst>
          </a:prstGeom>
          <a:solidFill>
            <a:srgbClr val="3983EF"/>
          </a:solidFill>
          <a:ln w="9525">
            <a:solidFill>
              <a:schemeClr val="tx1"/>
            </a:solidFill>
            <a:miter lim="800000"/>
            <a:headEnd/>
            <a:tailEnd/>
          </a:ln>
          <a:effectLst/>
        </p:spPr>
        <p:txBody>
          <a:bodyPr/>
          <a:lstStyle/>
          <a:p>
            <a:pPr algn="l" eaLnBrk="1" hangingPunct="1"/>
            <a:r>
              <a:rPr lang="de-CH" sz="1600" i="0" dirty="0" err="1"/>
              <a:t>Size</a:t>
            </a:r>
            <a:r>
              <a:rPr lang="de-CH" sz="1600" i="0" dirty="0"/>
              <a:t> = </a:t>
            </a:r>
            <a:r>
              <a:rPr lang="en-US" sz="1600" dirty="0" err="1">
                <a:solidFill>
                  <a:srgbClr val="000000"/>
                </a:solidFill>
                <a:latin typeface="Palatino" pitchFamily="18" charset="0"/>
              </a:rPr>
              <a:t>s</a:t>
            </a:r>
            <a:r>
              <a:rPr lang="en-US" sz="1600" baseline="-25000" dirty="0" err="1">
                <a:solidFill>
                  <a:srgbClr val="000000"/>
                </a:solidFill>
                <a:latin typeface="Palatino" pitchFamily="18" charset="0"/>
              </a:rPr>
              <a:t>r</a:t>
            </a:r>
            <a:endParaRPr lang="en-US" sz="1600" baseline="-25000" dirty="0">
              <a:solidFill>
                <a:srgbClr val="000000"/>
              </a:solidFill>
              <a:latin typeface="Palatino" pitchFamily="18" charset="0"/>
            </a:endParaRPr>
          </a:p>
        </p:txBody>
      </p:sp>
      <p:sp>
        <p:nvSpPr>
          <p:cNvPr id="1051653" name="AutoShape 5"/>
          <p:cNvSpPr>
            <a:spLocks noChangeArrowheads="1"/>
          </p:cNvSpPr>
          <p:nvPr/>
        </p:nvSpPr>
        <p:spPr bwMode="auto">
          <a:xfrm>
            <a:off x="4859338" y="4149725"/>
            <a:ext cx="995362" cy="360363"/>
          </a:xfrm>
          <a:prstGeom prst="wedgeRectCallout">
            <a:avLst>
              <a:gd name="adj1" fmla="val -179667"/>
              <a:gd name="adj2" fmla="val -246037"/>
            </a:avLst>
          </a:prstGeom>
          <a:solidFill>
            <a:srgbClr val="3983EF"/>
          </a:solidFill>
          <a:ln w="9525">
            <a:solidFill>
              <a:schemeClr val="tx1"/>
            </a:solidFill>
            <a:miter lim="800000"/>
            <a:headEnd/>
            <a:tailEnd/>
          </a:ln>
          <a:effectLst/>
        </p:spPr>
        <p:txBody>
          <a:bodyPr/>
          <a:lstStyle/>
          <a:p>
            <a:pPr algn="l" eaLnBrk="1" hangingPunct="1"/>
            <a:r>
              <a:rPr lang="de-CH" sz="1600" i="0" dirty="0" err="1"/>
              <a:t>Size</a:t>
            </a:r>
            <a:r>
              <a:rPr lang="de-CH" sz="1600" i="0" dirty="0"/>
              <a:t> = </a:t>
            </a:r>
            <a:r>
              <a:rPr lang="en-US" sz="1600" dirty="0">
                <a:solidFill>
                  <a:srgbClr val="000000"/>
                </a:solidFill>
                <a:latin typeface="Palatino" pitchFamily="18" charset="0"/>
              </a:rPr>
              <a:t>s</a:t>
            </a:r>
            <a:r>
              <a:rPr lang="en-US" sz="1600" baseline="-25000" dirty="0">
                <a:solidFill>
                  <a:srgbClr val="000000"/>
                </a:solidFill>
                <a:latin typeface="Palatino" pitchFamily="18" charset="0"/>
              </a:rPr>
              <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516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1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652" grpId="0" animBg="1"/>
      <p:bldP spid="105165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de-CH"/>
              <a:t>Analysis of LEGA</a:t>
            </a:r>
            <a:endParaRPr lang="en-US"/>
          </a:p>
        </p:txBody>
      </p:sp>
      <p:sp>
        <p:nvSpPr>
          <p:cNvPr id="1053699" name="Text Box 3"/>
          <p:cNvSpPr txBox="1">
            <a:spLocks noGrp="1" noChangeArrowheads="1"/>
          </p:cNvSpPr>
          <p:nvPr>
            <p:ph type="body" idx="1"/>
          </p:nvPr>
        </p:nvSpPr>
        <p:spPr>
          <a:xfrm>
            <a:off x="468313" y="1844675"/>
            <a:ext cx="8207375" cy="4281488"/>
          </a:xfrm>
          <a:noFill/>
          <a:ln/>
        </p:spPr>
        <p:txBody>
          <a:bodyPr/>
          <a:lstStyle/>
          <a:p>
            <a:pPr>
              <a:spcBef>
                <a:spcPct val="0"/>
              </a:spcBef>
            </a:pPr>
            <a:endParaRPr lang="en-US" sz="1000"/>
          </a:p>
          <a:p>
            <a:pPr>
              <a:spcBef>
                <a:spcPct val="0"/>
              </a:spcBef>
            </a:pPr>
            <a:endParaRPr lang="en-US"/>
          </a:p>
        </p:txBody>
      </p:sp>
      <p:sp>
        <p:nvSpPr>
          <p:cNvPr id="1053700" name="Text Box 4"/>
          <p:cNvSpPr txBox="1">
            <a:spLocks noChangeArrowheads="1"/>
          </p:cNvSpPr>
          <p:nvPr/>
        </p:nvSpPr>
        <p:spPr bwMode="auto">
          <a:xfrm>
            <a:off x="1331913" y="1204913"/>
            <a:ext cx="6408737" cy="711200"/>
          </a:xfrm>
          <a:prstGeom prst="rect">
            <a:avLst/>
          </a:prstGeom>
          <a:solidFill>
            <a:srgbClr val="F26E58"/>
          </a:solidFill>
          <a:ln w="9525">
            <a:solidFill>
              <a:schemeClr val="tx1"/>
            </a:solidFill>
            <a:miter lim="800000"/>
            <a:headEnd/>
            <a:tailEnd/>
          </a:ln>
          <a:effectLst/>
        </p:spPr>
        <p:txBody>
          <a:bodyPr>
            <a:spAutoFit/>
          </a:bodyPr>
          <a:lstStyle/>
          <a:p>
            <a:pPr algn="l" eaLnBrk="1" hangingPunct="1"/>
            <a:r>
              <a:rPr lang="en-US" sz="2000" i="0"/>
              <a:t>Theorem: LEGA achieves a                   -approximation of the optimal topology. (We use </a:t>
            </a:r>
            <a:r>
              <a:rPr lang="en-US" sz="2000" i="0">
                <a:latin typeface="Symbol" pitchFamily="18" charset="2"/>
                <a:sym typeface="Symbol" pitchFamily="18" charset="2"/>
              </a:rPr>
              <a:t></a:t>
            </a:r>
            <a:r>
              <a:rPr lang="en-US" sz="2000" i="0"/>
              <a:t> =              .)</a:t>
            </a:r>
          </a:p>
        </p:txBody>
      </p:sp>
      <p:pic>
        <p:nvPicPr>
          <p:cNvPr id="1053701" name="Picture 5" descr="txp_fig"/>
          <p:cNvPicPr>
            <a:picLocks noChangeAspect="1" noChangeArrowheads="1"/>
          </p:cNvPicPr>
          <p:nvPr>
            <p:custDataLst>
              <p:tags r:id="rId1"/>
            </p:custDataLst>
          </p:nvPr>
        </p:nvPicPr>
        <p:blipFill>
          <a:blip r:embed="rId8" cstate="print">
            <a:clrChange>
              <a:clrFrom>
                <a:srgbClr val="FFFFFF"/>
              </a:clrFrom>
              <a:clrTo>
                <a:srgbClr val="FFFFFF">
                  <a:alpha val="0"/>
                </a:srgbClr>
              </a:clrTo>
            </a:clrChange>
          </a:blip>
          <a:srcRect/>
          <a:stretch>
            <a:fillRect/>
          </a:stretch>
        </p:blipFill>
        <p:spPr bwMode="auto">
          <a:xfrm>
            <a:off x="4643438" y="1274763"/>
            <a:ext cx="1225550" cy="282575"/>
          </a:xfrm>
          <a:prstGeom prst="rect">
            <a:avLst/>
          </a:prstGeom>
          <a:noFill/>
          <a:ln w="9525">
            <a:noFill/>
            <a:miter lim="800000"/>
            <a:headEnd/>
            <a:tailEnd/>
          </a:ln>
          <a:effectLst/>
        </p:spPr>
      </p:pic>
      <p:grpSp>
        <p:nvGrpSpPr>
          <p:cNvPr id="2" name="Group 6"/>
          <p:cNvGrpSpPr>
            <a:grpSpLocks/>
          </p:cNvGrpSpPr>
          <p:nvPr/>
        </p:nvGrpSpPr>
        <p:grpSpPr bwMode="auto">
          <a:xfrm>
            <a:off x="5003800" y="2276475"/>
            <a:ext cx="1987550" cy="2001838"/>
            <a:chOff x="902" y="1480"/>
            <a:chExt cx="1252" cy="1261"/>
          </a:xfrm>
        </p:grpSpPr>
        <p:sp>
          <p:nvSpPr>
            <p:cNvPr id="1053703" name="Oval 7"/>
            <p:cNvSpPr>
              <a:spLocks noChangeArrowheads="1"/>
            </p:cNvSpPr>
            <p:nvPr/>
          </p:nvSpPr>
          <p:spPr bwMode="auto">
            <a:xfrm>
              <a:off x="1265" y="1908"/>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04" name="Oval 8"/>
            <p:cNvSpPr>
              <a:spLocks noChangeArrowheads="1"/>
            </p:cNvSpPr>
            <p:nvPr/>
          </p:nvSpPr>
          <p:spPr bwMode="auto">
            <a:xfrm>
              <a:off x="1537" y="2543"/>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05" name="Oval 9"/>
            <p:cNvSpPr>
              <a:spLocks noChangeArrowheads="1"/>
            </p:cNvSpPr>
            <p:nvPr/>
          </p:nvSpPr>
          <p:spPr bwMode="auto">
            <a:xfrm>
              <a:off x="1492" y="2180"/>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06" name="Oval 10"/>
            <p:cNvSpPr>
              <a:spLocks noChangeArrowheads="1"/>
            </p:cNvSpPr>
            <p:nvPr/>
          </p:nvSpPr>
          <p:spPr bwMode="auto">
            <a:xfrm>
              <a:off x="1764" y="2180"/>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07" name="Line 11"/>
            <p:cNvSpPr>
              <a:spLocks noChangeShapeType="1"/>
            </p:cNvSpPr>
            <p:nvPr/>
          </p:nvSpPr>
          <p:spPr bwMode="auto">
            <a:xfrm flipH="1">
              <a:off x="1576" y="2198"/>
              <a:ext cx="205" cy="356"/>
            </a:xfrm>
            <a:prstGeom prst="line">
              <a:avLst/>
            </a:prstGeom>
            <a:noFill/>
            <a:ln w="9525">
              <a:solidFill>
                <a:schemeClr val="tx1"/>
              </a:solidFill>
              <a:round/>
              <a:headEnd/>
              <a:tailEnd type="triangle" w="med" len="med"/>
            </a:ln>
            <a:effectLst/>
          </p:spPr>
          <p:txBody>
            <a:bodyPr/>
            <a:lstStyle/>
            <a:p>
              <a:endParaRPr lang="en-US"/>
            </a:p>
          </p:txBody>
        </p:sp>
        <p:sp>
          <p:nvSpPr>
            <p:cNvPr id="1053708" name="Line 12"/>
            <p:cNvSpPr>
              <a:spLocks noChangeShapeType="1"/>
            </p:cNvSpPr>
            <p:nvPr/>
          </p:nvSpPr>
          <p:spPr bwMode="auto">
            <a:xfrm flipV="1">
              <a:off x="1194" y="1958"/>
              <a:ext cx="84" cy="202"/>
            </a:xfrm>
            <a:prstGeom prst="line">
              <a:avLst/>
            </a:prstGeom>
            <a:noFill/>
            <a:ln w="9525">
              <a:solidFill>
                <a:schemeClr val="tx1"/>
              </a:solidFill>
              <a:round/>
              <a:headEnd/>
              <a:tailEnd type="triangle" w="med" len="med"/>
            </a:ln>
            <a:effectLst/>
          </p:spPr>
          <p:txBody>
            <a:bodyPr/>
            <a:lstStyle/>
            <a:p>
              <a:endParaRPr lang="en-US"/>
            </a:p>
          </p:txBody>
        </p:sp>
        <p:sp>
          <p:nvSpPr>
            <p:cNvPr id="1053709" name="Line 13"/>
            <p:cNvSpPr>
              <a:spLocks noChangeShapeType="1"/>
            </p:cNvSpPr>
            <p:nvPr/>
          </p:nvSpPr>
          <p:spPr bwMode="auto">
            <a:xfrm>
              <a:off x="1520" y="2214"/>
              <a:ext cx="36" cy="330"/>
            </a:xfrm>
            <a:prstGeom prst="line">
              <a:avLst/>
            </a:prstGeom>
            <a:noFill/>
            <a:ln w="9525">
              <a:solidFill>
                <a:schemeClr val="tx1"/>
              </a:solidFill>
              <a:round/>
              <a:headEnd/>
              <a:tailEnd type="triangle" w="med" len="med"/>
            </a:ln>
            <a:effectLst/>
          </p:spPr>
          <p:txBody>
            <a:bodyPr/>
            <a:lstStyle/>
            <a:p>
              <a:endParaRPr lang="en-US"/>
            </a:p>
          </p:txBody>
        </p:sp>
        <p:sp>
          <p:nvSpPr>
            <p:cNvPr id="1053710" name="Text Box 14"/>
            <p:cNvSpPr txBox="1">
              <a:spLocks noChangeArrowheads="1"/>
            </p:cNvSpPr>
            <p:nvPr/>
          </p:nvSpPr>
          <p:spPr bwMode="auto">
            <a:xfrm>
              <a:off x="1537" y="2510"/>
              <a:ext cx="164" cy="231"/>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t</a:t>
              </a:r>
            </a:p>
          </p:txBody>
        </p:sp>
        <p:sp>
          <p:nvSpPr>
            <p:cNvPr id="1053711" name="Oval 15"/>
            <p:cNvSpPr>
              <a:spLocks noChangeArrowheads="1"/>
            </p:cNvSpPr>
            <p:nvPr/>
          </p:nvSpPr>
          <p:spPr bwMode="auto">
            <a:xfrm>
              <a:off x="1673" y="1863"/>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12" name="Oval 16"/>
            <p:cNvSpPr>
              <a:spLocks noChangeArrowheads="1"/>
            </p:cNvSpPr>
            <p:nvPr/>
          </p:nvSpPr>
          <p:spPr bwMode="auto">
            <a:xfrm>
              <a:off x="1492" y="1636"/>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13" name="Oval 17"/>
            <p:cNvSpPr>
              <a:spLocks noChangeArrowheads="1"/>
            </p:cNvSpPr>
            <p:nvPr/>
          </p:nvSpPr>
          <p:spPr bwMode="auto">
            <a:xfrm>
              <a:off x="1084" y="1500"/>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14" name="Oval 18"/>
            <p:cNvSpPr>
              <a:spLocks noChangeArrowheads="1"/>
            </p:cNvSpPr>
            <p:nvPr/>
          </p:nvSpPr>
          <p:spPr bwMode="auto">
            <a:xfrm>
              <a:off x="1991" y="1681"/>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15" name="Oval 19"/>
            <p:cNvSpPr>
              <a:spLocks noChangeArrowheads="1"/>
            </p:cNvSpPr>
            <p:nvPr/>
          </p:nvSpPr>
          <p:spPr bwMode="auto">
            <a:xfrm>
              <a:off x="1174" y="2135"/>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16" name="Oval 20"/>
            <p:cNvSpPr>
              <a:spLocks noChangeArrowheads="1"/>
            </p:cNvSpPr>
            <p:nvPr/>
          </p:nvSpPr>
          <p:spPr bwMode="auto">
            <a:xfrm>
              <a:off x="2082" y="2044"/>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17" name="Oval 21"/>
            <p:cNvSpPr>
              <a:spLocks noChangeArrowheads="1"/>
            </p:cNvSpPr>
            <p:nvPr/>
          </p:nvSpPr>
          <p:spPr bwMode="auto">
            <a:xfrm>
              <a:off x="902" y="1817"/>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18" name="Line 22"/>
            <p:cNvSpPr>
              <a:spLocks noChangeShapeType="1"/>
            </p:cNvSpPr>
            <p:nvPr/>
          </p:nvSpPr>
          <p:spPr bwMode="auto">
            <a:xfrm>
              <a:off x="1311" y="1952"/>
              <a:ext cx="192" cy="234"/>
            </a:xfrm>
            <a:prstGeom prst="line">
              <a:avLst/>
            </a:prstGeom>
            <a:noFill/>
            <a:ln w="9525">
              <a:solidFill>
                <a:schemeClr val="tx1"/>
              </a:solidFill>
              <a:round/>
              <a:headEnd/>
              <a:tailEnd type="triangle" w="med" len="med"/>
            </a:ln>
            <a:effectLst/>
          </p:spPr>
          <p:txBody>
            <a:bodyPr/>
            <a:lstStyle/>
            <a:p>
              <a:endParaRPr lang="en-US"/>
            </a:p>
          </p:txBody>
        </p:sp>
        <p:sp>
          <p:nvSpPr>
            <p:cNvPr id="1053719" name="Line 23"/>
            <p:cNvSpPr>
              <a:spLocks noChangeShapeType="1"/>
            </p:cNvSpPr>
            <p:nvPr/>
          </p:nvSpPr>
          <p:spPr bwMode="auto">
            <a:xfrm>
              <a:off x="942" y="1845"/>
              <a:ext cx="335" cy="82"/>
            </a:xfrm>
            <a:prstGeom prst="line">
              <a:avLst/>
            </a:prstGeom>
            <a:noFill/>
            <a:ln w="9525">
              <a:solidFill>
                <a:schemeClr val="tx1"/>
              </a:solidFill>
              <a:round/>
              <a:headEnd/>
              <a:tailEnd type="triangle" w="med" len="med"/>
            </a:ln>
            <a:effectLst/>
          </p:spPr>
          <p:txBody>
            <a:bodyPr/>
            <a:lstStyle/>
            <a:p>
              <a:endParaRPr lang="en-US"/>
            </a:p>
          </p:txBody>
        </p:sp>
        <p:sp>
          <p:nvSpPr>
            <p:cNvPr id="1053720" name="Line 24"/>
            <p:cNvSpPr>
              <a:spLocks noChangeShapeType="1"/>
            </p:cNvSpPr>
            <p:nvPr/>
          </p:nvSpPr>
          <p:spPr bwMode="auto">
            <a:xfrm flipH="1">
              <a:off x="1303" y="1674"/>
              <a:ext cx="198" cy="228"/>
            </a:xfrm>
            <a:prstGeom prst="line">
              <a:avLst/>
            </a:prstGeom>
            <a:noFill/>
            <a:ln w="9525">
              <a:solidFill>
                <a:schemeClr val="tx1"/>
              </a:solidFill>
              <a:round/>
              <a:headEnd/>
              <a:tailEnd type="triangle" w="med" len="med"/>
            </a:ln>
            <a:effectLst/>
          </p:spPr>
          <p:txBody>
            <a:bodyPr/>
            <a:lstStyle/>
            <a:p>
              <a:endParaRPr lang="en-US"/>
            </a:p>
          </p:txBody>
        </p:sp>
        <p:sp>
          <p:nvSpPr>
            <p:cNvPr id="1053721" name="Line 25"/>
            <p:cNvSpPr>
              <a:spLocks noChangeShapeType="1"/>
            </p:cNvSpPr>
            <p:nvPr/>
          </p:nvSpPr>
          <p:spPr bwMode="auto">
            <a:xfrm>
              <a:off x="1126" y="1531"/>
              <a:ext cx="366" cy="120"/>
            </a:xfrm>
            <a:prstGeom prst="line">
              <a:avLst/>
            </a:prstGeom>
            <a:noFill/>
            <a:ln w="9525">
              <a:solidFill>
                <a:schemeClr val="tx1"/>
              </a:solidFill>
              <a:round/>
              <a:headEnd/>
              <a:tailEnd type="triangle" w="med" len="med"/>
            </a:ln>
            <a:effectLst/>
          </p:spPr>
          <p:txBody>
            <a:bodyPr/>
            <a:lstStyle/>
            <a:p>
              <a:endParaRPr lang="en-US"/>
            </a:p>
          </p:txBody>
        </p:sp>
        <p:sp>
          <p:nvSpPr>
            <p:cNvPr id="1053722" name="Line 26"/>
            <p:cNvSpPr>
              <a:spLocks noChangeShapeType="1"/>
            </p:cNvSpPr>
            <p:nvPr/>
          </p:nvSpPr>
          <p:spPr bwMode="auto">
            <a:xfrm>
              <a:off x="1711" y="1908"/>
              <a:ext cx="73" cy="269"/>
            </a:xfrm>
            <a:prstGeom prst="line">
              <a:avLst/>
            </a:prstGeom>
            <a:noFill/>
            <a:ln w="9525">
              <a:solidFill>
                <a:schemeClr val="tx1"/>
              </a:solidFill>
              <a:round/>
              <a:headEnd/>
              <a:tailEnd type="triangle" w="med" len="med"/>
            </a:ln>
            <a:effectLst/>
          </p:spPr>
          <p:txBody>
            <a:bodyPr/>
            <a:lstStyle/>
            <a:p>
              <a:endParaRPr lang="en-US"/>
            </a:p>
          </p:txBody>
        </p:sp>
        <p:sp>
          <p:nvSpPr>
            <p:cNvPr id="1053723" name="Line 27"/>
            <p:cNvSpPr>
              <a:spLocks noChangeShapeType="1"/>
            </p:cNvSpPr>
            <p:nvPr/>
          </p:nvSpPr>
          <p:spPr bwMode="auto">
            <a:xfrm flipH="1">
              <a:off x="1824" y="2085"/>
              <a:ext cx="258" cy="108"/>
            </a:xfrm>
            <a:prstGeom prst="line">
              <a:avLst/>
            </a:prstGeom>
            <a:noFill/>
            <a:ln w="9525">
              <a:solidFill>
                <a:schemeClr val="tx1"/>
              </a:solidFill>
              <a:round/>
              <a:headEnd/>
              <a:tailEnd type="triangle" w="med" len="med"/>
            </a:ln>
            <a:effectLst/>
          </p:spPr>
          <p:txBody>
            <a:bodyPr/>
            <a:lstStyle/>
            <a:p>
              <a:endParaRPr lang="en-US"/>
            </a:p>
          </p:txBody>
        </p:sp>
        <p:sp>
          <p:nvSpPr>
            <p:cNvPr id="1053724" name="Line 28"/>
            <p:cNvSpPr>
              <a:spLocks noChangeShapeType="1"/>
            </p:cNvSpPr>
            <p:nvPr/>
          </p:nvSpPr>
          <p:spPr bwMode="auto">
            <a:xfrm flipH="1">
              <a:off x="1720" y="1705"/>
              <a:ext cx="282" cy="168"/>
            </a:xfrm>
            <a:prstGeom prst="line">
              <a:avLst/>
            </a:prstGeom>
            <a:noFill/>
            <a:ln w="9525">
              <a:solidFill>
                <a:schemeClr val="tx1"/>
              </a:solidFill>
              <a:round/>
              <a:headEnd/>
              <a:tailEnd type="triangle" w="med" len="med"/>
            </a:ln>
            <a:effectLst/>
          </p:spPr>
          <p:txBody>
            <a:bodyPr/>
            <a:lstStyle/>
            <a:p>
              <a:endParaRPr lang="en-US"/>
            </a:p>
          </p:txBody>
        </p:sp>
        <p:sp>
          <p:nvSpPr>
            <p:cNvPr id="1053725" name="Oval 29"/>
            <p:cNvSpPr>
              <a:spLocks noChangeArrowheads="1"/>
            </p:cNvSpPr>
            <p:nvPr/>
          </p:nvSpPr>
          <p:spPr bwMode="auto">
            <a:xfrm>
              <a:off x="2100" y="2274"/>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26" name="Oval 30"/>
            <p:cNvSpPr>
              <a:spLocks noChangeArrowheads="1"/>
            </p:cNvSpPr>
            <p:nvPr/>
          </p:nvSpPr>
          <p:spPr bwMode="auto">
            <a:xfrm>
              <a:off x="1636" y="1480"/>
              <a:ext cx="54" cy="54"/>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27" name="Line 31"/>
            <p:cNvSpPr>
              <a:spLocks noChangeShapeType="1"/>
            </p:cNvSpPr>
            <p:nvPr/>
          </p:nvSpPr>
          <p:spPr bwMode="auto">
            <a:xfrm flipH="1">
              <a:off x="1538" y="1525"/>
              <a:ext cx="103" cy="124"/>
            </a:xfrm>
            <a:prstGeom prst="line">
              <a:avLst/>
            </a:prstGeom>
            <a:noFill/>
            <a:ln w="9525">
              <a:solidFill>
                <a:schemeClr val="tx1"/>
              </a:solidFill>
              <a:round/>
              <a:headEnd/>
              <a:tailEnd type="triangle" w="med" len="med"/>
            </a:ln>
            <a:effectLst/>
          </p:spPr>
          <p:txBody>
            <a:bodyPr/>
            <a:lstStyle/>
            <a:p>
              <a:endParaRPr lang="en-US"/>
            </a:p>
          </p:txBody>
        </p:sp>
        <p:sp>
          <p:nvSpPr>
            <p:cNvPr id="1053728" name="Line 32"/>
            <p:cNvSpPr>
              <a:spLocks noChangeShapeType="1"/>
            </p:cNvSpPr>
            <p:nvPr/>
          </p:nvSpPr>
          <p:spPr bwMode="auto">
            <a:xfrm flipH="1" flipV="1">
              <a:off x="2116" y="2101"/>
              <a:ext cx="6" cy="180"/>
            </a:xfrm>
            <a:prstGeom prst="line">
              <a:avLst/>
            </a:prstGeom>
            <a:noFill/>
            <a:ln w="9525">
              <a:solidFill>
                <a:schemeClr val="tx1"/>
              </a:solidFill>
              <a:round/>
              <a:headEnd/>
              <a:tailEnd type="triangle" w="med" len="med"/>
            </a:ln>
            <a:effectLst/>
          </p:spPr>
          <p:txBody>
            <a:bodyPr/>
            <a:lstStyle/>
            <a:p>
              <a:endParaRPr lang="en-US"/>
            </a:p>
          </p:txBody>
        </p:sp>
      </p:grpSp>
      <p:sp>
        <p:nvSpPr>
          <p:cNvPr id="1053729" name="Oval 33"/>
          <p:cNvSpPr>
            <a:spLocks noChangeArrowheads="1"/>
          </p:cNvSpPr>
          <p:nvPr/>
        </p:nvSpPr>
        <p:spPr bwMode="auto">
          <a:xfrm>
            <a:off x="2297113" y="2955925"/>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30" name="Oval 34"/>
          <p:cNvSpPr>
            <a:spLocks noChangeArrowheads="1"/>
          </p:cNvSpPr>
          <p:nvPr/>
        </p:nvSpPr>
        <p:spPr bwMode="auto">
          <a:xfrm>
            <a:off x="2728913" y="3963988"/>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31" name="Oval 35"/>
          <p:cNvSpPr>
            <a:spLocks noChangeArrowheads="1"/>
          </p:cNvSpPr>
          <p:nvPr/>
        </p:nvSpPr>
        <p:spPr bwMode="auto">
          <a:xfrm>
            <a:off x="2657475" y="3387725"/>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32" name="Oval 36"/>
          <p:cNvSpPr>
            <a:spLocks noChangeArrowheads="1"/>
          </p:cNvSpPr>
          <p:nvPr/>
        </p:nvSpPr>
        <p:spPr bwMode="auto">
          <a:xfrm>
            <a:off x="3089275" y="3387725"/>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33" name="Line 37"/>
          <p:cNvSpPr>
            <a:spLocks noChangeShapeType="1"/>
          </p:cNvSpPr>
          <p:nvPr/>
        </p:nvSpPr>
        <p:spPr bwMode="auto">
          <a:xfrm flipH="1">
            <a:off x="2790825" y="3416300"/>
            <a:ext cx="325438" cy="565150"/>
          </a:xfrm>
          <a:prstGeom prst="line">
            <a:avLst/>
          </a:prstGeom>
          <a:noFill/>
          <a:ln w="9525">
            <a:solidFill>
              <a:schemeClr val="tx1"/>
            </a:solidFill>
            <a:round/>
            <a:headEnd/>
            <a:tailEnd type="triangle" w="med" len="med"/>
          </a:ln>
          <a:effectLst/>
        </p:spPr>
        <p:txBody>
          <a:bodyPr/>
          <a:lstStyle/>
          <a:p>
            <a:endParaRPr lang="en-US"/>
          </a:p>
        </p:txBody>
      </p:sp>
      <p:sp>
        <p:nvSpPr>
          <p:cNvPr id="1053734" name="Line 38"/>
          <p:cNvSpPr>
            <a:spLocks noChangeShapeType="1"/>
          </p:cNvSpPr>
          <p:nvPr/>
        </p:nvSpPr>
        <p:spPr bwMode="auto">
          <a:xfrm flipV="1">
            <a:off x="2184400" y="3035300"/>
            <a:ext cx="133350" cy="320675"/>
          </a:xfrm>
          <a:prstGeom prst="line">
            <a:avLst/>
          </a:prstGeom>
          <a:noFill/>
          <a:ln w="9525">
            <a:solidFill>
              <a:schemeClr val="tx1"/>
            </a:solidFill>
            <a:round/>
            <a:headEnd/>
            <a:tailEnd type="triangle" w="med" len="med"/>
          </a:ln>
          <a:effectLst/>
        </p:spPr>
        <p:txBody>
          <a:bodyPr/>
          <a:lstStyle/>
          <a:p>
            <a:endParaRPr lang="en-US"/>
          </a:p>
        </p:txBody>
      </p:sp>
      <p:sp>
        <p:nvSpPr>
          <p:cNvPr id="1053735" name="Line 39"/>
          <p:cNvSpPr>
            <a:spLocks noChangeShapeType="1"/>
          </p:cNvSpPr>
          <p:nvPr/>
        </p:nvSpPr>
        <p:spPr bwMode="auto">
          <a:xfrm>
            <a:off x="2701925" y="3441700"/>
            <a:ext cx="57150" cy="523875"/>
          </a:xfrm>
          <a:prstGeom prst="line">
            <a:avLst/>
          </a:prstGeom>
          <a:noFill/>
          <a:ln w="9525">
            <a:solidFill>
              <a:schemeClr val="tx1"/>
            </a:solidFill>
            <a:round/>
            <a:headEnd/>
            <a:tailEnd type="triangle" w="med" len="med"/>
          </a:ln>
          <a:effectLst/>
        </p:spPr>
        <p:txBody>
          <a:bodyPr/>
          <a:lstStyle/>
          <a:p>
            <a:endParaRPr lang="en-US"/>
          </a:p>
        </p:txBody>
      </p:sp>
      <p:sp>
        <p:nvSpPr>
          <p:cNvPr id="1053736" name="Text Box 40"/>
          <p:cNvSpPr txBox="1">
            <a:spLocks noChangeArrowheads="1"/>
          </p:cNvSpPr>
          <p:nvPr/>
        </p:nvSpPr>
        <p:spPr bwMode="auto">
          <a:xfrm>
            <a:off x="2728913" y="3911600"/>
            <a:ext cx="260350"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t</a:t>
            </a:r>
          </a:p>
        </p:txBody>
      </p:sp>
      <p:sp>
        <p:nvSpPr>
          <p:cNvPr id="1053737" name="Oval 41"/>
          <p:cNvSpPr>
            <a:spLocks noChangeArrowheads="1"/>
          </p:cNvSpPr>
          <p:nvPr/>
        </p:nvSpPr>
        <p:spPr bwMode="auto">
          <a:xfrm>
            <a:off x="2944813" y="2884488"/>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38" name="Oval 42"/>
          <p:cNvSpPr>
            <a:spLocks noChangeArrowheads="1"/>
          </p:cNvSpPr>
          <p:nvPr/>
        </p:nvSpPr>
        <p:spPr bwMode="auto">
          <a:xfrm>
            <a:off x="2657475" y="2524125"/>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39" name="Oval 43"/>
          <p:cNvSpPr>
            <a:spLocks noChangeArrowheads="1"/>
          </p:cNvSpPr>
          <p:nvPr/>
        </p:nvSpPr>
        <p:spPr bwMode="auto">
          <a:xfrm>
            <a:off x="2009775" y="2308225"/>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40" name="Oval 44"/>
          <p:cNvSpPr>
            <a:spLocks noChangeArrowheads="1"/>
          </p:cNvSpPr>
          <p:nvPr/>
        </p:nvSpPr>
        <p:spPr bwMode="auto">
          <a:xfrm>
            <a:off x="3449638" y="2595563"/>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41" name="Oval 45"/>
          <p:cNvSpPr>
            <a:spLocks noChangeArrowheads="1"/>
          </p:cNvSpPr>
          <p:nvPr/>
        </p:nvSpPr>
        <p:spPr bwMode="auto">
          <a:xfrm>
            <a:off x="2152650" y="3316288"/>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42" name="Oval 46"/>
          <p:cNvSpPr>
            <a:spLocks noChangeArrowheads="1"/>
          </p:cNvSpPr>
          <p:nvPr/>
        </p:nvSpPr>
        <p:spPr bwMode="auto">
          <a:xfrm>
            <a:off x="3594100" y="3171825"/>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43" name="Oval 47"/>
          <p:cNvSpPr>
            <a:spLocks noChangeArrowheads="1"/>
          </p:cNvSpPr>
          <p:nvPr/>
        </p:nvSpPr>
        <p:spPr bwMode="auto">
          <a:xfrm>
            <a:off x="1720850" y="2811463"/>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44" name="Line 48"/>
          <p:cNvSpPr>
            <a:spLocks noChangeShapeType="1"/>
          </p:cNvSpPr>
          <p:nvPr/>
        </p:nvSpPr>
        <p:spPr bwMode="auto">
          <a:xfrm>
            <a:off x="2370138" y="3025775"/>
            <a:ext cx="304800" cy="371475"/>
          </a:xfrm>
          <a:prstGeom prst="line">
            <a:avLst/>
          </a:prstGeom>
          <a:noFill/>
          <a:ln w="9525">
            <a:solidFill>
              <a:schemeClr val="tx1"/>
            </a:solidFill>
            <a:round/>
            <a:headEnd/>
            <a:tailEnd type="triangle" w="med" len="med"/>
          </a:ln>
          <a:effectLst/>
        </p:spPr>
        <p:txBody>
          <a:bodyPr/>
          <a:lstStyle/>
          <a:p>
            <a:endParaRPr lang="en-US"/>
          </a:p>
        </p:txBody>
      </p:sp>
      <p:sp>
        <p:nvSpPr>
          <p:cNvPr id="1053745" name="Line 49"/>
          <p:cNvSpPr>
            <a:spLocks noChangeShapeType="1"/>
          </p:cNvSpPr>
          <p:nvPr/>
        </p:nvSpPr>
        <p:spPr bwMode="auto">
          <a:xfrm>
            <a:off x="1784350" y="2855913"/>
            <a:ext cx="531813" cy="130175"/>
          </a:xfrm>
          <a:prstGeom prst="line">
            <a:avLst/>
          </a:prstGeom>
          <a:noFill/>
          <a:ln w="9525">
            <a:solidFill>
              <a:schemeClr val="tx1"/>
            </a:solidFill>
            <a:round/>
            <a:headEnd/>
            <a:tailEnd type="triangle" w="med" len="med"/>
          </a:ln>
          <a:effectLst/>
        </p:spPr>
        <p:txBody>
          <a:bodyPr/>
          <a:lstStyle/>
          <a:p>
            <a:endParaRPr lang="en-US"/>
          </a:p>
        </p:txBody>
      </p:sp>
      <p:sp>
        <p:nvSpPr>
          <p:cNvPr id="1053746" name="Line 50"/>
          <p:cNvSpPr>
            <a:spLocks noChangeShapeType="1"/>
          </p:cNvSpPr>
          <p:nvPr/>
        </p:nvSpPr>
        <p:spPr bwMode="auto">
          <a:xfrm flipH="1">
            <a:off x="2357438" y="2584450"/>
            <a:ext cx="314325" cy="361950"/>
          </a:xfrm>
          <a:prstGeom prst="line">
            <a:avLst/>
          </a:prstGeom>
          <a:noFill/>
          <a:ln w="9525">
            <a:solidFill>
              <a:schemeClr val="tx1"/>
            </a:solidFill>
            <a:round/>
            <a:headEnd/>
            <a:tailEnd type="triangle" w="med" len="med"/>
          </a:ln>
          <a:effectLst/>
        </p:spPr>
        <p:txBody>
          <a:bodyPr/>
          <a:lstStyle/>
          <a:p>
            <a:endParaRPr lang="en-US"/>
          </a:p>
        </p:txBody>
      </p:sp>
      <p:sp>
        <p:nvSpPr>
          <p:cNvPr id="1053747" name="Line 51"/>
          <p:cNvSpPr>
            <a:spLocks noChangeShapeType="1"/>
          </p:cNvSpPr>
          <p:nvPr/>
        </p:nvSpPr>
        <p:spPr bwMode="auto">
          <a:xfrm>
            <a:off x="2076450" y="2357438"/>
            <a:ext cx="581025" cy="190500"/>
          </a:xfrm>
          <a:prstGeom prst="line">
            <a:avLst/>
          </a:prstGeom>
          <a:noFill/>
          <a:ln w="9525">
            <a:solidFill>
              <a:schemeClr val="tx1"/>
            </a:solidFill>
            <a:round/>
            <a:headEnd/>
            <a:tailEnd type="triangle" w="med" len="med"/>
          </a:ln>
          <a:effectLst/>
        </p:spPr>
        <p:txBody>
          <a:bodyPr/>
          <a:lstStyle/>
          <a:p>
            <a:endParaRPr lang="en-US"/>
          </a:p>
        </p:txBody>
      </p:sp>
      <p:sp>
        <p:nvSpPr>
          <p:cNvPr id="1053748" name="Line 52"/>
          <p:cNvSpPr>
            <a:spLocks noChangeShapeType="1"/>
          </p:cNvSpPr>
          <p:nvPr/>
        </p:nvSpPr>
        <p:spPr bwMode="auto">
          <a:xfrm>
            <a:off x="3005138" y="2955925"/>
            <a:ext cx="115887" cy="427038"/>
          </a:xfrm>
          <a:prstGeom prst="line">
            <a:avLst/>
          </a:prstGeom>
          <a:noFill/>
          <a:ln w="9525">
            <a:solidFill>
              <a:schemeClr val="tx1"/>
            </a:solidFill>
            <a:round/>
            <a:headEnd/>
            <a:tailEnd type="triangle" w="med" len="med"/>
          </a:ln>
          <a:effectLst/>
        </p:spPr>
        <p:txBody>
          <a:bodyPr/>
          <a:lstStyle/>
          <a:p>
            <a:endParaRPr lang="en-US"/>
          </a:p>
        </p:txBody>
      </p:sp>
      <p:sp>
        <p:nvSpPr>
          <p:cNvPr id="1053749" name="Line 53"/>
          <p:cNvSpPr>
            <a:spLocks noChangeShapeType="1"/>
          </p:cNvSpPr>
          <p:nvPr/>
        </p:nvSpPr>
        <p:spPr bwMode="auto">
          <a:xfrm flipH="1">
            <a:off x="3184525" y="3236913"/>
            <a:ext cx="409575" cy="171450"/>
          </a:xfrm>
          <a:prstGeom prst="line">
            <a:avLst/>
          </a:prstGeom>
          <a:noFill/>
          <a:ln w="9525">
            <a:solidFill>
              <a:schemeClr val="tx1"/>
            </a:solidFill>
            <a:round/>
            <a:headEnd/>
            <a:tailEnd type="triangle" w="med" len="med"/>
          </a:ln>
          <a:effectLst/>
        </p:spPr>
        <p:txBody>
          <a:bodyPr/>
          <a:lstStyle/>
          <a:p>
            <a:endParaRPr lang="en-US"/>
          </a:p>
        </p:txBody>
      </p:sp>
      <p:sp>
        <p:nvSpPr>
          <p:cNvPr id="1053750" name="Line 54"/>
          <p:cNvSpPr>
            <a:spLocks noChangeShapeType="1"/>
          </p:cNvSpPr>
          <p:nvPr/>
        </p:nvSpPr>
        <p:spPr bwMode="auto">
          <a:xfrm flipH="1">
            <a:off x="3019425" y="2633663"/>
            <a:ext cx="447675" cy="266700"/>
          </a:xfrm>
          <a:prstGeom prst="line">
            <a:avLst/>
          </a:prstGeom>
          <a:noFill/>
          <a:ln w="9525">
            <a:solidFill>
              <a:schemeClr val="tx1"/>
            </a:solidFill>
            <a:round/>
            <a:headEnd/>
            <a:tailEnd type="triangle" w="med" len="med"/>
          </a:ln>
          <a:effectLst/>
        </p:spPr>
        <p:txBody>
          <a:bodyPr/>
          <a:lstStyle/>
          <a:p>
            <a:endParaRPr lang="en-US"/>
          </a:p>
        </p:txBody>
      </p:sp>
      <p:sp>
        <p:nvSpPr>
          <p:cNvPr id="1053751" name="Oval 55"/>
          <p:cNvSpPr>
            <a:spLocks noChangeArrowheads="1"/>
          </p:cNvSpPr>
          <p:nvPr/>
        </p:nvSpPr>
        <p:spPr bwMode="auto">
          <a:xfrm>
            <a:off x="3622675" y="35369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52" name="Oval 56"/>
          <p:cNvSpPr>
            <a:spLocks noChangeArrowheads="1"/>
          </p:cNvSpPr>
          <p:nvPr/>
        </p:nvSpPr>
        <p:spPr bwMode="auto">
          <a:xfrm>
            <a:off x="2886075" y="2276475"/>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3753" name="Line 57"/>
          <p:cNvSpPr>
            <a:spLocks noChangeShapeType="1"/>
          </p:cNvSpPr>
          <p:nvPr/>
        </p:nvSpPr>
        <p:spPr bwMode="auto">
          <a:xfrm flipH="1">
            <a:off x="2730500" y="2347913"/>
            <a:ext cx="163513" cy="196850"/>
          </a:xfrm>
          <a:prstGeom prst="line">
            <a:avLst/>
          </a:prstGeom>
          <a:noFill/>
          <a:ln w="9525">
            <a:solidFill>
              <a:schemeClr val="tx1"/>
            </a:solidFill>
            <a:round/>
            <a:headEnd/>
            <a:tailEnd type="triangle" w="med" len="med"/>
          </a:ln>
          <a:effectLst/>
        </p:spPr>
        <p:txBody>
          <a:bodyPr/>
          <a:lstStyle/>
          <a:p>
            <a:endParaRPr lang="en-US"/>
          </a:p>
        </p:txBody>
      </p:sp>
      <p:sp>
        <p:nvSpPr>
          <p:cNvPr id="1053754" name="Line 58"/>
          <p:cNvSpPr>
            <a:spLocks noChangeShapeType="1"/>
          </p:cNvSpPr>
          <p:nvPr/>
        </p:nvSpPr>
        <p:spPr bwMode="auto">
          <a:xfrm flipH="1" flipV="1">
            <a:off x="3648075" y="3262313"/>
            <a:ext cx="9525" cy="285750"/>
          </a:xfrm>
          <a:prstGeom prst="line">
            <a:avLst/>
          </a:prstGeom>
          <a:noFill/>
          <a:ln w="9525">
            <a:solidFill>
              <a:schemeClr val="tx1"/>
            </a:solidFill>
            <a:round/>
            <a:headEnd/>
            <a:tailEnd type="triangle" w="med" len="med"/>
          </a:ln>
          <a:effectLst/>
        </p:spPr>
        <p:txBody>
          <a:bodyPr/>
          <a:lstStyle/>
          <a:p>
            <a:endParaRPr lang="en-US"/>
          </a:p>
        </p:txBody>
      </p:sp>
      <p:sp>
        <p:nvSpPr>
          <p:cNvPr id="1053755" name="Line 59"/>
          <p:cNvSpPr>
            <a:spLocks noChangeShapeType="1"/>
          </p:cNvSpPr>
          <p:nvPr/>
        </p:nvSpPr>
        <p:spPr bwMode="auto">
          <a:xfrm flipH="1">
            <a:off x="2789238" y="3475038"/>
            <a:ext cx="306387" cy="508000"/>
          </a:xfrm>
          <a:prstGeom prst="line">
            <a:avLst/>
          </a:prstGeom>
          <a:noFill/>
          <a:ln w="12700">
            <a:solidFill>
              <a:srgbClr val="ECE600"/>
            </a:solidFill>
            <a:round/>
            <a:headEnd type="triangle" w="med" len="med"/>
            <a:tailEnd/>
          </a:ln>
          <a:effectLst/>
        </p:spPr>
        <p:txBody>
          <a:bodyPr/>
          <a:lstStyle/>
          <a:p>
            <a:endParaRPr lang="en-US"/>
          </a:p>
        </p:txBody>
      </p:sp>
      <p:sp>
        <p:nvSpPr>
          <p:cNvPr id="1053756" name="Line 60"/>
          <p:cNvSpPr>
            <a:spLocks noChangeShapeType="1"/>
          </p:cNvSpPr>
          <p:nvPr/>
        </p:nvSpPr>
        <p:spPr bwMode="auto">
          <a:xfrm flipV="1">
            <a:off x="2197100" y="3036888"/>
            <a:ext cx="119063" cy="296862"/>
          </a:xfrm>
          <a:prstGeom prst="line">
            <a:avLst/>
          </a:prstGeom>
          <a:noFill/>
          <a:ln w="12700">
            <a:solidFill>
              <a:srgbClr val="ECE600"/>
            </a:solidFill>
            <a:round/>
            <a:headEnd type="triangle" w="med" len="med"/>
            <a:tailEnd/>
          </a:ln>
          <a:effectLst/>
        </p:spPr>
        <p:txBody>
          <a:bodyPr/>
          <a:lstStyle/>
          <a:p>
            <a:endParaRPr lang="en-US"/>
          </a:p>
        </p:txBody>
      </p:sp>
      <p:sp>
        <p:nvSpPr>
          <p:cNvPr id="1053757" name="Line 61"/>
          <p:cNvSpPr>
            <a:spLocks noChangeShapeType="1"/>
          </p:cNvSpPr>
          <p:nvPr/>
        </p:nvSpPr>
        <p:spPr bwMode="auto">
          <a:xfrm>
            <a:off x="2700338" y="3462338"/>
            <a:ext cx="57150" cy="504825"/>
          </a:xfrm>
          <a:prstGeom prst="line">
            <a:avLst/>
          </a:prstGeom>
          <a:noFill/>
          <a:ln w="12700">
            <a:solidFill>
              <a:srgbClr val="ECE600"/>
            </a:solidFill>
            <a:round/>
            <a:headEnd type="triangle" w="med" len="med"/>
            <a:tailEnd/>
          </a:ln>
          <a:effectLst/>
        </p:spPr>
        <p:txBody>
          <a:bodyPr/>
          <a:lstStyle/>
          <a:p>
            <a:endParaRPr lang="en-US"/>
          </a:p>
        </p:txBody>
      </p:sp>
      <p:sp>
        <p:nvSpPr>
          <p:cNvPr id="1053758" name="Line 62"/>
          <p:cNvSpPr>
            <a:spLocks noChangeShapeType="1"/>
          </p:cNvSpPr>
          <p:nvPr/>
        </p:nvSpPr>
        <p:spPr bwMode="auto">
          <a:xfrm>
            <a:off x="2368550" y="3027363"/>
            <a:ext cx="304800" cy="371475"/>
          </a:xfrm>
          <a:prstGeom prst="line">
            <a:avLst/>
          </a:prstGeom>
          <a:noFill/>
          <a:ln w="12700">
            <a:solidFill>
              <a:srgbClr val="ECE600"/>
            </a:solidFill>
            <a:round/>
            <a:headEnd type="triangle" w="med" len="med"/>
            <a:tailEnd/>
          </a:ln>
          <a:effectLst/>
        </p:spPr>
        <p:txBody>
          <a:bodyPr/>
          <a:lstStyle/>
          <a:p>
            <a:endParaRPr lang="en-US"/>
          </a:p>
        </p:txBody>
      </p:sp>
      <p:sp>
        <p:nvSpPr>
          <p:cNvPr id="1053759" name="Line 63"/>
          <p:cNvSpPr>
            <a:spLocks noChangeShapeType="1"/>
          </p:cNvSpPr>
          <p:nvPr/>
        </p:nvSpPr>
        <p:spPr bwMode="auto">
          <a:xfrm>
            <a:off x="1801813" y="2857500"/>
            <a:ext cx="512762" cy="130175"/>
          </a:xfrm>
          <a:prstGeom prst="line">
            <a:avLst/>
          </a:prstGeom>
          <a:noFill/>
          <a:ln w="12700">
            <a:solidFill>
              <a:srgbClr val="ECE600"/>
            </a:solidFill>
            <a:round/>
            <a:headEnd type="triangle" w="med" len="med"/>
            <a:tailEnd/>
          </a:ln>
          <a:effectLst/>
        </p:spPr>
        <p:txBody>
          <a:bodyPr/>
          <a:lstStyle/>
          <a:p>
            <a:endParaRPr lang="en-US"/>
          </a:p>
        </p:txBody>
      </p:sp>
      <p:sp>
        <p:nvSpPr>
          <p:cNvPr id="1053760" name="Line 64"/>
          <p:cNvSpPr>
            <a:spLocks noChangeShapeType="1"/>
          </p:cNvSpPr>
          <p:nvPr/>
        </p:nvSpPr>
        <p:spPr bwMode="auto">
          <a:xfrm flipH="1">
            <a:off x="2355850" y="2586038"/>
            <a:ext cx="314325" cy="361950"/>
          </a:xfrm>
          <a:prstGeom prst="line">
            <a:avLst/>
          </a:prstGeom>
          <a:noFill/>
          <a:ln w="12700">
            <a:solidFill>
              <a:srgbClr val="ECE600"/>
            </a:solidFill>
            <a:round/>
            <a:headEnd type="triangle" w="med" len="med"/>
            <a:tailEnd/>
          </a:ln>
          <a:effectLst/>
        </p:spPr>
        <p:txBody>
          <a:bodyPr/>
          <a:lstStyle/>
          <a:p>
            <a:endParaRPr lang="en-US"/>
          </a:p>
        </p:txBody>
      </p:sp>
      <p:sp>
        <p:nvSpPr>
          <p:cNvPr id="1053761" name="Line 65"/>
          <p:cNvSpPr>
            <a:spLocks noChangeShapeType="1"/>
          </p:cNvSpPr>
          <p:nvPr/>
        </p:nvSpPr>
        <p:spPr bwMode="auto">
          <a:xfrm>
            <a:off x="2093913" y="2368550"/>
            <a:ext cx="561975" cy="180975"/>
          </a:xfrm>
          <a:prstGeom prst="line">
            <a:avLst/>
          </a:prstGeom>
          <a:noFill/>
          <a:ln w="12700">
            <a:solidFill>
              <a:srgbClr val="ECE600"/>
            </a:solidFill>
            <a:round/>
            <a:headEnd type="triangle" w="med" len="med"/>
            <a:tailEnd/>
          </a:ln>
          <a:effectLst/>
        </p:spPr>
        <p:txBody>
          <a:bodyPr/>
          <a:lstStyle/>
          <a:p>
            <a:endParaRPr lang="en-US"/>
          </a:p>
        </p:txBody>
      </p:sp>
      <p:sp>
        <p:nvSpPr>
          <p:cNvPr id="1053762" name="Line 66"/>
          <p:cNvSpPr>
            <a:spLocks noChangeShapeType="1"/>
          </p:cNvSpPr>
          <p:nvPr/>
        </p:nvSpPr>
        <p:spPr bwMode="auto">
          <a:xfrm>
            <a:off x="3003550" y="2957513"/>
            <a:ext cx="115888" cy="427037"/>
          </a:xfrm>
          <a:prstGeom prst="line">
            <a:avLst/>
          </a:prstGeom>
          <a:noFill/>
          <a:ln w="12700">
            <a:solidFill>
              <a:srgbClr val="ECE600"/>
            </a:solidFill>
            <a:round/>
            <a:headEnd type="triangle" w="med" len="med"/>
            <a:tailEnd/>
          </a:ln>
          <a:effectLst/>
        </p:spPr>
        <p:txBody>
          <a:bodyPr/>
          <a:lstStyle/>
          <a:p>
            <a:endParaRPr lang="en-US"/>
          </a:p>
        </p:txBody>
      </p:sp>
      <p:sp>
        <p:nvSpPr>
          <p:cNvPr id="1053763" name="Line 67"/>
          <p:cNvSpPr>
            <a:spLocks noChangeShapeType="1"/>
          </p:cNvSpPr>
          <p:nvPr/>
        </p:nvSpPr>
        <p:spPr bwMode="auto">
          <a:xfrm flipH="1">
            <a:off x="3182938" y="3238500"/>
            <a:ext cx="409575" cy="171450"/>
          </a:xfrm>
          <a:prstGeom prst="line">
            <a:avLst/>
          </a:prstGeom>
          <a:noFill/>
          <a:ln w="12700">
            <a:solidFill>
              <a:srgbClr val="ECE600"/>
            </a:solidFill>
            <a:round/>
            <a:headEnd type="triangle" w="med" len="med"/>
            <a:tailEnd/>
          </a:ln>
          <a:effectLst/>
        </p:spPr>
        <p:txBody>
          <a:bodyPr/>
          <a:lstStyle/>
          <a:p>
            <a:endParaRPr lang="en-US"/>
          </a:p>
        </p:txBody>
      </p:sp>
      <p:sp>
        <p:nvSpPr>
          <p:cNvPr id="1053764" name="Line 68"/>
          <p:cNvSpPr>
            <a:spLocks noChangeShapeType="1"/>
          </p:cNvSpPr>
          <p:nvPr/>
        </p:nvSpPr>
        <p:spPr bwMode="auto">
          <a:xfrm flipH="1">
            <a:off x="3017838" y="2663825"/>
            <a:ext cx="428625" cy="238125"/>
          </a:xfrm>
          <a:prstGeom prst="line">
            <a:avLst/>
          </a:prstGeom>
          <a:noFill/>
          <a:ln w="12700">
            <a:solidFill>
              <a:srgbClr val="ECE600"/>
            </a:solidFill>
            <a:round/>
            <a:headEnd type="triangle" w="med" len="med"/>
            <a:tailEnd/>
          </a:ln>
          <a:effectLst/>
        </p:spPr>
        <p:txBody>
          <a:bodyPr/>
          <a:lstStyle/>
          <a:p>
            <a:endParaRPr lang="en-US"/>
          </a:p>
        </p:txBody>
      </p:sp>
      <p:sp>
        <p:nvSpPr>
          <p:cNvPr id="1053765" name="Line 69"/>
          <p:cNvSpPr>
            <a:spLocks noChangeShapeType="1"/>
          </p:cNvSpPr>
          <p:nvPr/>
        </p:nvSpPr>
        <p:spPr bwMode="auto">
          <a:xfrm flipH="1">
            <a:off x="2728913" y="2349500"/>
            <a:ext cx="163512" cy="196850"/>
          </a:xfrm>
          <a:prstGeom prst="line">
            <a:avLst/>
          </a:prstGeom>
          <a:noFill/>
          <a:ln w="12700">
            <a:solidFill>
              <a:srgbClr val="ECE600"/>
            </a:solidFill>
            <a:round/>
            <a:headEnd type="triangle" w="med" len="med"/>
            <a:tailEnd/>
          </a:ln>
          <a:effectLst/>
        </p:spPr>
        <p:txBody>
          <a:bodyPr/>
          <a:lstStyle/>
          <a:p>
            <a:endParaRPr lang="en-US"/>
          </a:p>
        </p:txBody>
      </p:sp>
      <p:sp>
        <p:nvSpPr>
          <p:cNvPr id="1053766" name="Line 70"/>
          <p:cNvSpPr>
            <a:spLocks noChangeShapeType="1"/>
          </p:cNvSpPr>
          <p:nvPr/>
        </p:nvSpPr>
        <p:spPr bwMode="auto">
          <a:xfrm flipH="1" flipV="1">
            <a:off x="3646488" y="3263900"/>
            <a:ext cx="9525" cy="285750"/>
          </a:xfrm>
          <a:prstGeom prst="line">
            <a:avLst/>
          </a:prstGeom>
          <a:noFill/>
          <a:ln w="12700">
            <a:solidFill>
              <a:srgbClr val="ECE600"/>
            </a:solidFill>
            <a:round/>
            <a:headEnd type="triangle" w="med" len="med"/>
            <a:tailEnd/>
          </a:ln>
          <a:effectLst/>
        </p:spPr>
        <p:txBody>
          <a:bodyPr/>
          <a:lstStyle/>
          <a:p>
            <a:endParaRPr lang="en-US"/>
          </a:p>
        </p:txBody>
      </p:sp>
      <p:pic>
        <p:nvPicPr>
          <p:cNvPr id="1053767" name="Picture 71" descr="txp_fig"/>
          <p:cNvPicPr>
            <a:picLocks noChangeAspect="1" noChangeArrowheads="1"/>
          </p:cNvPicPr>
          <p:nvPr>
            <p:custDataLst>
              <p:tags r:id="rId2"/>
            </p:custDataLst>
          </p:nvPr>
        </p:nvPicPr>
        <p:blipFill>
          <a:blip r:embed="rId9" cstate="print"/>
          <a:srcRect/>
          <a:stretch>
            <a:fillRect/>
          </a:stretch>
        </p:blipFill>
        <p:spPr bwMode="auto">
          <a:xfrm>
            <a:off x="2413000" y="4384675"/>
            <a:ext cx="1079500" cy="207963"/>
          </a:xfrm>
          <a:prstGeom prst="rect">
            <a:avLst/>
          </a:prstGeom>
          <a:noFill/>
          <a:ln w="9525">
            <a:noFill/>
            <a:miter lim="800000"/>
            <a:headEnd/>
            <a:tailEnd/>
          </a:ln>
          <a:effectLst/>
        </p:spPr>
      </p:pic>
      <p:sp>
        <p:nvSpPr>
          <p:cNvPr id="1053768" name="AutoShape 72"/>
          <p:cNvSpPr>
            <a:spLocks noChangeArrowheads="1"/>
          </p:cNvSpPr>
          <p:nvPr/>
        </p:nvSpPr>
        <p:spPr bwMode="auto">
          <a:xfrm>
            <a:off x="1900238" y="4365625"/>
            <a:ext cx="400050" cy="255588"/>
          </a:xfrm>
          <a:prstGeom prst="rightArrow">
            <a:avLst>
              <a:gd name="adj1" fmla="val 50000"/>
              <a:gd name="adj2" fmla="val 39130"/>
            </a:avLst>
          </a:prstGeom>
          <a:solidFill>
            <a:srgbClr val="3983EF"/>
          </a:solidFill>
          <a:ln w="9525">
            <a:solidFill>
              <a:srgbClr val="3983EF"/>
            </a:solidFill>
            <a:miter lim="800000"/>
            <a:headEnd/>
            <a:tailEnd/>
          </a:ln>
          <a:effectLst/>
        </p:spPr>
        <p:txBody>
          <a:bodyPr wrap="none" anchor="ctr"/>
          <a:lstStyle/>
          <a:p>
            <a:endParaRPr lang="en-US"/>
          </a:p>
        </p:txBody>
      </p:sp>
      <p:sp>
        <p:nvSpPr>
          <p:cNvPr id="1053769" name="AutoShape 73"/>
          <p:cNvSpPr>
            <a:spLocks noChangeArrowheads="1"/>
          </p:cNvSpPr>
          <p:nvPr/>
        </p:nvSpPr>
        <p:spPr bwMode="auto">
          <a:xfrm>
            <a:off x="5076825" y="4365625"/>
            <a:ext cx="400050" cy="255588"/>
          </a:xfrm>
          <a:prstGeom prst="rightArrow">
            <a:avLst>
              <a:gd name="adj1" fmla="val 50000"/>
              <a:gd name="adj2" fmla="val 39130"/>
            </a:avLst>
          </a:prstGeom>
          <a:solidFill>
            <a:srgbClr val="3983EF"/>
          </a:solidFill>
          <a:ln w="9525">
            <a:solidFill>
              <a:srgbClr val="3983EF"/>
            </a:solidFill>
            <a:miter lim="800000"/>
            <a:headEnd/>
            <a:tailEnd/>
          </a:ln>
          <a:effectLst/>
        </p:spPr>
        <p:txBody>
          <a:bodyPr wrap="none" anchor="ctr"/>
          <a:lstStyle/>
          <a:p>
            <a:endParaRPr lang="en-US"/>
          </a:p>
        </p:txBody>
      </p:sp>
      <p:pic>
        <p:nvPicPr>
          <p:cNvPr id="1053770" name="Picture 74" descr="txp_fig"/>
          <p:cNvPicPr>
            <a:picLocks noChangeAspect="1" noChangeArrowheads="1"/>
          </p:cNvPicPr>
          <p:nvPr>
            <p:custDataLst>
              <p:tags r:id="rId3"/>
            </p:custDataLst>
          </p:nvPr>
        </p:nvPicPr>
        <p:blipFill>
          <a:blip r:embed="rId10" cstate="print">
            <a:clrChange>
              <a:clrFrom>
                <a:srgbClr val="FFFFFF"/>
              </a:clrFrom>
              <a:clrTo>
                <a:srgbClr val="FFFFFF">
                  <a:alpha val="0"/>
                </a:srgbClr>
              </a:clrTo>
            </a:clrChange>
          </a:blip>
          <a:srcRect/>
          <a:stretch>
            <a:fillRect/>
          </a:stretch>
        </p:blipFill>
        <p:spPr bwMode="auto">
          <a:xfrm>
            <a:off x="5508625" y="4365625"/>
            <a:ext cx="1800225" cy="458788"/>
          </a:xfrm>
          <a:prstGeom prst="rect">
            <a:avLst/>
          </a:prstGeom>
          <a:noFill/>
          <a:ln w="9525">
            <a:noFill/>
            <a:miter lim="800000"/>
            <a:headEnd/>
            <a:tailEnd/>
          </a:ln>
          <a:effectLst/>
        </p:spPr>
      </p:pic>
      <p:sp>
        <p:nvSpPr>
          <p:cNvPr id="1053771" name="Line 75"/>
          <p:cNvSpPr>
            <a:spLocks noChangeShapeType="1"/>
          </p:cNvSpPr>
          <p:nvPr/>
        </p:nvSpPr>
        <p:spPr bwMode="auto">
          <a:xfrm>
            <a:off x="5984875" y="3438525"/>
            <a:ext cx="57150" cy="523875"/>
          </a:xfrm>
          <a:prstGeom prst="line">
            <a:avLst/>
          </a:prstGeom>
          <a:noFill/>
          <a:ln w="9525">
            <a:solidFill>
              <a:srgbClr val="F26E58"/>
            </a:solidFill>
            <a:round/>
            <a:headEnd/>
            <a:tailEnd type="triangle" w="med" len="med"/>
          </a:ln>
          <a:effectLst/>
        </p:spPr>
        <p:txBody>
          <a:bodyPr/>
          <a:lstStyle/>
          <a:p>
            <a:endParaRPr lang="en-US"/>
          </a:p>
        </p:txBody>
      </p:sp>
      <p:sp>
        <p:nvSpPr>
          <p:cNvPr id="1053772" name="Line 76"/>
          <p:cNvSpPr>
            <a:spLocks noChangeShapeType="1"/>
          </p:cNvSpPr>
          <p:nvPr/>
        </p:nvSpPr>
        <p:spPr bwMode="auto">
          <a:xfrm>
            <a:off x="5653088" y="3022600"/>
            <a:ext cx="304800" cy="371475"/>
          </a:xfrm>
          <a:prstGeom prst="line">
            <a:avLst/>
          </a:prstGeom>
          <a:noFill/>
          <a:ln w="9525">
            <a:solidFill>
              <a:srgbClr val="F26E58"/>
            </a:solidFill>
            <a:round/>
            <a:headEnd/>
            <a:tailEnd type="triangle" w="med" len="med"/>
          </a:ln>
          <a:effectLst/>
        </p:spPr>
        <p:txBody>
          <a:bodyPr/>
          <a:lstStyle/>
          <a:p>
            <a:endParaRPr lang="en-US"/>
          </a:p>
        </p:txBody>
      </p:sp>
      <p:sp>
        <p:nvSpPr>
          <p:cNvPr id="1053773" name="Line 77"/>
          <p:cNvSpPr>
            <a:spLocks noChangeShapeType="1"/>
          </p:cNvSpPr>
          <p:nvPr/>
        </p:nvSpPr>
        <p:spPr bwMode="auto">
          <a:xfrm flipH="1">
            <a:off x="5640388" y="2581275"/>
            <a:ext cx="314325" cy="361950"/>
          </a:xfrm>
          <a:prstGeom prst="line">
            <a:avLst/>
          </a:prstGeom>
          <a:noFill/>
          <a:ln w="9525">
            <a:solidFill>
              <a:srgbClr val="F26E58"/>
            </a:solidFill>
            <a:round/>
            <a:headEnd/>
            <a:tailEnd type="triangle" w="med" len="med"/>
          </a:ln>
          <a:effectLst/>
        </p:spPr>
        <p:txBody>
          <a:bodyPr/>
          <a:lstStyle/>
          <a:p>
            <a:endParaRPr lang="en-US"/>
          </a:p>
        </p:txBody>
      </p:sp>
      <p:sp>
        <p:nvSpPr>
          <p:cNvPr id="1053774" name="Line 78"/>
          <p:cNvSpPr>
            <a:spLocks noChangeShapeType="1"/>
          </p:cNvSpPr>
          <p:nvPr/>
        </p:nvSpPr>
        <p:spPr bwMode="auto">
          <a:xfrm>
            <a:off x="5359400" y="2354263"/>
            <a:ext cx="581025" cy="190500"/>
          </a:xfrm>
          <a:prstGeom prst="line">
            <a:avLst/>
          </a:prstGeom>
          <a:noFill/>
          <a:ln w="9525">
            <a:solidFill>
              <a:srgbClr val="F26E58"/>
            </a:solidFill>
            <a:round/>
            <a:headEnd/>
            <a:tailEnd type="triangle" w="med" len="med"/>
          </a:ln>
          <a:effectLst/>
        </p:spPr>
        <p:txBody>
          <a:bodyPr/>
          <a:lstStyle/>
          <a:p>
            <a:endParaRPr lang="en-US"/>
          </a:p>
        </p:txBody>
      </p:sp>
      <p:pic>
        <p:nvPicPr>
          <p:cNvPr id="1053775" name="Picture 79" descr="txp_fig"/>
          <p:cNvPicPr>
            <a:picLocks noChangeAspect="1" noChangeArrowheads="1"/>
          </p:cNvPicPr>
          <p:nvPr>
            <p:custDataLst>
              <p:tags r:id="rId4"/>
            </p:custDataLst>
          </p:nvPr>
        </p:nvPicPr>
        <p:blipFill>
          <a:blip r:embed="rId11" cstate="print">
            <a:clrChange>
              <a:clrFrom>
                <a:srgbClr val="FFFFFF"/>
              </a:clrFrom>
              <a:clrTo>
                <a:srgbClr val="FFFFFF">
                  <a:alpha val="0"/>
                </a:srgbClr>
              </a:clrTo>
            </a:clrChange>
          </a:blip>
          <a:srcRect/>
          <a:stretch>
            <a:fillRect/>
          </a:stretch>
        </p:blipFill>
        <p:spPr bwMode="auto">
          <a:xfrm>
            <a:off x="1476375" y="5273675"/>
            <a:ext cx="6230938" cy="819150"/>
          </a:xfrm>
          <a:prstGeom prst="rect">
            <a:avLst/>
          </a:prstGeom>
          <a:noFill/>
          <a:ln w="9525">
            <a:noFill/>
            <a:miter lim="800000"/>
            <a:headEnd/>
            <a:tailEnd/>
          </a:ln>
          <a:effectLst/>
        </p:spPr>
      </p:pic>
      <p:pic>
        <p:nvPicPr>
          <p:cNvPr id="1053778" name="Picture 82" descr="txp_fig"/>
          <p:cNvPicPr>
            <a:picLocks noChangeAspect="1" noChangeArrowheads="1"/>
          </p:cNvPicPr>
          <p:nvPr>
            <p:custDataLst>
              <p:tags r:id="rId5"/>
            </p:custDataLst>
          </p:nvPr>
        </p:nvPicPr>
        <p:blipFill>
          <a:blip r:embed="rId12" cstate="print">
            <a:clrChange>
              <a:clrFrom>
                <a:srgbClr val="FFFFFF"/>
              </a:clrFrom>
              <a:clrTo>
                <a:srgbClr val="FFFFFF">
                  <a:alpha val="0"/>
                </a:srgbClr>
              </a:clrTo>
            </a:clrChange>
          </a:blip>
          <a:srcRect/>
          <a:stretch>
            <a:fillRect/>
          </a:stretch>
        </p:blipFill>
        <p:spPr bwMode="auto">
          <a:xfrm>
            <a:off x="5589588" y="1585913"/>
            <a:ext cx="857250" cy="257175"/>
          </a:xfrm>
          <a:prstGeom prst="rect">
            <a:avLst/>
          </a:prstGeom>
          <a:noFill/>
          <a:ln w="19050" algn="ctr">
            <a:noFill/>
            <a:miter lim="800000"/>
            <a:headEnd/>
            <a:tailEnd/>
          </a:ln>
          <a:effectLst/>
        </p:spPr>
      </p:pic>
      <p:sp>
        <p:nvSpPr>
          <p:cNvPr id="1053779" name="AutoShape 83"/>
          <p:cNvSpPr>
            <a:spLocks noChangeArrowheads="1"/>
          </p:cNvSpPr>
          <p:nvPr/>
        </p:nvSpPr>
        <p:spPr bwMode="auto">
          <a:xfrm>
            <a:off x="900113" y="5949950"/>
            <a:ext cx="1144587" cy="360363"/>
          </a:xfrm>
          <a:prstGeom prst="wedgeRectCallout">
            <a:avLst>
              <a:gd name="adj1" fmla="val 68444"/>
              <a:gd name="adj2" fmla="val -36343"/>
            </a:avLst>
          </a:prstGeom>
          <a:solidFill>
            <a:srgbClr val="79BCFF"/>
          </a:solidFill>
          <a:ln w="9525">
            <a:solidFill>
              <a:schemeClr val="tx1"/>
            </a:solidFill>
            <a:miter lim="800000"/>
            <a:headEnd/>
            <a:tailEnd/>
          </a:ln>
          <a:effectLst/>
        </p:spPr>
        <p:txBody>
          <a:bodyPr/>
          <a:lstStyle/>
          <a:p>
            <a:pPr algn="l" eaLnBrk="1" hangingPunct="1"/>
            <a:r>
              <a:rPr lang="en-US" sz="1600" i="0" dirty="0"/>
              <a:t>Slide </a:t>
            </a:r>
            <a:r>
              <a:rPr lang="en-US" sz="1600" i="0" dirty="0" smtClean="0"/>
              <a:t>5/25</a:t>
            </a:r>
            <a:endParaRPr lang="en-US" sz="160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053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37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37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3757"/>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05373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0537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37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3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3758"/>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105374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05374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05374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537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537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37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537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3756"/>
                                        </p:tgtEl>
                                        <p:attrNameLst>
                                          <p:attrName>style.visibility</p:attrName>
                                        </p:attrNameLst>
                                      </p:cBhvr>
                                      <p:to>
                                        <p:strVal val="visible"/>
                                      </p:to>
                                    </p:set>
                                  </p:childTnLst>
                                </p:cTn>
                              </p:par>
                              <p:par>
                                <p:cTn id="45" presetID="1" presetClass="exit" presetSubtype="0" fill="hold" grpId="0" nodeType="withEffect">
                                  <p:stCondLst>
                                    <p:cond delay="0"/>
                                  </p:stCondLst>
                                  <p:childTnLst>
                                    <p:set>
                                      <p:cBhvr>
                                        <p:cTn id="46" dur="1" fill="hold">
                                          <p:stCondLst>
                                            <p:cond delay="0"/>
                                          </p:stCondLst>
                                        </p:cTn>
                                        <p:tgtEl>
                                          <p:spTgt spid="105374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1053745"/>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053734"/>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1053754"/>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10537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537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3765"/>
                                        </p:tgtEl>
                                        <p:attrNameLst>
                                          <p:attrName>style.visibility</p:attrName>
                                        </p:attrNameLst>
                                      </p:cBhvr>
                                      <p:to>
                                        <p:strVal val="visible"/>
                                      </p:to>
                                    </p:set>
                                  </p:childTnLst>
                                </p:cTn>
                              </p:par>
                              <p:par>
                                <p:cTn id="61" presetID="1" presetClass="exit" presetSubtype="0" fill="hold" grpId="0" nodeType="withEffect">
                                  <p:stCondLst>
                                    <p:cond delay="0"/>
                                  </p:stCondLst>
                                  <p:childTnLst>
                                    <p:set>
                                      <p:cBhvr>
                                        <p:cTn id="62" dur="1" fill="hold">
                                          <p:stCondLst>
                                            <p:cond delay="0"/>
                                          </p:stCondLst>
                                        </p:cTn>
                                        <p:tgtEl>
                                          <p:spTgt spid="1053747"/>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1053753"/>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5376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537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0537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5377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377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5377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5376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5377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05377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53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699" grpId="0"/>
      <p:bldP spid="1053700" grpId="0" animBg="1"/>
      <p:bldP spid="1053733" grpId="0" animBg="1"/>
      <p:bldP spid="1053734" grpId="0" animBg="1"/>
      <p:bldP spid="1053735" grpId="0" animBg="1"/>
      <p:bldP spid="1053744" grpId="0" animBg="1"/>
      <p:bldP spid="1053745" grpId="0" animBg="1"/>
      <p:bldP spid="1053746" grpId="0" animBg="1"/>
      <p:bldP spid="1053747" grpId="0" animBg="1"/>
      <p:bldP spid="1053748" grpId="0" animBg="1"/>
      <p:bldP spid="1053749" grpId="0" animBg="1"/>
      <p:bldP spid="1053750" grpId="0" animBg="1"/>
      <p:bldP spid="1053753" grpId="0" animBg="1"/>
      <p:bldP spid="1053754" grpId="0" animBg="1"/>
      <p:bldP spid="1053755" grpId="0" animBg="1"/>
      <p:bldP spid="1053756" grpId="0" animBg="1"/>
      <p:bldP spid="1053757" grpId="0" animBg="1"/>
      <p:bldP spid="1053758" grpId="0" animBg="1"/>
      <p:bldP spid="1053759" grpId="0" animBg="1"/>
      <p:bldP spid="1053760" grpId="0" animBg="1"/>
      <p:bldP spid="1053761" grpId="0" animBg="1"/>
      <p:bldP spid="1053762" grpId="0" animBg="1"/>
      <p:bldP spid="1053763" grpId="0" animBg="1"/>
      <p:bldP spid="1053764" grpId="0" animBg="1"/>
      <p:bldP spid="1053765" grpId="0" animBg="1"/>
      <p:bldP spid="1053766" grpId="0" animBg="1"/>
      <p:bldP spid="1053768" grpId="0" animBg="1"/>
      <p:bldP spid="1053769" grpId="0" animBg="1"/>
      <p:bldP spid="1053771" grpId="0" animBg="1"/>
      <p:bldP spid="1053772" grpId="0" animBg="1"/>
      <p:bldP spid="1053773" grpId="0" animBg="1"/>
      <p:bldP spid="1053774" grpId="0" animBg="1"/>
      <p:bldP spid="105377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de-CH"/>
              <a:t>Foreign coding</a:t>
            </a:r>
            <a:endParaRPr lang="en-US"/>
          </a:p>
        </p:txBody>
      </p:sp>
      <p:sp>
        <p:nvSpPr>
          <p:cNvPr id="1057795" name="Rectangle 3"/>
          <p:cNvSpPr>
            <a:spLocks noGrp="1" noChangeArrowheads="1"/>
          </p:cNvSpPr>
          <p:nvPr>
            <p:ph type="body" idx="1"/>
          </p:nvPr>
        </p:nvSpPr>
        <p:spPr>
          <a:xfrm>
            <a:off x="468313" y="836613"/>
            <a:ext cx="6119812" cy="5289550"/>
          </a:xfrm>
        </p:spPr>
        <p:txBody>
          <a:bodyPr/>
          <a:lstStyle/>
          <a:p>
            <a:endParaRPr lang="de-CH" sz="1000"/>
          </a:p>
          <a:p>
            <a:r>
              <a:rPr lang="de-CH"/>
              <a:t>MEGA (Minimum-Energy Gathering Algorithm)</a:t>
            </a:r>
          </a:p>
          <a:p>
            <a:pPr lvl="1"/>
            <a:r>
              <a:rPr lang="de-CH"/>
              <a:t>Superposition of two tree constructions.</a:t>
            </a:r>
          </a:p>
          <a:p>
            <a:pPr lvl="1"/>
            <a:endParaRPr lang="de-CH"/>
          </a:p>
          <a:p>
            <a:r>
              <a:rPr lang="de-CH"/>
              <a:t>Compute the shortest path tree (SPT) rooted at </a:t>
            </a:r>
            <a:r>
              <a:rPr lang="en-US" i="1">
                <a:latin typeface="Palatino" pitchFamily="18" charset="0"/>
              </a:rPr>
              <a:t>t</a:t>
            </a:r>
            <a:r>
              <a:rPr lang="de-CH"/>
              <a:t>.</a:t>
            </a:r>
          </a:p>
          <a:p>
            <a:endParaRPr lang="de-CH"/>
          </a:p>
          <a:p>
            <a:r>
              <a:rPr lang="de-CH"/>
              <a:t>Compute a coding tree.</a:t>
            </a:r>
          </a:p>
          <a:p>
            <a:pPr lvl="1"/>
            <a:r>
              <a:rPr lang="de-CH"/>
              <a:t>Determine for each node </a:t>
            </a:r>
            <a:r>
              <a:rPr lang="en-US" i="1">
                <a:latin typeface="Palatino" pitchFamily="18" charset="0"/>
              </a:rPr>
              <a:t>u</a:t>
            </a:r>
            <a:r>
              <a:rPr lang="de-CH"/>
              <a:t> a corresponding encoding node </a:t>
            </a:r>
            <a:r>
              <a:rPr lang="en-US" i="1">
                <a:latin typeface="Palatino" pitchFamily="18" charset="0"/>
              </a:rPr>
              <a:t>v</a:t>
            </a:r>
            <a:r>
              <a:rPr lang="de-CH"/>
              <a:t>.</a:t>
            </a:r>
            <a:endParaRPr lang="en-US"/>
          </a:p>
        </p:txBody>
      </p:sp>
      <p:sp>
        <p:nvSpPr>
          <p:cNvPr id="1057796" name="Oval 4"/>
          <p:cNvSpPr>
            <a:spLocks noChangeArrowheads="1"/>
          </p:cNvSpPr>
          <p:nvPr/>
        </p:nvSpPr>
        <p:spPr bwMode="auto">
          <a:xfrm>
            <a:off x="7081838" y="1277938"/>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797" name="Oval 5"/>
          <p:cNvSpPr>
            <a:spLocks noChangeArrowheads="1"/>
          </p:cNvSpPr>
          <p:nvPr/>
        </p:nvSpPr>
        <p:spPr bwMode="auto">
          <a:xfrm>
            <a:off x="7572375" y="2478088"/>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798" name="Oval 6"/>
          <p:cNvSpPr>
            <a:spLocks noChangeArrowheads="1"/>
          </p:cNvSpPr>
          <p:nvPr/>
        </p:nvSpPr>
        <p:spPr bwMode="auto">
          <a:xfrm>
            <a:off x="7572375" y="1762125"/>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799" name="Oval 7"/>
          <p:cNvSpPr>
            <a:spLocks noChangeArrowheads="1"/>
          </p:cNvSpPr>
          <p:nvPr/>
        </p:nvSpPr>
        <p:spPr bwMode="auto">
          <a:xfrm>
            <a:off x="7999413" y="1268413"/>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00" name="Line 8"/>
          <p:cNvSpPr>
            <a:spLocks noChangeShapeType="1"/>
          </p:cNvSpPr>
          <p:nvPr/>
        </p:nvSpPr>
        <p:spPr bwMode="auto">
          <a:xfrm>
            <a:off x="7153275" y="1349375"/>
            <a:ext cx="433388" cy="431800"/>
          </a:xfrm>
          <a:prstGeom prst="line">
            <a:avLst/>
          </a:prstGeom>
          <a:noFill/>
          <a:ln w="9525">
            <a:solidFill>
              <a:schemeClr val="tx1"/>
            </a:solidFill>
            <a:round/>
            <a:headEnd/>
            <a:tailEnd type="triangle" w="med" len="med"/>
          </a:ln>
          <a:effectLst/>
        </p:spPr>
        <p:txBody>
          <a:bodyPr/>
          <a:lstStyle/>
          <a:p>
            <a:endParaRPr lang="en-US"/>
          </a:p>
        </p:txBody>
      </p:sp>
      <p:sp>
        <p:nvSpPr>
          <p:cNvPr id="1057801" name="Line 9"/>
          <p:cNvSpPr>
            <a:spLocks noChangeShapeType="1"/>
          </p:cNvSpPr>
          <p:nvPr/>
        </p:nvSpPr>
        <p:spPr bwMode="auto">
          <a:xfrm flipH="1">
            <a:off x="7648575" y="1339850"/>
            <a:ext cx="360363" cy="434975"/>
          </a:xfrm>
          <a:prstGeom prst="line">
            <a:avLst/>
          </a:prstGeom>
          <a:noFill/>
          <a:ln w="9525">
            <a:solidFill>
              <a:schemeClr val="tx1"/>
            </a:solidFill>
            <a:round/>
            <a:headEnd/>
            <a:tailEnd type="triangle" w="med" len="med"/>
          </a:ln>
          <a:effectLst/>
        </p:spPr>
        <p:txBody>
          <a:bodyPr/>
          <a:lstStyle/>
          <a:p>
            <a:endParaRPr lang="en-US"/>
          </a:p>
        </p:txBody>
      </p:sp>
      <p:sp>
        <p:nvSpPr>
          <p:cNvPr id="1057802" name="Line 10"/>
          <p:cNvSpPr>
            <a:spLocks noChangeShapeType="1"/>
          </p:cNvSpPr>
          <p:nvPr/>
        </p:nvSpPr>
        <p:spPr bwMode="auto">
          <a:xfrm>
            <a:off x="7615238" y="1835150"/>
            <a:ext cx="0" cy="638175"/>
          </a:xfrm>
          <a:prstGeom prst="line">
            <a:avLst/>
          </a:prstGeom>
          <a:noFill/>
          <a:ln w="9525">
            <a:solidFill>
              <a:schemeClr val="tx1"/>
            </a:solidFill>
            <a:round/>
            <a:headEnd/>
            <a:tailEnd type="triangle" w="med" len="med"/>
          </a:ln>
          <a:effectLst/>
        </p:spPr>
        <p:txBody>
          <a:bodyPr/>
          <a:lstStyle/>
          <a:p>
            <a:endParaRPr lang="en-US"/>
          </a:p>
        </p:txBody>
      </p:sp>
      <p:sp>
        <p:nvSpPr>
          <p:cNvPr id="1057803" name="Text Box 11"/>
          <p:cNvSpPr txBox="1">
            <a:spLocks noChangeArrowheads="1"/>
          </p:cNvSpPr>
          <p:nvPr/>
        </p:nvSpPr>
        <p:spPr bwMode="auto">
          <a:xfrm>
            <a:off x="7081838" y="981075"/>
            <a:ext cx="311150"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u</a:t>
            </a:r>
          </a:p>
        </p:txBody>
      </p:sp>
      <p:sp>
        <p:nvSpPr>
          <p:cNvPr id="1057804" name="Text Box 12"/>
          <p:cNvSpPr txBox="1">
            <a:spLocks noChangeArrowheads="1"/>
          </p:cNvSpPr>
          <p:nvPr/>
        </p:nvSpPr>
        <p:spPr bwMode="auto">
          <a:xfrm>
            <a:off x="8018463" y="981075"/>
            <a:ext cx="298450"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v</a:t>
            </a:r>
          </a:p>
        </p:txBody>
      </p:sp>
      <p:sp>
        <p:nvSpPr>
          <p:cNvPr id="1057805" name="Text Box 13"/>
          <p:cNvSpPr txBox="1">
            <a:spLocks noChangeArrowheads="1"/>
          </p:cNvSpPr>
          <p:nvPr/>
        </p:nvSpPr>
        <p:spPr bwMode="auto">
          <a:xfrm>
            <a:off x="7597775" y="1700213"/>
            <a:ext cx="349250" cy="366712"/>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w</a:t>
            </a:r>
          </a:p>
        </p:txBody>
      </p:sp>
      <p:sp>
        <p:nvSpPr>
          <p:cNvPr id="1057806" name="Text Box 14"/>
          <p:cNvSpPr txBox="1">
            <a:spLocks noChangeArrowheads="1"/>
          </p:cNvSpPr>
          <p:nvPr/>
        </p:nvSpPr>
        <p:spPr bwMode="auto">
          <a:xfrm>
            <a:off x="7586663" y="2414588"/>
            <a:ext cx="260350" cy="366712"/>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t</a:t>
            </a:r>
          </a:p>
        </p:txBody>
      </p:sp>
      <p:sp>
        <p:nvSpPr>
          <p:cNvPr id="1057807" name="Text Box 15"/>
          <p:cNvSpPr txBox="1">
            <a:spLocks noChangeArrowheads="1"/>
          </p:cNvSpPr>
          <p:nvPr/>
        </p:nvSpPr>
        <p:spPr bwMode="auto">
          <a:xfrm>
            <a:off x="7081838" y="1339850"/>
            <a:ext cx="331787"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s</a:t>
            </a:r>
            <a:r>
              <a:rPr lang="en-US" sz="1800" baseline="-25000">
                <a:latin typeface="Palatino" pitchFamily="18" charset="0"/>
              </a:rPr>
              <a:t>r</a:t>
            </a:r>
          </a:p>
        </p:txBody>
      </p:sp>
      <p:sp>
        <p:nvSpPr>
          <p:cNvPr id="1057808" name="Text Box 16"/>
          <p:cNvSpPr txBox="1">
            <a:spLocks noChangeArrowheads="1"/>
          </p:cNvSpPr>
          <p:nvPr/>
        </p:nvSpPr>
        <p:spPr bwMode="auto">
          <a:xfrm>
            <a:off x="7831138" y="1339850"/>
            <a:ext cx="331787"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s</a:t>
            </a:r>
            <a:r>
              <a:rPr lang="en-US" sz="1800" baseline="-25000">
                <a:latin typeface="Palatino" pitchFamily="18" charset="0"/>
              </a:rPr>
              <a:t>r</a:t>
            </a:r>
          </a:p>
        </p:txBody>
      </p:sp>
      <p:sp>
        <p:nvSpPr>
          <p:cNvPr id="1057809" name="Text Box 17"/>
          <p:cNvSpPr txBox="1">
            <a:spLocks noChangeArrowheads="1"/>
          </p:cNvSpPr>
          <p:nvPr/>
        </p:nvSpPr>
        <p:spPr bwMode="auto">
          <a:xfrm>
            <a:off x="7573963" y="1989138"/>
            <a:ext cx="731837" cy="366712"/>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s</a:t>
            </a:r>
            <a:r>
              <a:rPr lang="en-US" sz="1800" baseline="-25000">
                <a:latin typeface="Palatino" pitchFamily="18" charset="0"/>
              </a:rPr>
              <a:t>r</a:t>
            </a:r>
            <a:r>
              <a:rPr lang="en-US" sz="1800">
                <a:latin typeface="Palatino" pitchFamily="18" charset="0"/>
              </a:rPr>
              <a:t>+</a:t>
            </a:r>
            <a:r>
              <a:rPr lang="en-US" sz="1800" i="0">
                <a:latin typeface="Palatino" pitchFamily="18" charset="0"/>
              </a:rPr>
              <a:t>2</a:t>
            </a:r>
            <a:r>
              <a:rPr lang="en-US" sz="1800">
                <a:latin typeface="Palatino" pitchFamily="18" charset="0"/>
              </a:rPr>
              <a:t>s</a:t>
            </a:r>
            <a:r>
              <a:rPr lang="en-US" sz="1800" baseline="-25000">
                <a:latin typeface="Palatino" pitchFamily="18" charset="0"/>
              </a:rPr>
              <a:t>e</a:t>
            </a:r>
          </a:p>
        </p:txBody>
      </p:sp>
      <p:sp>
        <p:nvSpPr>
          <p:cNvPr id="1057810" name="AutoShape 18"/>
          <p:cNvSpPr>
            <a:spLocks noChangeArrowheads="1"/>
          </p:cNvSpPr>
          <p:nvPr/>
        </p:nvSpPr>
        <p:spPr bwMode="auto">
          <a:xfrm>
            <a:off x="4140200" y="2492375"/>
            <a:ext cx="2808288" cy="615950"/>
          </a:xfrm>
          <a:prstGeom prst="wedgeRectCallout">
            <a:avLst>
              <a:gd name="adj1" fmla="val -72556"/>
              <a:gd name="adj2" fmla="val 32472"/>
            </a:avLst>
          </a:prstGeom>
          <a:solidFill>
            <a:srgbClr val="3983EF"/>
          </a:solidFill>
          <a:ln w="9525">
            <a:solidFill>
              <a:schemeClr val="tx1"/>
            </a:solidFill>
            <a:miter lim="800000"/>
            <a:headEnd/>
            <a:tailEnd/>
          </a:ln>
          <a:effectLst/>
        </p:spPr>
        <p:txBody>
          <a:bodyPr/>
          <a:lstStyle/>
          <a:p>
            <a:pPr algn="l" eaLnBrk="1" hangingPunct="1"/>
            <a:r>
              <a:rPr lang="de-CH" sz="1800" i="0">
                <a:solidFill>
                  <a:srgbClr val="000000"/>
                </a:solidFill>
              </a:rPr>
              <a:t>Encoding must not result in cyclic dependencies.</a:t>
            </a:r>
            <a:endParaRPr lang="en-US" sz="1800" i="0">
              <a:solidFill>
                <a:srgbClr val="000000"/>
              </a:solidFill>
            </a:endParaRPr>
          </a:p>
        </p:txBody>
      </p:sp>
      <p:sp>
        <p:nvSpPr>
          <p:cNvPr id="1057811" name="Oval 19"/>
          <p:cNvSpPr>
            <a:spLocks noChangeArrowheads="1"/>
          </p:cNvSpPr>
          <p:nvPr/>
        </p:nvSpPr>
        <p:spPr bwMode="auto">
          <a:xfrm>
            <a:off x="2613025" y="47561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12" name="Oval 20"/>
          <p:cNvSpPr>
            <a:spLocks noChangeArrowheads="1"/>
          </p:cNvSpPr>
          <p:nvPr/>
        </p:nvSpPr>
        <p:spPr bwMode="auto">
          <a:xfrm>
            <a:off x="3044825" y="5764213"/>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13" name="Oval 21"/>
          <p:cNvSpPr>
            <a:spLocks noChangeArrowheads="1"/>
          </p:cNvSpPr>
          <p:nvPr/>
        </p:nvSpPr>
        <p:spPr bwMode="auto">
          <a:xfrm>
            <a:off x="2973388" y="51879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14" name="Oval 22"/>
          <p:cNvSpPr>
            <a:spLocks noChangeArrowheads="1"/>
          </p:cNvSpPr>
          <p:nvPr/>
        </p:nvSpPr>
        <p:spPr bwMode="auto">
          <a:xfrm>
            <a:off x="3405188" y="51879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15" name="Line 23"/>
          <p:cNvSpPr>
            <a:spLocks noChangeShapeType="1"/>
          </p:cNvSpPr>
          <p:nvPr/>
        </p:nvSpPr>
        <p:spPr bwMode="auto">
          <a:xfrm flipH="1">
            <a:off x="3106738" y="5216525"/>
            <a:ext cx="325437" cy="565150"/>
          </a:xfrm>
          <a:prstGeom prst="line">
            <a:avLst/>
          </a:prstGeom>
          <a:noFill/>
          <a:ln w="9525">
            <a:solidFill>
              <a:schemeClr val="tx1"/>
            </a:solidFill>
            <a:round/>
            <a:headEnd/>
            <a:tailEnd type="triangle" w="med" len="med"/>
          </a:ln>
          <a:effectLst/>
        </p:spPr>
        <p:txBody>
          <a:bodyPr/>
          <a:lstStyle/>
          <a:p>
            <a:endParaRPr lang="en-US"/>
          </a:p>
        </p:txBody>
      </p:sp>
      <p:sp>
        <p:nvSpPr>
          <p:cNvPr id="1057816" name="Line 24"/>
          <p:cNvSpPr>
            <a:spLocks noChangeShapeType="1"/>
          </p:cNvSpPr>
          <p:nvPr/>
        </p:nvSpPr>
        <p:spPr bwMode="auto">
          <a:xfrm>
            <a:off x="2500313" y="5156200"/>
            <a:ext cx="463550" cy="61913"/>
          </a:xfrm>
          <a:prstGeom prst="line">
            <a:avLst/>
          </a:prstGeom>
          <a:noFill/>
          <a:ln w="9525">
            <a:solidFill>
              <a:schemeClr val="tx1"/>
            </a:solidFill>
            <a:round/>
            <a:headEnd/>
            <a:tailEnd type="triangle" w="med" len="med"/>
          </a:ln>
          <a:effectLst/>
        </p:spPr>
        <p:txBody>
          <a:bodyPr/>
          <a:lstStyle/>
          <a:p>
            <a:endParaRPr lang="en-US"/>
          </a:p>
        </p:txBody>
      </p:sp>
      <p:sp>
        <p:nvSpPr>
          <p:cNvPr id="1057817" name="Line 25"/>
          <p:cNvSpPr>
            <a:spLocks noChangeShapeType="1"/>
          </p:cNvSpPr>
          <p:nvPr/>
        </p:nvSpPr>
        <p:spPr bwMode="auto">
          <a:xfrm>
            <a:off x="3017838" y="5241925"/>
            <a:ext cx="57150" cy="523875"/>
          </a:xfrm>
          <a:prstGeom prst="line">
            <a:avLst/>
          </a:prstGeom>
          <a:noFill/>
          <a:ln w="9525">
            <a:solidFill>
              <a:schemeClr val="tx1"/>
            </a:solidFill>
            <a:round/>
            <a:headEnd/>
            <a:tailEnd type="triangle" w="med" len="med"/>
          </a:ln>
          <a:effectLst/>
        </p:spPr>
        <p:txBody>
          <a:bodyPr/>
          <a:lstStyle/>
          <a:p>
            <a:endParaRPr lang="en-US"/>
          </a:p>
        </p:txBody>
      </p:sp>
      <p:sp>
        <p:nvSpPr>
          <p:cNvPr id="1057818" name="Oval 26"/>
          <p:cNvSpPr>
            <a:spLocks noChangeArrowheads="1"/>
          </p:cNvSpPr>
          <p:nvPr/>
        </p:nvSpPr>
        <p:spPr bwMode="auto">
          <a:xfrm>
            <a:off x="3260725" y="4684713"/>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19" name="Oval 27"/>
          <p:cNvSpPr>
            <a:spLocks noChangeArrowheads="1"/>
          </p:cNvSpPr>
          <p:nvPr/>
        </p:nvSpPr>
        <p:spPr bwMode="auto">
          <a:xfrm>
            <a:off x="2973388" y="43243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20" name="Oval 28"/>
          <p:cNvSpPr>
            <a:spLocks noChangeArrowheads="1"/>
          </p:cNvSpPr>
          <p:nvPr/>
        </p:nvSpPr>
        <p:spPr bwMode="auto">
          <a:xfrm>
            <a:off x="2325688" y="41084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21" name="Oval 29"/>
          <p:cNvSpPr>
            <a:spLocks noChangeArrowheads="1"/>
          </p:cNvSpPr>
          <p:nvPr/>
        </p:nvSpPr>
        <p:spPr bwMode="auto">
          <a:xfrm>
            <a:off x="3765550" y="4395788"/>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22" name="Oval 30"/>
          <p:cNvSpPr>
            <a:spLocks noChangeArrowheads="1"/>
          </p:cNvSpPr>
          <p:nvPr/>
        </p:nvSpPr>
        <p:spPr bwMode="auto">
          <a:xfrm>
            <a:off x="2468563" y="5116513"/>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23" name="Oval 31"/>
          <p:cNvSpPr>
            <a:spLocks noChangeArrowheads="1"/>
          </p:cNvSpPr>
          <p:nvPr/>
        </p:nvSpPr>
        <p:spPr bwMode="auto">
          <a:xfrm>
            <a:off x="3910013" y="49720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24" name="Oval 32"/>
          <p:cNvSpPr>
            <a:spLocks noChangeArrowheads="1"/>
          </p:cNvSpPr>
          <p:nvPr/>
        </p:nvSpPr>
        <p:spPr bwMode="auto">
          <a:xfrm>
            <a:off x="2036763" y="4611688"/>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25" name="Line 33"/>
          <p:cNvSpPr>
            <a:spLocks noChangeShapeType="1"/>
          </p:cNvSpPr>
          <p:nvPr/>
        </p:nvSpPr>
        <p:spPr bwMode="auto">
          <a:xfrm>
            <a:off x="2686050" y="4826000"/>
            <a:ext cx="304800" cy="371475"/>
          </a:xfrm>
          <a:prstGeom prst="line">
            <a:avLst/>
          </a:prstGeom>
          <a:noFill/>
          <a:ln w="9525">
            <a:solidFill>
              <a:schemeClr val="tx1"/>
            </a:solidFill>
            <a:round/>
            <a:headEnd/>
            <a:tailEnd type="triangle" w="med" len="med"/>
          </a:ln>
          <a:effectLst/>
        </p:spPr>
        <p:txBody>
          <a:bodyPr/>
          <a:lstStyle/>
          <a:p>
            <a:endParaRPr lang="en-US"/>
          </a:p>
        </p:txBody>
      </p:sp>
      <p:sp>
        <p:nvSpPr>
          <p:cNvPr id="1057826" name="Line 34"/>
          <p:cNvSpPr>
            <a:spLocks noChangeShapeType="1"/>
          </p:cNvSpPr>
          <p:nvPr/>
        </p:nvSpPr>
        <p:spPr bwMode="auto">
          <a:xfrm>
            <a:off x="2100263" y="4656138"/>
            <a:ext cx="531812" cy="130175"/>
          </a:xfrm>
          <a:prstGeom prst="line">
            <a:avLst/>
          </a:prstGeom>
          <a:noFill/>
          <a:ln w="9525">
            <a:solidFill>
              <a:schemeClr val="tx1"/>
            </a:solidFill>
            <a:round/>
            <a:headEnd/>
            <a:tailEnd type="triangle" w="med" len="med"/>
          </a:ln>
          <a:effectLst/>
        </p:spPr>
        <p:txBody>
          <a:bodyPr/>
          <a:lstStyle/>
          <a:p>
            <a:endParaRPr lang="en-US"/>
          </a:p>
        </p:txBody>
      </p:sp>
      <p:sp>
        <p:nvSpPr>
          <p:cNvPr id="1057827" name="Line 35"/>
          <p:cNvSpPr>
            <a:spLocks noChangeShapeType="1"/>
          </p:cNvSpPr>
          <p:nvPr/>
        </p:nvSpPr>
        <p:spPr bwMode="auto">
          <a:xfrm>
            <a:off x="3025775" y="4384675"/>
            <a:ext cx="257175" cy="304800"/>
          </a:xfrm>
          <a:prstGeom prst="line">
            <a:avLst/>
          </a:prstGeom>
          <a:noFill/>
          <a:ln w="9525">
            <a:solidFill>
              <a:schemeClr val="tx1"/>
            </a:solidFill>
            <a:round/>
            <a:headEnd/>
            <a:tailEnd type="triangle" w="med" len="med"/>
          </a:ln>
          <a:effectLst/>
        </p:spPr>
        <p:txBody>
          <a:bodyPr/>
          <a:lstStyle/>
          <a:p>
            <a:endParaRPr lang="en-US"/>
          </a:p>
        </p:txBody>
      </p:sp>
      <p:sp>
        <p:nvSpPr>
          <p:cNvPr id="1057828" name="Line 36"/>
          <p:cNvSpPr>
            <a:spLocks noChangeShapeType="1"/>
          </p:cNvSpPr>
          <p:nvPr/>
        </p:nvSpPr>
        <p:spPr bwMode="auto">
          <a:xfrm>
            <a:off x="2392363" y="4157663"/>
            <a:ext cx="581025" cy="190500"/>
          </a:xfrm>
          <a:prstGeom prst="line">
            <a:avLst/>
          </a:prstGeom>
          <a:noFill/>
          <a:ln w="9525">
            <a:solidFill>
              <a:schemeClr val="tx1"/>
            </a:solidFill>
            <a:round/>
            <a:headEnd/>
            <a:tailEnd type="triangle" w="med" len="med"/>
          </a:ln>
          <a:effectLst/>
        </p:spPr>
        <p:txBody>
          <a:bodyPr/>
          <a:lstStyle/>
          <a:p>
            <a:endParaRPr lang="en-US"/>
          </a:p>
        </p:txBody>
      </p:sp>
      <p:sp>
        <p:nvSpPr>
          <p:cNvPr id="1057829" name="Line 37"/>
          <p:cNvSpPr>
            <a:spLocks noChangeShapeType="1"/>
          </p:cNvSpPr>
          <p:nvPr/>
        </p:nvSpPr>
        <p:spPr bwMode="auto">
          <a:xfrm>
            <a:off x="3321050" y="4756150"/>
            <a:ext cx="115888" cy="427038"/>
          </a:xfrm>
          <a:prstGeom prst="line">
            <a:avLst/>
          </a:prstGeom>
          <a:noFill/>
          <a:ln w="9525">
            <a:solidFill>
              <a:schemeClr val="tx1"/>
            </a:solidFill>
            <a:round/>
            <a:headEnd/>
            <a:tailEnd type="triangle" w="med" len="med"/>
          </a:ln>
          <a:effectLst/>
        </p:spPr>
        <p:txBody>
          <a:bodyPr/>
          <a:lstStyle/>
          <a:p>
            <a:endParaRPr lang="en-US"/>
          </a:p>
        </p:txBody>
      </p:sp>
      <p:sp>
        <p:nvSpPr>
          <p:cNvPr id="1057830" name="Line 38"/>
          <p:cNvSpPr>
            <a:spLocks noChangeShapeType="1"/>
          </p:cNvSpPr>
          <p:nvPr/>
        </p:nvSpPr>
        <p:spPr bwMode="auto">
          <a:xfrm flipH="1">
            <a:off x="3481388" y="5037138"/>
            <a:ext cx="428625" cy="171450"/>
          </a:xfrm>
          <a:prstGeom prst="line">
            <a:avLst/>
          </a:prstGeom>
          <a:noFill/>
          <a:ln w="9525">
            <a:solidFill>
              <a:schemeClr val="tx1"/>
            </a:solidFill>
            <a:round/>
            <a:headEnd/>
            <a:tailEnd type="triangle" w="med" len="med"/>
          </a:ln>
          <a:effectLst/>
        </p:spPr>
        <p:txBody>
          <a:bodyPr/>
          <a:lstStyle/>
          <a:p>
            <a:endParaRPr lang="en-US"/>
          </a:p>
        </p:txBody>
      </p:sp>
      <p:sp>
        <p:nvSpPr>
          <p:cNvPr id="1057831" name="Line 39"/>
          <p:cNvSpPr>
            <a:spLocks noChangeShapeType="1"/>
          </p:cNvSpPr>
          <p:nvPr/>
        </p:nvSpPr>
        <p:spPr bwMode="auto">
          <a:xfrm flipH="1">
            <a:off x="3335338" y="4433888"/>
            <a:ext cx="447675" cy="266700"/>
          </a:xfrm>
          <a:prstGeom prst="line">
            <a:avLst/>
          </a:prstGeom>
          <a:noFill/>
          <a:ln w="9525">
            <a:solidFill>
              <a:schemeClr val="tx1"/>
            </a:solidFill>
            <a:round/>
            <a:headEnd/>
            <a:tailEnd type="triangle" w="med" len="med"/>
          </a:ln>
          <a:effectLst/>
        </p:spPr>
        <p:txBody>
          <a:bodyPr/>
          <a:lstStyle/>
          <a:p>
            <a:endParaRPr lang="en-US"/>
          </a:p>
        </p:txBody>
      </p:sp>
      <p:sp>
        <p:nvSpPr>
          <p:cNvPr id="1057832" name="Oval 40"/>
          <p:cNvSpPr>
            <a:spLocks noChangeArrowheads="1"/>
          </p:cNvSpPr>
          <p:nvPr/>
        </p:nvSpPr>
        <p:spPr bwMode="auto">
          <a:xfrm>
            <a:off x="3938588" y="5337175"/>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33" name="Oval 41"/>
          <p:cNvSpPr>
            <a:spLocks noChangeArrowheads="1"/>
          </p:cNvSpPr>
          <p:nvPr/>
        </p:nvSpPr>
        <p:spPr bwMode="auto">
          <a:xfrm>
            <a:off x="3201988" y="407670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34" name="Line 42"/>
          <p:cNvSpPr>
            <a:spLocks noChangeShapeType="1"/>
          </p:cNvSpPr>
          <p:nvPr/>
        </p:nvSpPr>
        <p:spPr bwMode="auto">
          <a:xfrm flipH="1">
            <a:off x="3046413" y="4148138"/>
            <a:ext cx="163512" cy="196850"/>
          </a:xfrm>
          <a:prstGeom prst="line">
            <a:avLst/>
          </a:prstGeom>
          <a:noFill/>
          <a:ln w="9525">
            <a:solidFill>
              <a:schemeClr val="tx1"/>
            </a:solidFill>
            <a:round/>
            <a:headEnd/>
            <a:tailEnd type="triangle" w="med" len="med"/>
          </a:ln>
          <a:effectLst/>
        </p:spPr>
        <p:txBody>
          <a:bodyPr/>
          <a:lstStyle/>
          <a:p>
            <a:endParaRPr lang="en-US"/>
          </a:p>
        </p:txBody>
      </p:sp>
      <p:sp>
        <p:nvSpPr>
          <p:cNvPr id="1057835" name="Line 43"/>
          <p:cNvSpPr>
            <a:spLocks noChangeShapeType="1"/>
          </p:cNvSpPr>
          <p:nvPr/>
        </p:nvSpPr>
        <p:spPr bwMode="auto">
          <a:xfrm flipH="1" flipV="1">
            <a:off x="3478213" y="5253038"/>
            <a:ext cx="495300" cy="95250"/>
          </a:xfrm>
          <a:prstGeom prst="line">
            <a:avLst/>
          </a:prstGeom>
          <a:noFill/>
          <a:ln w="9525">
            <a:solidFill>
              <a:schemeClr val="tx1"/>
            </a:solidFill>
            <a:round/>
            <a:headEnd/>
            <a:tailEnd type="triangle" w="med" len="med"/>
          </a:ln>
          <a:effectLst/>
        </p:spPr>
        <p:txBody>
          <a:bodyPr/>
          <a:lstStyle/>
          <a:p>
            <a:endParaRPr lang="en-US"/>
          </a:p>
        </p:txBody>
      </p:sp>
      <p:sp>
        <p:nvSpPr>
          <p:cNvPr id="1057836" name="Text Box 44"/>
          <p:cNvSpPr txBox="1">
            <a:spLocks noChangeArrowheads="1"/>
          </p:cNvSpPr>
          <p:nvPr/>
        </p:nvSpPr>
        <p:spPr bwMode="auto">
          <a:xfrm>
            <a:off x="3044825" y="5734050"/>
            <a:ext cx="260350"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t</a:t>
            </a:r>
          </a:p>
        </p:txBody>
      </p:sp>
      <p:sp>
        <p:nvSpPr>
          <p:cNvPr id="1057837" name="Oval 45"/>
          <p:cNvSpPr>
            <a:spLocks noChangeArrowheads="1"/>
          </p:cNvSpPr>
          <p:nvPr/>
        </p:nvSpPr>
        <p:spPr bwMode="auto">
          <a:xfrm>
            <a:off x="5176838" y="47561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38" name="Oval 46"/>
          <p:cNvSpPr>
            <a:spLocks noChangeArrowheads="1"/>
          </p:cNvSpPr>
          <p:nvPr/>
        </p:nvSpPr>
        <p:spPr bwMode="auto">
          <a:xfrm>
            <a:off x="5608638" y="5764213"/>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39" name="Oval 47"/>
          <p:cNvSpPr>
            <a:spLocks noChangeArrowheads="1"/>
          </p:cNvSpPr>
          <p:nvPr/>
        </p:nvSpPr>
        <p:spPr bwMode="auto">
          <a:xfrm>
            <a:off x="5537200" y="51879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40" name="Oval 48"/>
          <p:cNvSpPr>
            <a:spLocks noChangeArrowheads="1"/>
          </p:cNvSpPr>
          <p:nvPr/>
        </p:nvSpPr>
        <p:spPr bwMode="auto">
          <a:xfrm>
            <a:off x="5969000" y="51879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41" name="Line 49"/>
          <p:cNvSpPr>
            <a:spLocks noChangeShapeType="1"/>
          </p:cNvSpPr>
          <p:nvPr/>
        </p:nvSpPr>
        <p:spPr bwMode="auto">
          <a:xfrm flipH="1">
            <a:off x="5670550" y="5216525"/>
            <a:ext cx="325438" cy="565150"/>
          </a:xfrm>
          <a:prstGeom prst="line">
            <a:avLst/>
          </a:prstGeom>
          <a:noFill/>
          <a:ln w="9525">
            <a:solidFill>
              <a:schemeClr val="tx1"/>
            </a:solidFill>
            <a:round/>
            <a:headEnd/>
            <a:tailEnd type="triangle" w="med" len="med"/>
          </a:ln>
          <a:effectLst/>
        </p:spPr>
        <p:txBody>
          <a:bodyPr/>
          <a:lstStyle/>
          <a:p>
            <a:endParaRPr lang="en-US"/>
          </a:p>
        </p:txBody>
      </p:sp>
      <p:sp>
        <p:nvSpPr>
          <p:cNvPr id="1057842" name="Line 50"/>
          <p:cNvSpPr>
            <a:spLocks noChangeShapeType="1"/>
          </p:cNvSpPr>
          <p:nvPr/>
        </p:nvSpPr>
        <p:spPr bwMode="auto">
          <a:xfrm>
            <a:off x="5064125" y="5156200"/>
            <a:ext cx="463550" cy="61913"/>
          </a:xfrm>
          <a:prstGeom prst="line">
            <a:avLst/>
          </a:prstGeom>
          <a:noFill/>
          <a:ln w="9525">
            <a:solidFill>
              <a:schemeClr val="tx1"/>
            </a:solidFill>
            <a:round/>
            <a:headEnd/>
            <a:tailEnd type="triangle" w="med" len="med"/>
          </a:ln>
          <a:effectLst/>
        </p:spPr>
        <p:txBody>
          <a:bodyPr/>
          <a:lstStyle/>
          <a:p>
            <a:endParaRPr lang="en-US"/>
          </a:p>
        </p:txBody>
      </p:sp>
      <p:sp>
        <p:nvSpPr>
          <p:cNvPr id="1057843" name="Line 51"/>
          <p:cNvSpPr>
            <a:spLocks noChangeShapeType="1"/>
          </p:cNvSpPr>
          <p:nvPr/>
        </p:nvSpPr>
        <p:spPr bwMode="auto">
          <a:xfrm>
            <a:off x="5572125" y="5222875"/>
            <a:ext cx="400050" cy="28575"/>
          </a:xfrm>
          <a:prstGeom prst="line">
            <a:avLst/>
          </a:prstGeom>
          <a:noFill/>
          <a:ln w="9525">
            <a:solidFill>
              <a:schemeClr val="tx1"/>
            </a:solidFill>
            <a:round/>
            <a:headEnd/>
            <a:tailEnd type="triangle" w="med" len="med"/>
          </a:ln>
          <a:effectLst/>
        </p:spPr>
        <p:txBody>
          <a:bodyPr/>
          <a:lstStyle/>
          <a:p>
            <a:endParaRPr lang="en-US"/>
          </a:p>
        </p:txBody>
      </p:sp>
      <p:sp>
        <p:nvSpPr>
          <p:cNvPr id="1057844" name="Oval 52"/>
          <p:cNvSpPr>
            <a:spLocks noChangeArrowheads="1"/>
          </p:cNvSpPr>
          <p:nvPr/>
        </p:nvSpPr>
        <p:spPr bwMode="auto">
          <a:xfrm>
            <a:off x="5824538" y="4684713"/>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45" name="Oval 53"/>
          <p:cNvSpPr>
            <a:spLocks noChangeArrowheads="1"/>
          </p:cNvSpPr>
          <p:nvPr/>
        </p:nvSpPr>
        <p:spPr bwMode="auto">
          <a:xfrm>
            <a:off x="5537200" y="43243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46" name="Oval 54"/>
          <p:cNvSpPr>
            <a:spLocks noChangeArrowheads="1"/>
          </p:cNvSpPr>
          <p:nvPr/>
        </p:nvSpPr>
        <p:spPr bwMode="auto">
          <a:xfrm>
            <a:off x="4889500" y="41084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47" name="Oval 55"/>
          <p:cNvSpPr>
            <a:spLocks noChangeArrowheads="1"/>
          </p:cNvSpPr>
          <p:nvPr/>
        </p:nvSpPr>
        <p:spPr bwMode="auto">
          <a:xfrm>
            <a:off x="6329363" y="4395788"/>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48" name="Oval 56"/>
          <p:cNvSpPr>
            <a:spLocks noChangeArrowheads="1"/>
          </p:cNvSpPr>
          <p:nvPr/>
        </p:nvSpPr>
        <p:spPr bwMode="auto">
          <a:xfrm>
            <a:off x="5032375" y="5116513"/>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49" name="Oval 57"/>
          <p:cNvSpPr>
            <a:spLocks noChangeArrowheads="1"/>
          </p:cNvSpPr>
          <p:nvPr/>
        </p:nvSpPr>
        <p:spPr bwMode="auto">
          <a:xfrm>
            <a:off x="6473825" y="497205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50" name="Oval 58"/>
          <p:cNvSpPr>
            <a:spLocks noChangeArrowheads="1"/>
          </p:cNvSpPr>
          <p:nvPr/>
        </p:nvSpPr>
        <p:spPr bwMode="auto">
          <a:xfrm>
            <a:off x="4600575" y="4611688"/>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51" name="Line 59"/>
          <p:cNvSpPr>
            <a:spLocks noChangeShapeType="1"/>
          </p:cNvSpPr>
          <p:nvPr/>
        </p:nvSpPr>
        <p:spPr bwMode="auto">
          <a:xfrm flipH="1">
            <a:off x="5095875" y="4819650"/>
            <a:ext cx="115888" cy="312738"/>
          </a:xfrm>
          <a:prstGeom prst="line">
            <a:avLst/>
          </a:prstGeom>
          <a:noFill/>
          <a:ln w="9525">
            <a:solidFill>
              <a:schemeClr val="tx1"/>
            </a:solidFill>
            <a:round/>
            <a:headEnd/>
            <a:tailEnd type="triangle" w="med" len="med"/>
          </a:ln>
          <a:effectLst/>
        </p:spPr>
        <p:txBody>
          <a:bodyPr/>
          <a:lstStyle/>
          <a:p>
            <a:endParaRPr lang="en-US"/>
          </a:p>
        </p:txBody>
      </p:sp>
      <p:sp>
        <p:nvSpPr>
          <p:cNvPr id="1057852" name="Line 60"/>
          <p:cNvSpPr>
            <a:spLocks noChangeShapeType="1"/>
          </p:cNvSpPr>
          <p:nvPr/>
        </p:nvSpPr>
        <p:spPr bwMode="auto">
          <a:xfrm flipV="1">
            <a:off x="4664075" y="4186238"/>
            <a:ext cx="246063" cy="469900"/>
          </a:xfrm>
          <a:prstGeom prst="line">
            <a:avLst/>
          </a:prstGeom>
          <a:noFill/>
          <a:ln w="9525">
            <a:solidFill>
              <a:schemeClr val="tx1"/>
            </a:solidFill>
            <a:round/>
            <a:headEnd/>
            <a:tailEnd type="triangle" w="med" len="med"/>
          </a:ln>
          <a:effectLst/>
        </p:spPr>
        <p:txBody>
          <a:bodyPr/>
          <a:lstStyle/>
          <a:p>
            <a:endParaRPr lang="en-US"/>
          </a:p>
        </p:txBody>
      </p:sp>
      <p:sp>
        <p:nvSpPr>
          <p:cNvPr id="1057853" name="Line 61"/>
          <p:cNvSpPr>
            <a:spLocks noChangeShapeType="1"/>
          </p:cNvSpPr>
          <p:nvPr/>
        </p:nvSpPr>
        <p:spPr bwMode="auto">
          <a:xfrm>
            <a:off x="5589588" y="4384675"/>
            <a:ext cx="247650" cy="352425"/>
          </a:xfrm>
          <a:prstGeom prst="line">
            <a:avLst/>
          </a:prstGeom>
          <a:noFill/>
          <a:ln w="9525">
            <a:solidFill>
              <a:schemeClr val="tx1"/>
            </a:solidFill>
            <a:round/>
            <a:headEnd/>
            <a:tailEnd type="triangle" w="med" len="med"/>
          </a:ln>
          <a:effectLst/>
        </p:spPr>
        <p:txBody>
          <a:bodyPr/>
          <a:lstStyle/>
          <a:p>
            <a:endParaRPr lang="en-US"/>
          </a:p>
        </p:txBody>
      </p:sp>
      <p:sp>
        <p:nvSpPr>
          <p:cNvPr id="1057854" name="Line 62"/>
          <p:cNvSpPr>
            <a:spLocks noChangeShapeType="1"/>
          </p:cNvSpPr>
          <p:nvPr/>
        </p:nvSpPr>
        <p:spPr bwMode="auto">
          <a:xfrm>
            <a:off x="4956175" y="4157663"/>
            <a:ext cx="604838" cy="1038225"/>
          </a:xfrm>
          <a:prstGeom prst="line">
            <a:avLst/>
          </a:prstGeom>
          <a:noFill/>
          <a:ln w="9525">
            <a:solidFill>
              <a:schemeClr val="tx1"/>
            </a:solidFill>
            <a:round/>
            <a:headEnd/>
            <a:tailEnd type="triangle" w="med" len="med"/>
          </a:ln>
          <a:effectLst/>
        </p:spPr>
        <p:txBody>
          <a:bodyPr/>
          <a:lstStyle/>
          <a:p>
            <a:endParaRPr lang="en-US"/>
          </a:p>
        </p:txBody>
      </p:sp>
      <p:sp>
        <p:nvSpPr>
          <p:cNvPr id="1057855" name="Line 63"/>
          <p:cNvSpPr>
            <a:spLocks noChangeShapeType="1"/>
          </p:cNvSpPr>
          <p:nvPr/>
        </p:nvSpPr>
        <p:spPr bwMode="auto">
          <a:xfrm flipH="1">
            <a:off x="5600700" y="4756150"/>
            <a:ext cx="255588" cy="427038"/>
          </a:xfrm>
          <a:prstGeom prst="line">
            <a:avLst/>
          </a:prstGeom>
          <a:noFill/>
          <a:ln w="9525">
            <a:solidFill>
              <a:schemeClr val="tx1"/>
            </a:solidFill>
            <a:round/>
            <a:headEnd/>
            <a:tailEnd type="triangle" w="med" len="med"/>
          </a:ln>
          <a:effectLst/>
        </p:spPr>
        <p:txBody>
          <a:bodyPr/>
          <a:lstStyle/>
          <a:p>
            <a:endParaRPr lang="en-US"/>
          </a:p>
        </p:txBody>
      </p:sp>
      <p:sp>
        <p:nvSpPr>
          <p:cNvPr id="1057856" name="Line 64"/>
          <p:cNvSpPr>
            <a:spLocks noChangeShapeType="1"/>
          </p:cNvSpPr>
          <p:nvPr/>
        </p:nvSpPr>
        <p:spPr bwMode="auto">
          <a:xfrm>
            <a:off x="6521450" y="5037138"/>
            <a:ext cx="19050" cy="285750"/>
          </a:xfrm>
          <a:prstGeom prst="line">
            <a:avLst/>
          </a:prstGeom>
          <a:noFill/>
          <a:ln w="9525">
            <a:solidFill>
              <a:schemeClr val="tx1"/>
            </a:solidFill>
            <a:round/>
            <a:headEnd/>
            <a:tailEnd type="triangle" w="med" len="med"/>
          </a:ln>
          <a:effectLst/>
        </p:spPr>
        <p:txBody>
          <a:bodyPr/>
          <a:lstStyle/>
          <a:p>
            <a:endParaRPr lang="en-US"/>
          </a:p>
        </p:txBody>
      </p:sp>
      <p:sp>
        <p:nvSpPr>
          <p:cNvPr id="1057857" name="Line 65"/>
          <p:cNvSpPr>
            <a:spLocks noChangeShapeType="1"/>
          </p:cNvSpPr>
          <p:nvPr/>
        </p:nvSpPr>
        <p:spPr bwMode="auto">
          <a:xfrm flipH="1">
            <a:off x="5899150" y="4433888"/>
            <a:ext cx="447675" cy="266700"/>
          </a:xfrm>
          <a:prstGeom prst="line">
            <a:avLst/>
          </a:prstGeom>
          <a:noFill/>
          <a:ln w="9525">
            <a:solidFill>
              <a:schemeClr val="tx1"/>
            </a:solidFill>
            <a:round/>
            <a:headEnd/>
            <a:tailEnd type="triangle" w="med" len="med"/>
          </a:ln>
          <a:effectLst/>
        </p:spPr>
        <p:txBody>
          <a:bodyPr/>
          <a:lstStyle/>
          <a:p>
            <a:endParaRPr lang="en-US"/>
          </a:p>
        </p:txBody>
      </p:sp>
      <p:sp>
        <p:nvSpPr>
          <p:cNvPr id="1057858" name="Oval 66"/>
          <p:cNvSpPr>
            <a:spLocks noChangeArrowheads="1"/>
          </p:cNvSpPr>
          <p:nvPr/>
        </p:nvSpPr>
        <p:spPr bwMode="auto">
          <a:xfrm>
            <a:off x="6502400" y="5337175"/>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59" name="Oval 67"/>
          <p:cNvSpPr>
            <a:spLocks noChangeArrowheads="1"/>
          </p:cNvSpPr>
          <p:nvPr/>
        </p:nvSpPr>
        <p:spPr bwMode="auto">
          <a:xfrm>
            <a:off x="5765800" y="4076700"/>
            <a:ext cx="85725" cy="85725"/>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57860" name="Line 68"/>
          <p:cNvSpPr>
            <a:spLocks noChangeShapeType="1"/>
          </p:cNvSpPr>
          <p:nvPr/>
        </p:nvSpPr>
        <p:spPr bwMode="auto">
          <a:xfrm>
            <a:off x="5811838" y="4148138"/>
            <a:ext cx="55562" cy="539750"/>
          </a:xfrm>
          <a:prstGeom prst="line">
            <a:avLst/>
          </a:prstGeom>
          <a:noFill/>
          <a:ln w="9525">
            <a:solidFill>
              <a:schemeClr val="tx1"/>
            </a:solidFill>
            <a:round/>
            <a:headEnd/>
            <a:tailEnd type="triangle" w="med" len="med"/>
          </a:ln>
          <a:effectLst/>
        </p:spPr>
        <p:txBody>
          <a:bodyPr/>
          <a:lstStyle/>
          <a:p>
            <a:endParaRPr lang="en-US"/>
          </a:p>
        </p:txBody>
      </p:sp>
      <p:sp>
        <p:nvSpPr>
          <p:cNvPr id="1057861" name="Line 69"/>
          <p:cNvSpPr>
            <a:spLocks noChangeShapeType="1"/>
          </p:cNvSpPr>
          <p:nvPr/>
        </p:nvSpPr>
        <p:spPr bwMode="auto">
          <a:xfrm flipH="1" flipV="1">
            <a:off x="6042025" y="5253038"/>
            <a:ext cx="495300" cy="95250"/>
          </a:xfrm>
          <a:prstGeom prst="line">
            <a:avLst/>
          </a:prstGeom>
          <a:noFill/>
          <a:ln w="9525">
            <a:solidFill>
              <a:schemeClr val="tx1"/>
            </a:solidFill>
            <a:round/>
            <a:headEnd/>
            <a:tailEnd type="triangle" w="med" len="med"/>
          </a:ln>
          <a:effectLst/>
        </p:spPr>
        <p:txBody>
          <a:bodyPr/>
          <a:lstStyle/>
          <a:p>
            <a:endParaRPr lang="en-US"/>
          </a:p>
        </p:txBody>
      </p:sp>
      <p:sp>
        <p:nvSpPr>
          <p:cNvPr id="1057862" name="AutoShape 70"/>
          <p:cNvSpPr>
            <a:spLocks noChangeArrowheads="1"/>
          </p:cNvSpPr>
          <p:nvPr/>
        </p:nvSpPr>
        <p:spPr bwMode="auto">
          <a:xfrm>
            <a:off x="6372225" y="3625850"/>
            <a:ext cx="1389063" cy="347663"/>
          </a:xfrm>
          <a:prstGeom prst="wedgeRectCallout">
            <a:avLst>
              <a:gd name="adj1" fmla="val -52856"/>
              <a:gd name="adj2" fmla="val 117125"/>
            </a:avLst>
          </a:prstGeom>
          <a:solidFill>
            <a:srgbClr val="3983EF"/>
          </a:solidFill>
          <a:ln w="9525">
            <a:solidFill>
              <a:schemeClr val="tx1"/>
            </a:solidFill>
            <a:miter lim="800000"/>
            <a:headEnd/>
            <a:tailEnd/>
          </a:ln>
          <a:effectLst/>
        </p:spPr>
        <p:txBody>
          <a:bodyPr/>
          <a:lstStyle/>
          <a:p>
            <a:pPr algn="l" eaLnBrk="1" hangingPunct="1"/>
            <a:r>
              <a:rPr lang="de-CH" sz="1800" i="0">
                <a:solidFill>
                  <a:srgbClr val="000000"/>
                </a:solidFill>
              </a:rPr>
              <a:t>Coding tree</a:t>
            </a:r>
            <a:endParaRPr lang="en-US" sz="1800" i="0">
              <a:solidFill>
                <a:srgbClr val="000000"/>
              </a:solidFill>
            </a:endParaRPr>
          </a:p>
        </p:txBody>
      </p:sp>
      <p:sp>
        <p:nvSpPr>
          <p:cNvPr id="1057863" name="AutoShape 71"/>
          <p:cNvSpPr>
            <a:spLocks noChangeArrowheads="1"/>
          </p:cNvSpPr>
          <p:nvPr/>
        </p:nvSpPr>
        <p:spPr bwMode="auto">
          <a:xfrm>
            <a:off x="971550" y="3933825"/>
            <a:ext cx="647700" cy="347663"/>
          </a:xfrm>
          <a:prstGeom prst="wedgeRectCallout">
            <a:avLst>
              <a:gd name="adj1" fmla="val 109560"/>
              <a:gd name="adj2" fmla="val 60500"/>
            </a:avLst>
          </a:prstGeom>
          <a:solidFill>
            <a:srgbClr val="3983EF"/>
          </a:solidFill>
          <a:ln w="9525">
            <a:solidFill>
              <a:schemeClr val="tx1"/>
            </a:solidFill>
            <a:miter lim="800000"/>
            <a:headEnd/>
            <a:tailEnd/>
          </a:ln>
          <a:effectLst/>
        </p:spPr>
        <p:txBody>
          <a:bodyPr/>
          <a:lstStyle/>
          <a:p>
            <a:pPr algn="l" eaLnBrk="1" hangingPunct="1"/>
            <a:r>
              <a:rPr lang="de-CH" sz="1800" i="0">
                <a:solidFill>
                  <a:srgbClr val="000000"/>
                </a:solidFill>
              </a:rPr>
              <a:t>SPT</a:t>
            </a:r>
            <a:endParaRPr lang="en-US" sz="1800" i="0">
              <a:solidFill>
                <a:srgbClr val="000000"/>
              </a:solidFill>
            </a:endParaRPr>
          </a:p>
        </p:txBody>
      </p:sp>
      <p:sp>
        <p:nvSpPr>
          <p:cNvPr id="1057864" name="Text Box 72"/>
          <p:cNvSpPr txBox="1">
            <a:spLocks noChangeArrowheads="1"/>
          </p:cNvSpPr>
          <p:nvPr/>
        </p:nvSpPr>
        <p:spPr bwMode="auto">
          <a:xfrm>
            <a:off x="2339975" y="3860800"/>
            <a:ext cx="311150"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u</a:t>
            </a:r>
          </a:p>
        </p:txBody>
      </p:sp>
      <p:sp>
        <p:nvSpPr>
          <p:cNvPr id="1057865" name="Text Box 73"/>
          <p:cNvSpPr txBox="1">
            <a:spLocks noChangeArrowheads="1"/>
          </p:cNvSpPr>
          <p:nvPr/>
        </p:nvSpPr>
        <p:spPr bwMode="auto">
          <a:xfrm>
            <a:off x="5607050" y="5734050"/>
            <a:ext cx="260350"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t</a:t>
            </a:r>
          </a:p>
        </p:txBody>
      </p:sp>
      <p:sp>
        <p:nvSpPr>
          <p:cNvPr id="1057866" name="Text Box 74"/>
          <p:cNvSpPr txBox="1">
            <a:spLocks noChangeArrowheads="1"/>
          </p:cNvSpPr>
          <p:nvPr/>
        </p:nvSpPr>
        <p:spPr bwMode="auto">
          <a:xfrm>
            <a:off x="4908550" y="3860800"/>
            <a:ext cx="311150"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u</a:t>
            </a:r>
          </a:p>
        </p:txBody>
      </p:sp>
      <p:sp>
        <p:nvSpPr>
          <p:cNvPr id="1057867" name="Text Box 75"/>
          <p:cNvSpPr txBox="1">
            <a:spLocks noChangeArrowheads="1"/>
          </p:cNvSpPr>
          <p:nvPr/>
        </p:nvSpPr>
        <p:spPr bwMode="auto">
          <a:xfrm>
            <a:off x="5518150" y="5148263"/>
            <a:ext cx="298450" cy="366712"/>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v</a:t>
            </a:r>
          </a:p>
        </p:txBody>
      </p:sp>
      <p:sp>
        <p:nvSpPr>
          <p:cNvPr id="1057868" name="Text Box 76"/>
          <p:cNvSpPr txBox="1">
            <a:spLocks noChangeArrowheads="1"/>
          </p:cNvSpPr>
          <p:nvPr/>
        </p:nvSpPr>
        <p:spPr bwMode="auto">
          <a:xfrm>
            <a:off x="2987675" y="5111750"/>
            <a:ext cx="298450" cy="366713"/>
          </a:xfrm>
          <a:prstGeom prst="rect">
            <a:avLst/>
          </a:prstGeom>
          <a:noFill/>
          <a:ln w="9525">
            <a:noFill/>
            <a:miter lim="800000"/>
            <a:headEnd/>
            <a:tailEnd/>
          </a:ln>
          <a:effectLst/>
        </p:spPr>
        <p:txBody>
          <a:bodyPr wrap="none">
            <a:spAutoFit/>
          </a:bodyPr>
          <a:lstStyle/>
          <a:p>
            <a:pPr algn="l" eaLnBrk="1" hangingPunct="1"/>
            <a:r>
              <a:rPr lang="en-US" sz="1800">
                <a:latin typeface="Palatino" pitchFamily="18" charset="0"/>
              </a:rPr>
              <a:t>v</a:t>
            </a:r>
          </a:p>
        </p:txBody>
      </p:sp>
      <p:sp>
        <p:nvSpPr>
          <p:cNvPr id="1057869" name="Line 77"/>
          <p:cNvSpPr>
            <a:spLocks noChangeShapeType="1"/>
          </p:cNvSpPr>
          <p:nvPr/>
        </p:nvSpPr>
        <p:spPr bwMode="auto">
          <a:xfrm>
            <a:off x="4951413" y="4149725"/>
            <a:ext cx="604837" cy="1038225"/>
          </a:xfrm>
          <a:prstGeom prst="line">
            <a:avLst/>
          </a:prstGeom>
          <a:noFill/>
          <a:ln w="9525">
            <a:solidFill>
              <a:srgbClr val="ECE600"/>
            </a:solidFill>
            <a:prstDash val="lgDash"/>
            <a:round/>
            <a:headEnd/>
            <a:tailEnd type="triangle" w="med" len="med"/>
          </a:ln>
          <a:effectLst/>
        </p:spPr>
        <p:txBody>
          <a:bodyPr/>
          <a:lstStyle/>
          <a:p>
            <a:endParaRPr lang="en-US"/>
          </a:p>
        </p:txBody>
      </p:sp>
      <p:sp>
        <p:nvSpPr>
          <p:cNvPr id="1057870" name="Line 78"/>
          <p:cNvSpPr>
            <a:spLocks noChangeShapeType="1"/>
          </p:cNvSpPr>
          <p:nvPr/>
        </p:nvSpPr>
        <p:spPr bwMode="auto">
          <a:xfrm>
            <a:off x="4951413" y="4202113"/>
            <a:ext cx="260350" cy="560387"/>
          </a:xfrm>
          <a:prstGeom prst="line">
            <a:avLst/>
          </a:prstGeom>
          <a:noFill/>
          <a:ln w="9525">
            <a:solidFill>
              <a:srgbClr val="ECE600"/>
            </a:solidFill>
            <a:round/>
            <a:headEnd/>
            <a:tailEnd type="triangle" w="med" len="med"/>
          </a:ln>
          <a:effectLst/>
        </p:spPr>
        <p:txBody>
          <a:bodyPr/>
          <a:lstStyle/>
          <a:p>
            <a:endParaRPr lang="en-US"/>
          </a:p>
        </p:txBody>
      </p:sp>
      <p:sp>
        <p:nvSpPr>
          <p:cNvPr id="1057871" name="Line 79"/>
          <p:cNvSpPr>
            <a:spLocks noChangeShapeType="1"/>
          </p:cNvSpPr>
          <p:nvPr/>
        </p:nvSpPr>
        <p:spPr bwMode="auto">
          <a:xfrm flipH="1">
            <a:off x="5094288" y="4816475"/>
            <a:ext cx="115887" cy="312738"/>
          </a:xfrm>
          <a:prstGeom prst="line">
            <a:avLst/>
          </a:prstGeom>
          <a:noFill/>
          <a:ln w="9525">
            <a:solidFill>
              <a:srgbClr val="ECE600"/>
            </a:solidFill>
            <a:round/>
            <a:headEnd/>
            <a:tailEnd type="triangle" w="med" len="med"/>
          </a:ln>
          <a:effectLst/>
        </p:spPr>
        <p:txBody>
          <a:bodyPr/>
          <a:lstStyle/>
          <a:p>
            <a:endParaRPr lang="en-US"/>
          </a:p>
        </p:txBody>
      </p:sp>
      <p:sp>
        <p:nvSpPr>
          <p:cNvPr id="1057872" name="Line 80"/>
          <p:cNvSpPr>
            <a:spLocks noChangeShapeType="1"/>
          </p:cNvSpPr>
          <p:nvPr/>
        </p:nvSpPr>
        <p:spPr bwMode="auto">
          <a:xfrm>
            <a:off x="5114925" y="5157788"/>
            <a:ext cx="425450" cy="61912"/>
          </a:xfrm>
          <a:prstGeom prst="line">
            <a:avLst/>
          </a:prstGeom>
          <a:noFill/>
          <a:ln w="9525">
            <a:solidFill>
              <a:srgbClr val="ECE600"/>
            </a:solidFill>
            <a:round/>
            <a:headEnd/>
            <a:tailEnd type="triangle" w="med" len="med"/>
          </a:ln>
          <a:effectLst/>
        </p:spPr>
        <p:txBody>
          <a:bodyPr/>
          <a:lstStyle/>
          <a:p>
            <a:endParaRPr lang="en-US"/>
          </a:p>
        </p:txBody>
      </p:sp>
      <p:sp>
        <p:nvSpPr>
          <p:cNvPr id="1057873" name="Freeform 81"/>
          <p:cNvSpPr>
            <a:spLocks/>
          </p:cNvSpPr>
          <p:nvPr/>
        </p:nvSpPr>
        <p:spPr bwMode="auto">
          <a:xfrm>
            <a:off x="3059113" y="5229225"/>
            <a:ext cx="2493962" cy="504825"/>
          </a:xfrm>
          <a:custGeom>
            <a:avLst/>
            <a:gdLst/>
            <a:ahLst/>
            <a:cxnLst>
              <a:cxn ang="0">
                <a:pos x="0" y="15"/>
              </a:cxn>
              <a:cxn ang="0">
                <a:pos x="862" y="333"/>
              </a:cxn>
              <a:cxn ang="0">
                <a:pos x="1571" y="0"/>
              </a:cxn>
            </a:cxnLst>
            <a:rect l="0" t="0" r="r" b="b"/>
            <a:pathLst>
              <a:path w="1571" h="335">
                <a:moveTo>
                  <a:pt x="0" y="15"/>
                </a:moveTo>
                <a:cubicBezTo>
                  <a:pt x="300" y="175"/>
                  <a:pt x="600" y="335"/>
                  <a:pt x="862" y="333"/>
                </a:cubicBezTo>
                <a:cubicBezTo>
                  <a:pt x="1124" y="331"/>
                  <a:pt x="1453" y="56"/>
                  <a:pt x="1571" y="0"/>
                </a:cubicBezTo>
              </a:path>
            </a:pathLst>
          </a:custGeom>
          <a:noFill/>
          <a:ln w="12700" cap="flat" cmpd="sng">
            <a:solidFill>
              <a:srgbClr val="F26E58"/>
            </a:solidFill>
            <a:prstDash val="lgDash"/>
            <a:round/>
            <a:headEnd type="triangle" w="med" len="med"/>
            <a:tailEnd type="none" w="med" len="med"/>
          </a:ln>
          <a:effectLst/>
        </p:spPr>
        <p:txBody>
          <a:bodyPr/>
          <a:lstStyle/>
          <a:p>
            <a:endParaRPr lang="en-US"/>
          </a:p>
        </p:txBody>
      </p:sp>
      <p:sp>
        <p:nvSpPr>
          <p:cNvPr id="1057874" name="Line 82"/>
          <p:cNvSpPr>
            <a:spLocks noChangeShapeType="1"/>
          </p:cNvSpPr>
          <p:nvPr/>
        </p:nvSpPr>
        <p:spPr bwMode="auto">
          <a:xfrm>
            <a:off x="3021013" y="5248275"/>
            <a:ext cx="57150" cy="523875"/>
          </a:xfrm>
          <a:prstGeom prst="line">
            <a:avLst/>
          </a:prstGeom>
          <a:noFill/>
          <a:ln w="9525">
            <a:solidFill>
              <a:srgbClr val="F26E58"/>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78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78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578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78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78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8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78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578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578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578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578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78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578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578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578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578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78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578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78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578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78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578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578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578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578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578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578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578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578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578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5784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578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578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578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5784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5784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578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78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5784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5784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578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5785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5785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5785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5785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5785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5785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5785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5785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5785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5786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5786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5786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5786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5786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57865"/>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5786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57867"/>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57868"/>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1057854"/>
                                        </p:tgtEl>
                                        <p:attrNameLst>
                                          <p:attrName>style.visibility</p:attrName>
                                        </p:attrNameLst>
                                      </p:cBhvr>
                                      <p:to>
                                        <p:strVal val="hidden"/>
                                      </p:to>
                                    </p:set>
                                  </p:childTnLst>
                                </p:cTn>
                              </p:par>
                              <p:par>
                                <p:cTn id="129" presetID="1" presetClass="entr" presetSubtype="0" fill="hold" grpId="0" nodeType="withEffect">
                                  <p:stCondLst>
                                    <p:cond delay="0"/>
                                  </p:stCondLst>
                                  <p:childTnLst>
                                    <p:set>
                                      <p:cBhvr>
                                        <p:cTn id="130" dur="1" fill="hold">
                                          <p:stCondLst>
                                            <p:cond delay="0"/>
                                          </p:stCondLst>
                                        </p:cTn>
                                        <p:tgtEl>
                                          <p:spTgt spid="105786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5787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57871"/>
                                        </p:tgtEl>
                                        <p:attrNameLst>
                                          <p:attrName>style.visibility</p:attrName>
                                        </p:attrNameLst>
                                      </p:cBhvr>
                                      <p:to>
                                        <p:strVal val="visible"/>
                                      </p:to>
                                    </p:set>
                                  </p:childTnLst>
                                </p:cTn>
                              </p:par>
                              <p:par>
                                <p:cTn id="135" presetID="1" presetClass="entr" presetSubtype="0" fill="hold" grpId="1" nodeType="withEffect">
                                  <p:stCondLst>
                                    <p:cond delay="0"/>
                                  </p:stCondLst>
                                  <p:childTnLst>
                                    <p:set>
                                      <p:cBhvr>
                                        <p:cTn id="136" dur="1" fill="hold">
                                          <p:stCondLst>
                                            <p:cond delay="0"/>
                                          </p:stCondLst>
                                        </p:cTn>
                                        <p:tgtEl>
                                          <p:spTgt spid="105787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057872"/>
                                        </p:tgtEl>
                                        <p:attrNameLst>
                                          <p:attrName>style.visibility</p:attrName>
                                        </p:attrNameLst>
                                      </p:cBhvr>
                                      <p:to>
                                        <p:strVal val="visible"/>
                                      </p:to>
                                    </p:set>
                                  </p:childTnLst>
                                </p:cTn>
                              </p:par>
                              <p:par>
                                <p:cTn id="139" presetID="1" presetClass="exit" presetSubtype="0" fill="hold" grpId="1" nodeType="withEffect">
                                  <p:stCondLst>
                                    <p:cond delay="0"/>
                                  </p:stCondLst>
                                  <p:childTnLst>
                                    <p:set>
                                      <p:cBhvr>
                                        <p:cTn id="140" dur="1" fill="hold">
                                          <p:stCondLst>
                                            <p:cond delay="0"/>
                                          </p:stCondLst>
                                        </p:cTn>
                                        <p:tgtEl>
                                          <p:spTgt spid="1057851"/>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1057842"/>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1057817"/>
                                        </p:tgtEl>
                                        <p:attrNameLst>
                                          <p:attrName>style.visibility</p:attrName>
                                        </p:attrNameLst>
                                      </p:cBhvr>
                                      <p:to>
                                        <p:strVal val="hidden"/>
                                      </p:to>
                                    </p:set>
                                  </p:childTnLst>
                                </p:cTn>
                              </p:par>
                              <p:par>
                                <p:cTn id="147" presetID="1" presetClass="entr" presetSubtype="0" fill="hold" grpId="0" nodeType="withEffect">
                                  <p:stCondLst>
                                    <p:cond delay="0"/>
                                  </p:stCondLst>
                                  <p:childTnLst>
                                    <p:set>
                                      <p:cBhvr>
                                        <p:cTn id="148" dur="1" fill="hold">
                                          <p:stCondLst>
                                            <p:cond delay="0"/>
                                          </p:stCondLst>
                                        </p:cTn>
                                        <p:tgtEl>
                                          <p:spTgt spid="105787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057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10" grpId="0" animBg="1"/>
      <p:bldP spid="1057811" grpId="0" animBg="1"/>
      <p:bldP spid="1057812" grpId="0" animBg="1"/>
      <p:bldP spid="1057813" grpId="0" animBg="1"/>
      <p:bldP spid="1057814" grpId="0" animBg="1"/>
      <p:bldP spid="1057815" grpId="0" animBg="1"/>
      <p:bldP spid="1057816" grpId="0" animBg="1"/>
      <p:bldP spid="1057817" grpId="0" animBg="1"/>
      <p:bldP spid="1057817" grpId="1" animBg="1"/>
      <p:bldP spid="1057818" grpId="0" animBg="1"/>
      <p:bldP spid="1057819" grpId="0" animBg="1"/>
      <p:bldP spid="1057820" grpId="0" animBg="1"/>
      <p:bldP spid="1057821" grpId="0" animBg="1"/>
      <p:bldP spid="1057822" grpId="0" animBg="1"/>
      <p:bldP spid="1057823" grpId="0" animBg="1"/>
      <p:bldP spid="1057824" grpId="0" animBg="1"/>
      <p:bldP spid="1057825" grpId="0" animBg="1"/>
      <p:bldP spid="1057826" grpId="0" animBg="1"/>
      <p:bldP spid="1057827" grpId="0" animBg="1"/>
      <p:bldP spid="1057828" grpId="0" animBg="1"/>
      <p:bldP spid="1057829" grpId="0" animBg="1"/>
      <p:bldP spid="1057830" grpId="0" animBg="1"/>
      <p:bldP spid="1057831" grpId="0" animBg="1"/>
      <p:bldP spid="1057832" grpId="0" animBg="1"/>
      <p:bldP spid="1057833" grpId="0" animBg="1"/>
      <p:bldP spid="1057834" grpId="0" animBg="1"/>
      <p:bldP spid="1057835" grpId="0" animBg="1"/>
      <p:bldP spid="1057836" grpId="0"/>
      <p:bldP spid="1057837" grpId="0" animBg="1"/>
      <p:bldP spid="1057838" grpId="0" animBg="1"/>
      <p:bldP spid="1057839" grpId="0" animBg="1"/>
      <p:bldP spid="1057840" grpId="0" animBg="1"/>
      <p:bldP spid="1057841" grpId="0" animBg="1"/>
      <p:bldP spid="1057842" grpId="0" animBg="1"/>
      <p:bldP spid="1057842" grpId="1" animBg="1"/>
      <p:bldP spid="1057843" grpId="0" animBg="1"/>
      <p:bldP spid="1057844" grpId="0" animBg="1"/>
      <p:bldP spid="1057845" grpId="0" animBg="1"/>
      <p:bldP spid="1057846" grpId="0" animBg="1"/>
      <p:bldP spid="1057847" grpId="0" animBg="1"/>
      <p:bldP spid="1057848" grpId="0" animBg="1"/>
      <p:bldP spid="1057849" grpId="0" animBg="1"/>
      <p:bldP spid="1057850" grpId="0" animBg="1"/>
      <p:bldP spid="1057851" grpId="0" animBg="1"/>
      <p:bldP spid="1057851" grpId="1" animBg="1"/>
      <p:bldP spid="1057852" grpId="0" animBg="1"/>
      <p:bldP spid="1057853" grpId="0" animBg="1"/>
      <p:bldP spid="1057854" grpId="0" animBg="1"/>
      <p:bldP spid="1057854" grpId="1" animBg="1"/>
      <p:bldP spid="1057855" grpId="0" animBg="1"/>
      <p:bldP spid="1057856" grpId="0" animBg="1"/>
      <p:bldP spid="1057857" grpId="0" animBg="1"/>
      <p:bldP spid="1057858" grpId="0" animBg="1"/>
      <p:bldP spid="1057859" grpId="0" animBg="1"/>
      <p:bldP spid="1057860" grpId="0" animBg="1"/>
      <p:bldP spid="1057861" grpId="0" animBg="1"/>
      <p:bldP spid="1057862" grpId="0" animBg="1"/>
      <p:bldP spid="1057863" grpId="0" animBg="1"/>
      <p:bldP spid="1057864" grpId="0"/>
      <p:bldP spid="1057865" grpId="0"/>
      <p:bldP spid="1057866" grpId="0"/>
      <p:bldP spid="1057867" grpId="0"/>
      <p:bldP spid="1057868" grpId="0"/>
      <p:bldP spid="1057869" grpId="0" animBg="1"/>
      <p:bldP spid="1057870" grpId="0" animBg="1"/>
      <p:bldP spid="1057871" grpId="0" animBg="1"/>
      <p:bldP spid="1057871" grpId="1" animBg="1"/>
      <p:bldP spid="1057872" grpId="0" animBg="1"/>
      <p:bldP spid="1057873" grpId="0" animBg="1"/>
      <p:bldP spid="105787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r>
              <a:rPr lang="de-CH"/>
              <a:t>Coding tree construction</a:t>
            </a:r>
            <a:endParaRPr lang="en-US"/>
          </a:p>
        </p:txBody>
      </p:sp>
      <p:sp>
        <p:nvSpPr>
          <p:cNvPr id="1059843" name="Rectangle 3"/>
          <p:cNvSpPr>
            <a:spLocks noGrp="1" noChangeArrowheads="1"/>
          </p:cNvSpPr>
          <p:nvPr>
            <p:ph type="body" idx="1"/>
          </p:nvPr>
        </p:nvSpPr>
        <p:spPr>
          <a:xfrm>
            <a:off x="468313" y="836613"/>
            <a:ext cx="8207375" cy="1152525"/>
          </a:xfrm>
        </p:spPr>
        <p:txBody>
          <a:bodyPr/>
          <a:lstStyle/>
          <a:p>
            <a:endParaRPr lang="de-CH" sz="1000" dirty="0"/>
          </a:p>
          <a:p>
            <a:r>
              <a:rPr lang="de-CH" dirty="0" err="1"/>
              <a:t>Build</a:t>
            </a:r>
            <a:r>
              <a:rPr lang="de-CH" dirty="0"/>
              <a:t> </a:t>
            </a:r>
            <a:r>
              <a:rPr lang="de-CH" dirty="0" err="1"/>
              <a:t>complete</a:t>
            </a:r>
            <a:r>
              <a:rPr lang="de-CH" dirty="0"/>
              <a:t> </a:t>
            </a:r>
            <a:r>
              <a:rPr lang="de-CH" dirty="0" err="1"/>
              <a:t>directed</a:t>
            </a:r>
            <a:r>
              <a:rPr lang="de-CH" dirty="0"/>
              <a:t> </a:t>
            </a:r>
            <a:r>
              <a:rPr lang="de-CH" dirty="0" err="1"/>
              <a:t>graph</a:t>
            </a:r>
            <a:endParaRPr lang="de-CH" dirty="0"/>
          </a:p>
          <a:p>
            <a:r>
              <a:rPr lang="de-CH" dirty="0" err="1"/>
              <a:t>Weight</a:t>
            </a:r>
            <a:r>
              <a:rPr lang="de-CH" dirty="0"/>
              <a:t> of an edge </a:t>
            </a:r>
            <a:r>
              <a:rPr lang="en-US" i="1" dirty="0">
                <a:latin typeface="Palatino" pitchFamily="18" charset="0"/>
              </a:rPr>
              <a:t>e=</a:t>
            </a:r>
            <a:r>
              <a:rPr lang="en-US" dirty="0"/>
              <a:t>(</a:t>
            </a:r>
            <a:r>
              <a:rPr lang="en-US" i="1" dirty="0" err="1">
                <a:latin typeface="Palatino" pitchFamily="18" charset="0"/>
              </a:rPr>
              <a:t>v</a:t>
            </a:r>
            <a:r>
              <a:rPr lang="en-US" i="1" baseline="-25000" dirty="0" err="1">
                <a:latin typeface="Palatino" pitchFamily="18" charset="0"/>
              </a:rPr>
              <a:t>i</a:t>
            </a:r>
            <a:r>
              <a:rPr lang="en-US" i="1" dirty="0" err="1">
                <a:latin typeface="Palatino" pitchFamily="18" charset="0"/>
              </a:rPr>
              <a:t>,v</a:t>
            </a:r>
            <a:r>
              <a:rPr lang="en-US" i="1" baseline="-25000" dirty="0" err="1">
                <a:latin typeface="Palatino" pitchFamily="18" charset="0"/>
              </a:rPr>
              <a:t>j</a:t>
            </a:r>
            <a:r>
              <a:rPr lang="en-US" dirty="0" smtClean="0"/>
              <a:t>):</a:t>
            </a:r>
            <a:endParaRPr lang="en-US" dirty="0"/>
          </a:p>
        </p:txBody>
      </p:sp>
      <p:pic>
        <p:nvPicPr>
          <p:cNvPr id="1059844" name="Picture 4" descr="txp_fig"/>
          <p:cNvPicPr>
            <a:picLocks noChangeAspect="1" noChangeArrowheads="1"/>
          </p:cNvPicPr>
          <p:nvPr>
            <p:custDataLst>
              <p:tags r:id="rId1"/>
            </p:custDataLst>
          </p:nvPr>
        </p:nvPicPr>
        <p:blipFill>
          <a:blip r:embed="rId4" cstate="print"/>
          <a:srcRect/>
          <a:stretch>
            <a:fillRect/>
          </a:stretch>
        </p:blipFill>
        <p:spPr bwMode="auto">
          <a:xfrm>
            <a:off x="2476500" y="1989138"/>
            <a:ext cx="3967163" cy="331787"/>
          </a:xfrm>
          <a:prstGeom prst="rect">
            <a:avLst/>
          </a:prstGeom>
          <a:noFill/>
          <a:ln w="9525">
            <a:noFill/>
            <a:miter lim="800000"/>
            <a:headEnd/>
            <a:tailEnd/>
          </a:ln>
          <a:effectLst/>
        </p:spPr>
      </p:pic>
      <p:sp>
        <p:nvSpPr>
          <p:cNvPr id="1059845" name="AutoShape 5"/>
          <p:cNvSpPr>
            <a:spLocks noChangeArrowheads="1"/>
          </p:cNvSpPr>
          <p:nvPr/>
        </p:nvSpPr>
        <p:spPr bwMode="auto">
          <a:xfrm>
            <a:off x="1476375" y="2708275"/>
            <a:ext cx="2087563" cy="615950"/>
          </a:xfrm>
          <a:prstGeom prst="wedgeRectCallout">
            <a:avLst>
              <a:gd name="adj1" fmla="val 68708"/>
              <a:gd name="adj2" fmla="val -107731"/>
            </a:avLst>
          </a:prstGeom>
          <a:solidFill>
            <a:srgbClr val="3983EF"/>
          </a:solidFill>
          <a:ln w="9525">
            <a:solidFill>
              <a:schemeClr val="tx1"/>
            </a:solidFill>
            <a:miter lim="800000"/>
            <a:headEnd/>
            <a:tailEnd/>
          </a:ln>
          <a:effectLst/>
        </p:spPr>
        <p:txBody>
          <a:bodyPr/>
          <a:lstStyle/>
          <a:p>
            <a:pPr algn="l" eaLnBrk="1" hangingPunct="1"/>
            <a:r>
              <a:rPr lang="de-CH" sz="1800" i="0" dirty="0" err="1">
                <a:solidFill>
                  <a:srgbClr val="000000"/>
                </a:solidFill>
              </a:rPr>
              <a:t>Cost</a:t>
            </a:r>
            <a:r>
              <a:rPr lang="de-CH" sz="1800" i="0" dirty="0">
                <a:solidFill>
                  <a:srgbClr val="000000"/>
                </a:solidFill>
              </a:rPr>
              <a:t> </a:t>
            </a:r>
            <a:r>
              <a:rPr lang="de-CH" sz="1800" i="0" dirty="0" err="1">
                <a:solidFill>
                  <a:srgbClr val="000000"/>
                </a:solidFill>
              </a:rPr>
              <a:t>from</a:t>
            </a:r>
            <a:r>
              <a:rPr lang="de-CH" sz="1800" i="0" dirty="0">
                <a:solidFill>
                  <a:srgbClr val="000000"/>
                </a:solidFill>
              </a:rPr>
              <a:t> </a:t>
            </a:r>
            <a:r>
              <a:rPr lang="en-US" sz="1800" dirty="0">
                <a:solidFill>
                  <a:srgbClr val="000000"/>
                </a:solidFill>
                <a:latin typeface="Palatino" pitchFamily="18" charset="0"/>
              </a:rPr>
              <a:t>v</a:t>
            </a:r>
            <a:r>
              <a:rPr lang="en-US" sz="1800" baseline="-25000" dirty="0">
                <a:solidFill>
                  <a:srgbClr val="000000"/>
                </a:solidFill>
                <a:latin typeface="Palatino" pitchFamily="18" charset="0"/>
              </a:rPr>
              <a:t>i</a:t>
            </a:r>
            <a:r>
              <a:rPr lang="de-CH" sz="1800" i="0" dirty="0">
                <a:solidFill>
                  <a:srgbClr val="000000"/>
                </a:solidFill>
              </a:rPr>
              <a:t> to </a:t>
            </a:r>
            <a:r>
              <a:rPr lang="de-CH" sz="1800" i="0" dirty="0" err="1">
                <a:solidFill>
                  <a:srgbClr val="000000"/>
                </a:solidFill>
              </a:rPr>
              <a:t>the</a:t>
            </a:r>
            <a:r>
              <a:rPr lang="de-CH" sz="1800" i="0" dirty="0">
                <a:solidFill>
                  <a:srgbClr val="000000"/>
                </a:solidFill>
              </a:rPr>
              <a:t> </a:t>
            </a:r>
            <a:r>
              <a:rPr lang="de-CH" sz="1800" i="0" dirty="0" err="1">
                <a:solidFill>
                  <a:srgbClr val="000000"/>
                </a:solidFill>
              </a:rPr>
              <a:t>encoding</a:t>
            </a:r>
            <a:r>
              <a:rPr lang="de-CH" sz="1800" i="0" dirty="0">
                <a:solidFill>
                  <a:srgbClr val="000000"/>
                </a:solidFill>
              </a:rPr>
              <a:t> </a:t>
            </a:r>
            <a:r>
              <a:rPr lang="de-CH" sz="1800" i="0" dirty="0" err="1">
                <a:solidFill>
                  <a:srgbClr val="000000"/>
                </a:solidFill>
              </a:rPr>
              <a:t>node</a:t>
            </a:r>
            <a:r>
              <a:rPr lang="de-CH" sz="1800" i="0" dirty="0">
                <a:solidFill>
                  <a:srgbClr val="000000"/>
                </a:solidFill>
              </a:rPr>
              <a:t> </a:t>
            </a:r>
            <a:r>
              <a:rPr lang="en-US" sz="1800" dirty="0" err="1">
                <a:solidFill>
                  <a:srgbClr val="000000"/>
                </a:solidFill>
                <a:latin typeface="Palatino" pitchFamily="18" charset="0"/>
              </a:rPr>
              <a:t>v</a:t>
            </a:r>
            <a:r>
              <a:rPr lang="en-US" sz="1800" baseline="-25000" dirty="0" err="1">
                <a:solidFill>
                  <a:srgbClr val="000000"/>
                </a:solidFill>
                <a:latin typeface="Palatino" pitchFamily="18" charset="0"/>
              </a:rPr>
              <a:t>j</a:t>
            </a:r>
            <a:r>
              <a:rPr lang="en-US" sz="1800" i="0" dirty="0">
                <a:solidFill>
                  <a:srgbClr val="000000"/>
                </a:solidFill>
              </a:rPr>
              <a:t>.</a:t>
            </a:r>
          </a:p>
        </p:txBody>
      </p:sp>
      <p:sp>
        <p:nvSpPr>
          <p:cNvPr id="1059846" name="AutoShape 6"/>
          <p:cNvSpPr>
            <a:spLocks noChangeArrowheads="1"/>
          </p:cNvSpPr>
          <p:nvPr/>
        </p:nvSpPr>
        <p:spPr bwMode="auto">
          <a:xfrm>
            <a:off x="5940425" y="1084263"/>
            <a:ext cx="1728788" cy="615950"/>
          </a:xfrm>
          <a:prstGeom prst="wedgeRectCallout">
            <a:avLst>
              <a:gd name="adj1" fmla="val -72866"/>
              <a:gd name="adj2" fmla="val 97940"/>
            </a:avLst>
          </a:prstGeom>
          <a:solidFill>
            <a:srgbClr val="3983EF"/>
          </a:solidFill>
          <a:ln w="9525">
            <a:solidFill>
              <a:schemeClr val="tx1"/>
            </a:solidFill>
            <a:miter lim="800000"/>
            <a:headEnd/>
            <a:tailEnd/>
          </a:ln>
          <a:effectLst/>
        </p:spPr>
        <p:txBody>
          <a:bodyPr/>
          <a:lstStyle/>
          <a:p>
            <a:pPr algn="l" eaLnBrk="1" hangingPunct="1"/>
            <a:r>
              <a:rPr lang="de-CH" sz="1800" i="0" dirty="0" err="1">
                <a:solidFill>
                  <a:srgbClr val="000000"/>
                </a:solidFill>
              </a:rPr>
              <a:t>Cost</a:t>
            </a:r>
            <a:r>
              <a:rPr lang="de-CH" sz="1800" i="0" dirty="0">
                <a:solidFill>
                  <a:srgbClr val="000000"/>
                </a:solidFill>
              </a:rPr>
              <a:t> </a:t>
            </a:r>
            <a:r>
              <a:rPr lang="de-CH" sz="1800" i="0" dirty="0" err="1">
                <a:solidFill>
                  <a:srgbClr val="000000"/>
                </a:solidFill>
              </a:rPr>
              <a:t>from</a:t>
            </a:r>
            <a:r>
              <a:rPr lang="de-CH" sz="1800" i="0" dirty="0">
                <a:solidFill>
                  <a:srgbClr val="000000"/>
                </a:solidFill>
              </a:rPr>
              <a:t> </a:t>
            </a:r>
            <a:r>
              <a:rPr lang="en-US" sz="1800" dirty="0" err="1">
                <a:solidFill>
                  <a:srgbClr val="000000"/>
                </a:solidFill>
                <a:latin typeface="Palatino" pitchFamily="18" charset="0"/>
              </a:rPr>
              <a:t>v</a:t>
            </a:r>
            <a:r>
              <a:rPr lang="en-US" sz="1800" baseline="-25000" dirty="0" err="1">
                <a:solidFill>
                  <a:srgbClr val="000000"/>
                </a:solidFill>
                <a:latin typeface="Palatino" pitchFamily="18" charset="0"/>
              </a:rPr>
              <a:t>j</a:t>
            </a:r>
            <a:r>
              <a:rPr lang="de-CH" sz="1800" i="0" dirty="0">
                <a:solidFill>
                  <a:srgbClr val="000000"/>
                </a:solidFill>
              </a:rPr>
              <a:t> to </a:t>
            </a:r>
            <a:r>
              <a:rPr lang="de-CH" sz="1800" i="0" dirty="0" err="1">
                <a:solidFill>
                  <a:srgbClr val="000000"/>
                </a:solidFill>
              </a:rPr>
              <a:t>the</a:t>
            </a:r>
            <a:r>
              <a:rPr lang="de-CH" sz="1800" i="0" dirty="0">
                <a:solidFill>
                  <a:srgbClr val="000000"/>
                </a:solidFill>
              </a:rPr>
              <a:t> sink </a:t>
            </a:r>
            <a:r>
              <a:rPr lang="en-US" sz="1800" dirty="0">
                <a:solidFill>
                  <a:srgbClr val="000000"/>
                </a:solidFill>
                <a:latin typeface="Palatino" pitchFamily="18" charset="0"/>
              </a:rPr>
              <a:t>t</a:t>
            </a:r>
            <a:r>
              <a:rPr lang="en-US" sz="1800" i="0" dirty="0">
                <a:solidFill>
                  <a:srgbClr val="000000"/>
                </a:solidFill>
              </a:rPr>
              <a:t>.</a:t>
            </a:r>
          </a:p>
        </p:txBody>
      </p:sp>
      <p:sp>
        <p:nvSpPr>
          <p:cNvPr id="1059847" name="Rectangle 7"/>
          <p:cNvSpPr>
            <a:spLocks noChangeArrowheads="1"/>
          </p:cNvSpPr>
          <p:nvPr/>
        </p:nvSpPr>
        <p:spPr bwMode="auto">
          <a:xfrm>
            <a:off x="468313" y="3355975"/>
            <a:ext cx="8135937" cy="793750"/>
          </a:xfrm>
          <a:prstGeom prst="rect">
            <a:avLst/>
          </a:prstGeom>
          <a:noFill/>
          <a:ln w="9525">
            <a:noFill/>
            <a:miter lim="800000"/>
            <a:headEnd/>
            <a:tailEnd/>
          </a:ln>
          <a:effectLst/>
        </p:spPr>
        <p:txBody>
          <a:bodyPr/>
          <a:lstStyle/>
          <a:p>
            <a:pPr marL="342900" indent="-342900" algn="l" eaLnBrk="1" hangingPunct="1">
              <a:spcBef>
                <a:spcPct val="20000"/>
              </a:spcBef>
              <a:buFontTx/>
              <a:buChar char="•"/>
            </a:pPr>
            <a:endParaRPr lang="de-CH" sz="1000" i="0">
              <a:solidFill>
                <a:srgbClr val="000000"/>
              </a:solidFill>
            </a:endParaRPr>
          </a:p>
          <a:p>
            <a:pPr marL="342900" indent="-342900" algn="l" eaLnBrk="1" hangingPunct="1">
              <a:spcBef>
                <a:spcPct val="20000"/>
              </a:spcBef>
              <a:buFontTx/>
              <a:buChar char="•"/>
            </a:pPr>
            <a:r>
              <a:rPr lang="de-CH" sz="2000" i="0">
                <a:solidFill>
                  <a:srgbClr val="000000"/>
                </a:solidFill>
              </a:rPr>
              <a:t>Compute a directed minimum spanning tree (</a:t>
            </a:r>
            <a:r>
              <a:rPr lang="en-US" sz="2000" i="0">
                <a:solidFill>
                  <a:srgbClr val="000000"/>
                </a:solidFill>
              </a:rPr>
              <a:t>arborescence</a:t>
            </a:r>
            <a:r>
              <a:rPr lang="de-CH" sz="2000" i="0">
                <a:solidFill>
                  <a:srgbClr val="000000"/>
                </a:solidFill>
              </a:rPr>
              <a:t>) of this graph. (This is not trivial, but possible.)</a:t>
            </a:r>
          </a:p>
        </p:txBody>
      </p:sp>
      <p:sp>
        <p:nvSpPr>
          <p:cNvPr id="1059848" name="Text Box 8"/>
          <p:cNvSpPr txBox="1">
            <a:spLocks noChangeArrowheads="1"/>
          </p:cNvSpPr>
          <p:nvPr/>
        </p:nvSpPr>
        <p:spPr bwMode="auto">
          <a:xfrm>
            <a:off x="1762125" y="4437063"/>
            <a:ext cx="5473700" cy="711200"/>
          </a:xfrm>
          <a:prstGeom prst="rect">
            <a:avLst/>
          </a:prstGeom>
          <a:solidFill>
            <a:srgbClr val="F26E58"/>
          </a:solidFill>
          <a:ln w="9525">
            <a:solidFill>
              <a:schemeClr val="tx1"/>
            </a:solidFill>
            <a:miter lim="800000"/>
            <a:headEnd/>
            <a:tailEnd/>
          </a:ln>
          <a:effectLst/>
        </p:spPr>
        <p:txBody>
          <a:bodyPr>
            <a:spAutoFit/>
          </a:bodyPr>
          <a:lstStyle/>
          <a:p>
            <a:pPr algn="l" eaLnBrk="1" hangingPunct="1"/>
            <a:r>
              <a:rPr lang="en-US" sz="2000" i="0"/>
              <a:t>Theorem: MEGA computes a minimum-energy data gathering topology for the given network.</a:t>
            </a:r>
          </a:p>
        </p:txBody>
      </p:sp>
      <p:sp>
        <p:nvSpPr>
          <p:cNvPr id="1059849" name="Text Box 9"/>
          <p:cNvSpPr txBox="1">
            <a:spLocks noChangeArrowheads="1"/>
          </p:cNvSpPr>
          <p:nvPr/>
        </p:nvSpPr>
        <p:spPr bwMode="auto">
          <a:xfrm>
            <a:off x="1762125" y="5319713"/>
            <a:ext cx="5329238" cy="701675"/>
          </a:xfrm>
          <a:prstGeom prst="rect">
            <a:avLst/>
          </a:prstGeom>
          <a:noFill/>
          <a:ln w="9525">
            <a:noFill/>
            <a:miter lim="800000"/>
            <a:headEnd/>
            <a:tailEnd/>
          </a:ln>
          <a:effectLst/>
        </p:spPr>
        <p:txBody>
          <a:bodyPr>
            <a:spAutoFit/>
          </a:bodyPr>
          <a:lstStyle/>
          <a:p>
            <a:pPr algn="l" eaLnBrk="1" hangingPunct="1">
              <a:spcBef>
                <a:spcPct val="20000"/>
              </a:spcBef>
            </a:pPr>
            <a:r>
              <a:rPr lang="de-CH" sz="2000" i="0">
                <a:solidFill>
                  <a:srgbClr val="000000"/>
                </a:solidFill>
              </a:rPr>
              <a:t>All costs are summarized in the edge weights of the directed graph. </a:t>
            </a:r>
            <a:endParaRPr lang="en-US" sz="2000" i="0"/>
          </a:p>
        </p:txBody>
      </p:sp>
      <p:sp>
        <p:nvSpPr>
          <p:cNvPr id="1059850" name="AutoShape 10"/>
          <p:cNvSpPr>
            <a:spLocks noChangeArrowheads="1"/>
          </p:cNvSpPr>
          <p:nvPr/>
        </p:nvSpPr>
        <p:spPr bwMode="auto">
          <a:xfrm>
            <a:off x="5795963" y="2708275"/>
            <a:ext cx="2447925" cy="615950"/>
          </a:xfrm>
          <a:prstGeom prst="wedgeRectCallout">
            <a:avLst>
              <a:gd name="adj1" fmla="val -68157"/>
              <a:gd name="adj2" fmla="val -112111"/>
            </a:avLst>
          </a:prstGeom>
          <a:solidFill>
            <a:srgbClr val="3983EF"/>
          </a:solidFill>
          <a:ln w="9525">
            <a:solidFill>
              <a:schemeClr val="tx1"/>
            </a:solidFill>
            <a:miter lim="800000"/>
            <a:headEnd/>
            <a:tailEnd/>
          </a:ln>
          <a:effectLst/>
        </p:spPr>
        <p:txBody>
          <a:bodyPr/>
          <a:lstStyle/>
          <a:p>
            <a:pPr algn="l" eaLnBrk="1" hangingPunct="1"/>
            <a:r>
              <a:rPr lang="de-CH" sz="1800" i="0" dirty="0" err="1">
                <a:solidFill>
                  <a:srgbClr val="000000"/>
                </a:solidFill>
              </a:rPr>
              <a:t>Number</a:t>
            </a:r>
            <a:r>
              <a:rPr lang="de-CH" sz="1800" i="0" dirty="0">
                <a:solidFill>
                  <a:srgbClr val="000000"/>
                </a:solidFill>
              </a:rPr>
              <a:t> of </a:t>
            </a:r>
            <a:r>
              <a:rPr lang="de-CH" sz="1800" i="0" dirty="0" err="1">
                <a:solidFill>
                  <a:srgbClr val="000000"/>
                </a:solidFill>
              </a:rPr>
              <a:t>bits</a:t>
            </a:r>
            <a:r>
              <a:rPr lang="de-CH" sz="1800" i="0" dirty="0">
                <a:solidFill>
                  <a:srgbClr val="000000"/>
                </a:solidFill>
              </a:rPr>
              <a:t> </a:t>
            </a:r>
            <a:r>
              <a:rPr lang="de-CH" sz="1800" i="0" dirty="0" err="1">
                <a:solidFill>
                  <a:srgbClr val="000000"/>
                </a:solidFill>
              </a:rPr>
              <a:t>when</a:t>
            </a:r>
            <a:r>
              <a:rPr lang="de-CH" sz="1800" i="0" dirty="0">
                <a:solidFill>
                  <a:srgbClr val="000000"/>
                </a:solidFill>
              </a:rPr>
              <a:t> </a:t>
            </a:r>
            <a:r>
              <a:rPr lang="de-CH" sz="1800" i="0" dirty="0" err="1">
                <a:solidFill>
                  <a:srgbClr val="000000"/>
                </a:solidFill>
              </a:rPr>
              <a:t>encoding</a:t>
            </a:r>
            <a:r>
              <a:rPr lang="de-CH" sz="1800" i="0" dirty="0">
                <a:solidFill>
                  <a:srgbClr val="000000"/>
                </a:solidFill>
              </a:rPr>
              <a:t> </a:t>
            </a:r>
            <a:r>
              <a:rPr lang="de-CH" sz="1800" dirty="0" err="1">
                <a:solidFill>
                  <a:srgbClr val="000000"/>
                </a:solidFill>
              </a:rPr>
              <a:t>v</a:t>
            </a:r>
            <a:r>
              <a:rPr lang="de-CH" sz="1800" baseline="-25000" dirty="0" err="1">
                <a:solidFill>
                  <a:srgbClr val="000000"/>
                </a:solidFill>
              </a:rPr>
              <a:t>i</a:t>
            </a:r>
            <a:r>
              <a:rPr lang="de-CH" sz="1800" i="0" dirty="0" err="1">
                <a:solidFill>
                  <a:srgbClr val="000000"/>
                </a:solidFill>
              </a:rPr>
              <a:t>‘s</a:t>
            </a:r>
            <a:r>
              <a:rPr lang="de-CH" sz="1800" i="0" dirty="0">
                <a:solidFill>
                  <a:srgbClr val="000000"/>
                </a:solidFill>
              </a:rPr>
              <a:t> </a:t>
            </a:r>
            <a:r>
              <a:rPr lang="de-CH" sz="1800" i="0" dirty="0" err="1">
                <a:solidFill>
                  <a:srgbClr val="000000"/>
                </a:solidFill>
              </a:rPr>
              <a:t>info</a:t>
            </a:r>
            <a:r>
              <a:rPr lang="de-CH" sz="1800" i="0" dirty="0">
                <a:solidFill>
                  <a:srgbClr val="000000"/>
                </a:solidFill>
              </a:rPr>
              <a:t> at </a:t>
            </a:r>
            <a:r>
              <a:rPr lang="de-CH" sz="1800" dirty="0" err="1">
                <a:solidFill>
                  <a:srgbClr val="000000"/>
                </a:solidFill>
              </a:rPr>
              <a:t>v</a:t>
            </a:r>
            <a:r>
              <a:rPr lang="de-CH" sz="1800" baseline="-25000" dirty="0" err="1">
                <a:solidFill>
                  <a:srgbClr val="000000"/>
                </a:solidFill>
              </a:rPr>
              <a:t>j</a:t>
            </a:r>
            <a:endParaRPr lang="en-US" sz="1800" baseline="-25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98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98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98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98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598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9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845" grpId="0" animBg="1"/>
      <p:bldP spid="1059846" grpId="0" animBg="1"/>
      <p:bldP spid="1059847" grpId="0"/>
      <p:bldP spid="1059848" grpId="0" animBg="1"/>
      <p:bldP spid="1059849" grpId="0"/>
      <p:bldP spid="10598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smtClean="0"/>
              <a:t>Overview</a:t>
            </a:r>
            <a:endParaRPr lang="en-US" dirty="0"/>
          </a:p>
        </p:txBody>
      </p:sp>
      <p:sp>
        <p:nvSpPr>
          <p:cNvPr id="106499" name="Rectangle 3"/>
          <p:cNvSpPr>
            <a:spLocks noGrp="1" noChangeArrowheads="1"/>
          </p:cNvSpPr>
          <p:nvPr>
            <p:ph type="body" sz="half" idx="1"/>
          </p:nvPr>
        </p:nvSpPr>
        <p:spPr>
          <a:xfrm>
            <a:off x="468313" y="836613"/>
            <a:ext cx="8207375" cy="5289550"/>
          </a:xfrm>
        </p:spPr>
        <p:txBody>
          <a:bodyPr/>
          <a:lstStyle/>
          <a:p>
            <a:endParaRPr lang="en-US" sz="2000" b="1" dirty="0"/>
          </a:p>
          <a:p>
            <a:r>
              <a:rPr lang="en-US" sz="2000" dirty="0" smtClean="0"/>
              <a:t>Motivation</a:t>
            </a:r>
          </a:p>
          <a:p>
            <a:r>
              <a:rPr lang="en-US" sz="2000" dirty="0" smtClean="0"/>
              <a:t>Some bounds</a:t>
            </a:r>
          </a:p>
          <a:p>
            <a:r>
              <a:rPr lang="en-US" sz="2000" dirty="0" smtClean="0"/>
              <a:t>Examples</a:t>
            </a:r>
            <a:endParaRPr lang="en-US" sz="2000" dirty="0"/>
          </a:p>
          <a:p>
            <a:endParaRPr lang="en-US" sz="2000" dirty="0" smtClean="0"/>
          </a:p>
          <a:p>
            <a:r>
              <a:rPr lang="en-US" sz="2000" dirty="0" smtClean="0"/>
              <a:t>Case Study: Data Gathering</a:t>
            </a:r>
            <a:endParaRPr lang="en-US" sz="2000" dirty="0"/>
          </a:p>
          <a:p>
            <a:pPr lvl="1"/>
            <a:r>
              <a:rPr lang="en-US" sz="1800" dirty="0"/>
              <a:t>Self-coding</a:t>
            </a:r>
          </a:p>
          <a:p>
            <a:pPr lvl="2"/>
            <a:r>
              <a:rPr lang="en-US" sz="1600" dirty="0"/>
              <a:t>Excursion: Shallow Light Tree</a:t>
            </a:r>
          </a:p>
          <a:p>
            <a:pPr lvl="1"/>
            <a:r>
              <a:rPr lang="en-US" sz="1800" dirty="0"/>
              <a:t>Foreign coding</a:t>
            </a:r>
          </a:p>
          <a:p>
            <a:pPr lvl="1"/>
            <a:r>
              <a:rPr lang="en-US" sz="1800" dirty="0" smtClean="0"/>
              <a:t>Multi-coding</a:t>
            </a:r>
            <a:endParaRPr lang="en-US" sz="1800" dirty="0"/>
          </a:p>
          <a:p>
            <a:endParaRPr lang="en-US" sz="2000" dirty="0" smtClean="0"/>
          </a:p>
          <a:p>
            <a:pPr>
              <a:buFontTx/>
              <a:buNone/>
            </a:pPr>
            <a:endParaRPr lang="en-US" sz="2000" dirty="0">
              <a:solidFill>
                <a:srgbClr val="B2B2B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40" name="Rectangle 4"/>
          <p:cNvSpPr>
            <a:spLocks noGrp="1" noChangeArrowheads="1"/>
          </p:cNvSpPr>
          <p:nvPr>
            <p:ph type="title"/>
          </p:nvPr>
        </p:nvSpPr>
        <p:spPr/>
        <p:txBody>
          <a:bodyPr/>
          <a:lstStyle/>
          <a:p>
            <a:r>
              <a:rPr lang="de-CH"/>
              <a:t>Summary</a:t>
            </a:r>
            <a:endParaRPr lang="en-US"/>
          </a:p>
        </p:txBody>
      </p:sp>
      <p:pic>
        <p:nvPicPr>
          <p:cNvPr id="1063941" name="Picture 5" descr="txp_fig"/>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blip>
          <a:srcRect/>
          <a:stretch>
            <a:fillRect/>
          </a:stretch>
        </p:blipFill>
        <p:spPr bwMode="auto">
          <a:xfrm>
            <a:off x="4641850" y="1922463"/>
            <a:ext cx="1225550" cy="282575"/>
          </a:xfrm>
          <a:prstGeom prst="rect">
            <a:avLst/>
          </a:prstGeom>
          <a:noFill/>
          <a:ln w="9525">
            <a:noFill/>
            <a:miter lim="800000"/>
            <a:headEnd/>
            <a:tailEnd/>
          </a:ln>
          <a:effectLst/>
        </p:spPr>
      </p:pic>
      <p:sp>
        <p:nvSpPr>
          <p:cNvPr id="1063946" name="Rectangle 10"/>
          <p:cNvSpPr>
            <a:spLocks noGrp="1" noChangeArrowheads="1"/>
          </p:cNvSpPr>
          <p:nvPr>
            <p:ph type="body" idx="1"/>
          </p:nvPr>
        </p:nvSpPr>
        <p:spPr/>
        <p:txBody>
          <a:bodyPr/>
          <a:lstStyle/>
          <a:p>
            <a:endParaRPr lang="en-US" dirty="0"/>
          </a:p>
          <a:p>
            <a:r>
              <a:rPr lang="en-US" dirty="0"/>
              <a:t>Self-coding: </a:t>
            </a:r>
          </a:p>
          <a:p>
            <a:pPr lvl="1"/>
            <a:r>
              <a:rPr lang="de-CH" dirty="0" err="1"/>
              <a:t>The</a:t>
            </a:r>
            <a:r>
              <a:rPr lang="de-CH" dirty="0"/>
              <a:t> </a:t>
            </a:r>
            <a:r>
              <a:rPr lang="de-CH" dirty="0" err="1"/>
              <a:t>problem</a:t>
            </a:r>
            <a:r>
              <a:rPr lang="de-CH" dirty="0"/>
              <a:t> </a:t>
            </a:r>
            <a:r>
              <a:rPr lang="de-CH" dirty="0" err="1"/>
              <a:t>is</a:t>
            </a:r>
            <a:r>
              <a:rPr lang="de-CH" dirty="0"/>
              <a:t> </a:t>
            </a:r>
            <a:r>
              <a:rPr lang="de-CH" dirty="0" err="1"/>
              <a:t>NP-hard</a:t>
            </a:r>
            <a:r>
              <a:rPr lang="de-CH" dirty="0"/>
              <a:t> </a:t>
            </a:r>
            <a:r>
              <a:rPr lang="de-CH" sz="1600" dirty="0"/>
              <a:t>[Cristescu et al, INFOCOM 2004]</a:t>
            </a:r>
          </a:p>
          <a:p>
            <a:pPr lvl="1"/>
            <a:r>
              <a:rPr lang="de-CH" dirty="0"/>
              <a:t>LEGA </a:t>
            </a:r>
            <a:r>
              <a:rPr lang="de-CH" dirty="0" err="1"/>
              <a:t>uses</a:t>
            </a:r>
            <a:r>
              <a:rPr lang="de-CH" dirty="0"/>
              <a:t> </a:t>
            </a:r>
            <a:r>
              <a:rPr lang="de-CH" dirty="0" err="1"/>
              <a:t>the</a:t>
            </a:r>
            <a:r>
              <a:rPr lang="de-CH" dirty="0"/>
              <a:t> SLT and </a:t>
            </a:r>
            <a:r>
              <a:rPr lang="de-CH" dirty="0" err="1"/>
              <a:t>gives</a:t>
            </a:r>
            <a:r>
              <a:rPr lang="de-CH" dirty="0"/>
              <a:t> a                     -approximation.</a:t>
            </a:r>
          </a:p>
          <a:p>
            <a:pPr lvl="1"/>
            <a:r>
              <a:rPr lang="en-US" dirty="0"/>
              <a:t>Attention: We assumed that the raw data resp. the encoded data always needs </a:t>
            </a:r>
            <a:r>
              <a:rPr lang="en-US" dirty="0" err="1"/>
              <a:t>s</a:t>
            </a:r>
            <a:r>
              <a:rPr lang="en-US" baseline="-25000" dirty="0" err="1"/>
              <a:t>r</a:t>
            </a:r>
            <a:r>
              <a:rPr lang="en-US" dirty="0"/>
              <a:t> resp. s</a:t>
            </a:r>
            <a:r>
              <a:rPr lang="en-US" baseline="-25000" dirty="0"/>
              <a:t>e</a:t>
            </a:r>
            <a:r>
              <a:rPr lang="en-US" dirty="0"/>
              <a:t> bits (no matter how far the encoding data is!). This is quite unrealistic as correlation is usually regional.</a:t>
            </a:r>
          </a:p>
          <a:p>
            <a:pPr lvl="1"/>
            <a:endParaRPr lang="de-CH" dirty="0"/>
          </a:p>
          <a:p>
            <a:r>
              <a:rPr lang="de-CH" dirty="0" err="1"/>
              <a:t>Foreign</a:t>
            </a:r>
            <a:r>
              <a:rPr lang="de-CH" dirty="0"/>
              <a:t> </a:t>
            </a:r>
            <a:r>
              <a:rPr lang="de-CH" dirty="0" err="1"/>
              <a:t>coding</a:t>
            </a:r>
            <a:endParaRPr lang="de-CH" dirty="0"/>
          </a:p>
          <a:p>
            <a:pPr lvl="1"/>
            <a:r>
              <a:rPr lang="de-CH" dirty="0" err="1"/>
              <a:t>The</a:t>
            </a:r>
            <a:r>
              <a:rPr lang="de-CH" dirty="0"/>
              <a:t> </a:t>
            </a:r>
            <a:r>
              <a:rPr lang="de-CH" dirty="0" err="1"/>
              <a:t>problem</a:t>
            </a:r>
            <a:r>
              <a:rPr lang="de-CH" dirty="0"/>
              <a:t> </a:t>
            </a:r>
            <a:r>
              <a:rPr lang="de-CH" dirty="0" err="1" smtClean="0"/>
              <a:t>can</a:t>
            </a:r>
            <a:r>
              <a:rPr lang="de-CH" dirty="0" smtClean="0"/>
              <a:t> </a:t>
            </a:r>
            <a:r>
              <a:rPr lang="de-CH" dirty="0" err="1" smtClean="0"/>
              <a:t>be</a:t>
            </a:r>
            <a:r>
              <a:rPr lang="de-CH" dirty="0" smtClean="0"/>
              <a:t> </a:t>
            </a:r>
            <a:r>
              <a:rPr lang="de-CH" dirty="0" err="1" smtClean="0"/>
              <a:t>solved</a:t>
            </a:r>
            <a:r>
              <a:rPr lang="de-CH" dirty="0" smtClean="0"/>
              <a:t> </a:t>
            </a:r>
            <a:r>
              <a:rPr lang="de-CH" dirty="0" err="1" smtClean="0"/>
              <a:t>optimally</a:t>
            </a:r>
            <a:r>
              <a:rPr lang="de-CH" dirty="0" smtClean="0"/>
              <a:t>, </a:t>
            </a:r>
            <a:r>
              <a:rPr lang="de-CH" dirty="0" err="1" smtClean="0"/>
              <a:t>with</a:t>
            </a:r>
            <a:r>
              <a:rPr lang="de-CH" dirty="0" smtClean="0"/>
              <a:t> MEGA</a:t>
            </a:r>
            <a:r>
              <a:rPr lang="de-CH" dirty="0"/>
              <a:t>.</a:t>
            </a:r>
          </a:p>
          <a:p>
            <a:pPr lvl="1"/>
            <a:endParaRPr lang="de-CH" dirty="0"/>
          </a:p>
          <a:p>
            <a:r>
              <a:rPr lang="en-US" dirty="0"/>
              <a:t>What if we allow </a:t>
            </a:r>
            <a:r>
              <a:rPr lang="en-US" dirty="0">
                <a:solidFill>
                  <a:srgbClr val="FF0000"/>
                </a:solidFill>
              </a:rPr>
              <a:t>both</a:t>
            </a:r>
            <a:r>
              <a:rPr lang="en-US" dirty="0"/>
              <a:t> coding strategies at the same time</a:t>
            </a:r>
            <a:r>
              <a:rPr lang="en-US" dirty="0" smtClean="0"/>
              <a:t>?</a:t>
            </a:r>
          </a:p>
          <a:p>
            <a:r>
              <a:rPr lang="en-US" dirty="0" smtClean="0"/>
              <a:t>What about a more accurate </a:t>
            </a:r>
            <a:r>
              <a:rPr lang="en-US" dirty="0" smtClean="0">
                <a:solidFill>
                  <a:srgbClr val="FF0000"/>
                </a:solidFill>
              </a:rPr>
              <a:t>correlation</a:t>
            </a:r>
            <a:r>
              <a:rPr lang="en-US" dirty="0" smtClean="0"/>
              <a:t> model?</a:t>
            </a:r>
            <a:endParaRPr lang="en-US" dirty="0"/>
          </a:p>
          <a:p>
            <a:r>
              <a:rPr lang="en-US" dirty="0"/>
              <a:t>What if </a:t>
            </a:r>
            <a:r>
              <a:rPr lang="en-US" dirty="0" smtClean="0">
                <a:solidFill>
                  <a:srgbClr val="FF0000"/>
                </a:solidFill>
              </a:rPr>
              <a:t>multi-coding</a:t>
            </a:r>
            <a:r>
              <a:rPr lang="en-US" dirty="0" smtClean="0"/>
              <a:t> </a:t>
            </a:r>
            <a:r>
              <a:rPr lang="en-US" dirty="0"/>
              <a:t>is </a:t>
            </a:r>
            <a:r>
              <a:rPr lang="en-US" dirty="0" smtClean="0"/>
              <a:t>allowed</a:t>
            </a:r>
            <a:r>
              <a:rPr lang="en-US" dirty="0"/>
              <a:t>?</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p:cNvSpPr>
            <a:spLocks noGrp="1" noChangeArrowheads="1"/>
          </p:cNvSpPr>
          <p:nvPr>
            <p:ph type="title"/>
          </p:nvPr>
        </p:nvSpPr>
        <p:spPr/>
        <p:txBody>
          <a:bodyPr/>
          <a:lstStyle/>
          <a:p>
            <a:r>
              <a:rPr lang="en-US"/>
              <a:t>Multicoding</a:t>
            </a:r>
          </a:p>
        </p:txBody>
      </p:sp>
      <p:sp>
        <p:nvSpPr>
          <p:cNvPr id="1145859" name="Rectangle 3"/>
          <p:cNvSpPr>
            <a:spLocks noGrp="1" noChangeArrowheads="1"/>
          </p:cNvSpPr>
          <p:nvPr>
            <p:ph type="body" idx="1"/>
          </p:nvPr>
        </p:nvSpPr>
        <p:spPr>
          <a:xfrm>
            <a:off x="468313" y="836613"/>
            <a:ext cx="8207375" cy="5400675"/>
          </a:xfrm>
        </p:spPr>
        <p:txBody>
          <a:bodyPr/>
          <a:lstStyle/>
          <a:p>
            <a:endParaRPr lang="en-US" sz="1000"/>
          </a:p>
          <a:p>
            <a:r>
              <a:rPr lang="en-US"/>
              <a:t>Hierarchical matching algorithm </a:t>
            </a:r>
            <a:r>
              <a:rPr lang="en-US" sz="1600"/>
              <a:t>[Goel &amp; Estrin SODA 2003]</a:t>
            </a:r>
            <a:r>
              <a:rPr lang="en-US" sz="1800"/>
              <a:t>.</a:t>
            </a:r>
          </a:p>
          <a:p>
            <a:endParaRPr lang="en-US" sz="1800"/>
          </a:p>
          <a:p>
            <a:r>
              <a:rPr lang="en-US"/>
              <a:t>We assume to have </a:t>
            </a:r>
            <a:r>
              <a:rPr lang="en-US">
                <a:solidFill>
                  <a:srgbClr val="FF0000"/>
                </a:solidFill>
              </a:rPr>
              <a:t>concave, </a:t>
            </a:r>
            <a:br>
              <a:rPr lang="en-US">
                <a:solidFill>
                  <a:srgbClr val="FF0000"/>
                </a:solidFill>
              </a:rPr>
            </a:br>
            <a:r>
              <a:rPr lang="en-US">
                <a:solidFill>
                  <a:srgbClr val="FF0000"/>
                </a:solidFill>
              </a:rPr>
              <a:t>non-decreasing</a:t>
            </a:r>
            <a:r>
              <a:rPr lang="en-US"/>
              <a:t> aggregation</a:t>
            </a:r>
            <a:br>
              <a:rPr lang="en-US"/>
            </a:br>
            <a:r>
              <a:rPr lang="en-US"/>
              <a:t>functions. That is, to transmit</a:t>
            </a:r>
            <a:br>
              <a:rPr lang="en-US"/>
            </a:br>
            <a:r>
              <a:rPr lang="en-US"/>
              <a:t>data from k sources, we need</a:t>
            </a:r>
            <a:br>
              <a:rPr lang="en-US"/>
            </a:br>
            <a:r>
              <a:rPr lang="en-US"/>
              <a:t>f(k) bits with f(0)=0, f(k) </a:t>
            </a:r>
            <a:r>
              <a:rPr lang="en-US">
                <a:latin typeface="cmsy10" pitchFamily="34" charset="0"/>
              </a:rPr>
              <a:t>¸</a:t>
            </a:r>
            <a:r>
              <a:rPr lang="en-US"/>
              <a:t> f(k-1),</a:t>
            </a:r>
            <a:br>
              <a:rPr lang="en-US"/>
            </a:br>
            <a:r>
              <a:rPr lang="en-US"/>
              <a:t>and f(k+1)/f(k) </a:t>
            </a:r>
            <a:r>
              <a:rPr lang="en-US">
                <a:latin typeface="cmsy10" pitchFamily="34" charset="0"/>
              </a:rPr>
              <a:t>·</a:t>
            </a:r>
            <a:r>
              <a:rPr lang="en-US"/>
              <a:t> f(k)/f(k-1).</a:t>
            </a:r>
          </a:p>
          <a:p>
            <a:endParaRPr lang="en-US"/>
          </a:p>
          <a:p>
            <a:r>
              <a:rPr lang="en-US"/>
              <a:t>The nodes of the network must be a </a:t>
            </a:r>
            <a:r>
              <a:rPr lang="en-US">
                <a:solidFill>
                  <a:srgbClr val="FF0000"/>
                </a:solidFill>
              </a:rPr>
              <a:t>metric</a:t>
            </a:r>
            <a:r>
              <a:rPr lang="en-US"/>
              <a:t> space*, that is, the cost of sending a bit over edge (u,v) is c(u,v), with</a:t>
            </a:r>
          </a:p>
          <a:p>
            <a:pPr lvl="1"/>
            <a:r>
              <a:rPr lang="en-US"/>
              <a:t>Non-negativity: c(u,v) </a:t>
            </a:r>
            <a:r>
              <a:rPr lang="en-US">
                <a:latin typeface="cmsy10" pitchFamily="34" charset="0"/>
              </a:rPr>
              <a:t>¸</a:t>
            </a:r>
            <a:r>
              <a:rPr lang="en-US"/>
              <a:t> 0</a:t>
            </a:r>
          </a:p>
          <a:p>
            <a:pPr lvl="1"/>
            <a:r>
              <a:rPr lang="en-US"/>
              <a:t>Zero distance: c(u,u) = 0 (*we don’t need the identity of indescernibles)</a:t>
            </a:r>
          </a:p>
          <a:p>
            <a:pPr lvl="1"/>
            <a:r>
              <a:rPr lang="en-US"/>
              <a:t>Symmetry: c(u,v) = c(v,u)</a:t>
            </a:r>
          </a:p>
          <a:p>
            <a:pPr lvl="1"/>
            <a:r>
              <a:rPr lang="en-US"/>
              <a:t>Triangle inequality: c(u,w) </a:t>
            </a:r>
            <a:r>
              <a:rPr lang="en-US">
                <a:latin typeface="cmsy10" pitchFamily="34" charset="0"/>
              </a:rPr>
              <a:t>·</a:t>
            </a:r>
            <a:r>
              <a:rPr lang="en-US"/>
              <a:t> c(u,v) + c(v,w)</a:t>
            </a:r>
          </a:p>
          <a:p>
            <a:pPr lvl="1">
              <a:buFontTx/>
              <a:buNone/>
            </a:pPr>
            <a:endParaRPr lang="en-US"/>
          </a:p>
        </p:txBody>
      </p:sp>
      <p:grpSp>
        <p:nvGrpSpPr>
          <p:cNvPr id="2" name="Group 4"/>
          <p:cNvGrpSpPr>
            <a:grpSpLocks/>
          </p:cNvGrpSpPr>
          <p:nvPr/>
        </p:nvGrpSpPr>
        <p:grpSpPr bwMode="auto">
          <a:xfrm>
            <a:off x="4859338" y="1916113"/>
            <a:ext cx="3384550" cy="1798637"/>
            <a:chOff x="4150" y="2069"/>
            <a:chExt cx="1270" cy="765"/>
          </a:xfrm>
        </p:grpSpPr>
        <p:sp>
          <p:nvSpPr>
            <p:cNvPr id="1145861" name="Arc 5"/>
            <p:cNvSpPr>
              <a:spLocks/>
            </p:cNvSpPr>
            <p:nvPr/>
          </p:nvSpPr>
          <p:spPr bwMode="auto">
            <a:xfrm rot="10800000" flipV="1">
              <a:off x="4377" y="2204"/>
              <a:ext cx="1043" cy="454"/>
            </a:xfrm>
            <a:custGeom>
              <a:avLst/>
              <a:gdLst>
                <a:gd name="G0" fmla="+- 0 0 0"/>
                <a:gd name="G1" fmla="+- 21378 0 0"/>
                <a:gd name="G2" fmla="+- 21600 0 0"/>
                <a:gd name="T0" fmla="*/ 3087 w 21600"/>
                <a:gd name="T1" fmla="*/ 0 h 21378"/>
                <a:gd name="T2" fmla="*/ 21600 w 21600"/>
                <a:gd name="T3" fmla="*/ 21378 h 21378"/>
                <a:gd name="T4" fmla="*/ 0 w 21600"/>
                <a:gd name="T5" fmla="*/ 21378 h 21378"/>
              </a:gdLst>
              <a:ahLst/>
              <a:cxnLst>
                <a:cxn ang="0">
                  <a:pos x="T0" y="T1"/>
                </a:cxn>
                <a:cxn ang="0">
                  <a:pos x="T2" y="T3"/>
                </a:cxn>
                <a:cxn ang="0">
                  <a:pos x="T4" y="T5"/>
                </a:cxn>
              </a:cxnLst>
              <a:rect l="0" t="0" r="r" b="b"/>
              <a:pathLst>
                <a:path w="21600" h="21378" fill="none" extrusionOk="0">
                  <a:moveTo>
                    <a:pt x="3087" y="-1"/>
                  </a:moveTo>
                  <a:cubicBezTo>
                    <a:pt x="13713" y="1534"/>
                    <a:pt x="21600" y="10641"/>
                    <a:pt x="21600" y="21378"/>
                  </a:cubicBezTo>
                </a:path>
                <a:path w="21600" h="21378" stroke="0" extrusionOk="0">
                  <a:moveTo>
                    <a:pt x="3087" y="-1"/>
                  </a:moveTo>
                  <a:cubicBezTo>
                    <a:pt x="13713" y="1534"/>
                    <a:pt x="21600" y="10641"/>
                    <a:pt x="21600" y="21378"/>
                  </a:cubicBezTo>
                  <a:lnTo>
                    <a:pt x="0" y="21378"/>
                  </a:lnTo>
                  <a:close/>
                </a:path>
              </a:pathLst>
            </a:custGeom>
            <a:noFill/>
            <a:ln w="31750">
              <a:solidFill>
                <a:srgbClr val="F26E58"/>
              </a:solidFill>
              <a:round/>
              <a:headEnd/>
              <a:tailEnd/>
            </a:ln>
            <a:effectLst/>
          </p:spPr>
          <p:txBody>
            <a:bodyPr wrap="none" anchor="ctr"/>
            <a:lstStyle/>
            <a:p>
              <a:endParaRPr lang="en-US"/>
            </a:p>
          </p:txBody>
        </p:sp>
        <p:sp>
          <p:nvSpPr>
            <p:cNvPr id="1145862" name="Line 6"/>
            <p:cNvSpPr>
              <a:spLocks noChangeShapeType="1"/>
            </p:cNvSpPr>
            <p:nvPr/>
          </p:nvSpPr>
          <p:spPr bwMode="auto">
            <a:xfrm flipV="1">
              <a:off x="4377" y="2069"/>
              <a:ext cx="0" cy="589"/>
            </a:xfrm>
            <a:prstGeom prst="line">
              <a:avLst/>
            </a:prstGeom>
            <a:noFill/>
            <a:ln w="9525">
              <a:solidFill>
                <a:schemeClr val="tx1"/>
              </a:solidFill>
              <a:round/>
              <a:headEnd/>
              <a:tailEnd type="triangle" w="med" len="med"/>
            </a:ln>
            <a:effectLst/>
          </p:spPr>
          <p:txBody>
            <a:bodyPr/>
            <a:lstStyle/>
            <a:p>
              <a:endParaRPr lang="en-US"/>
            </a:p>
          </p:txBody>
        </p:sp>
        <p:sp>
          <p:nvSpPr>
            <p:cNvPr id="1145863" name="Line 7"/>
            <p:cNvSpPr>
              <a:spLocks noChangeShapeType="1"/>
            </p:cNvSpPr>
            <p:nvPr/>
          </p:nvSpPr>
          <p:spPr bwMode="auto">
            <a:xfrm>
              <a:off x="4377" y="2658"/>
              <a:ext cx="998" cy="0"/>
            </a:xfrm>
            <a:prstGeom prst="line">
              <a:avLst/>
            </a:prstGeom>
            <a:noFill/>
            <a:ln w="9525">
              <a:solidFill>
                <a:schemeClr val="tx1"/>
              </a:solidFill>
              <a:round/>
              <a:headEnd/>
              <a:tailEnd type="triangle" w="med" len="med"/>
            </a:ln>
            <a:effectLst/>
          </p:spPr>
          <p:txBody>
            <a:bodyPr/>
            <a:lstStyle/>
            <a:p>
              <a:endParaRPr lang="en-US"/>
            </a:p>
          </p:txBody>
        </p:sp>
        <p:sp>
          <p:nvSpPr>
            <p:cNvPr id="1145864" name="Line 8"/>
            <p:cNvSpPr>
              <a:spLocks noChangeShapeType="1"/>
            </p:cNvSpPr>
            <p:nvPr/>
          </p:nvSpPr>
          <p:spPr bwMode="auto">
            <a:xfrm>
              <a:off x="4468" y="2658"/>
              <a:ext cx="0" cy="46"/>
            </a:xfrm>
            <a:prstGeom prst="line">
              <a:avLst/>
            </a:prstGeom>
            <a:noFill/>
            <a:ln w="9525">
              <a:solidFill>
                <a:schemeClr val="tx1"/>
              </a:solidFill>
              <a:round/>
              <a:headEnd/>
              <a:tailEnd/>
            </a:ln>
            <a:effectLst/>
          </p:spPr>
          <p:txBody>
            <a:bodyPr/>
            <a:lstStyle/>
            <a:p>
              <a:endParaRPr lang="en-US"/>
            </a:p>
          </p:txBody>
        </p:sp>
        <p:sp>
          <p:nvSpPr>
            <p:cNvPr id="1145865" name="Line 9"/>
            <p:cNvSpPr>
              <a:spLocks noChangeShapeType="1"/>
            </p:cNvSpPr>
            <p:nvPr/>
          </p:nvSpPr>
          <p:spPr bwMode="auto">
            <a:xfrm>
              <a:off x="4559" y="2658"/>
              <a:ext cx="0" cy="46"/>
            </a:xfrm>
            <a:prstGeom prst="line">
              <a:avLst/>
            </a:prstGeom>
            <a:noFill/>
            <a:ln w="9525">
              <a:solidFill>
                <a:schemeClr val="tx1"/>
              </a:solidFill>
              <a:round/>
              <a:headEnd/>
              <a:tailEnd/>
            </a:ln>
            <a:effectLst/>
          </p:spPr>
          <p:txBody>
            <a:bodyPr/>
            <a:lstStyle/>
            <a:p>
              <a:endParaRPr lang="en-US"/>
            </a:p>
          </p:txBody>
        </p:sp>
        <p:sp>
          <p:nvSpPr>
            <p:cNvPr id="1145866" name="Line 10"/>
            <p:cNvSpPr>
              <a:spLocks noChangeShapeType="1"/>
            </p:cNvSpPr>
            <p:nvPr/>
          </p:nvSpPr>
          <p:spPr bwMode="auto">
            <a:xfrm>
              <a:off x="4649" y="2658"/>
              <a:ext cx="0" cy="46"/>
            </a:xfrm>
            <a:prstGeom prst="line">
              <a:avLst/>
            </a:prstGeom>
            <a:noFill/>
            <a:ln w="9525">
              <a:solidFill>
                <a:schemeClr val="tx1"/>
              </a:solidFill>
              <a:round/>
              <a:headEnd/>
              <a:tailEnd/>
            </a:ln>
            <a:effectLst/>
          </p:spPr>
          <p:txBody>
            <a:bodyPr/>
            <a:lstStyle/>
            <a:p>
              <a:endParaRPr lang="en-US"/>
            </a:p>
          </p:txBody>
        </p:sp>
        <p:sp>
          <p:nvSpPr>
            <p:cNvPr id="1145867" name="Line 11"/>
            <p:cNvSpPr>
              <a:spLocks noChangeShapeType="1"/>
            </p:cNvSpPr>
            <p:nvPr/>
          </p:nvSpPr>
          <p:spPr bwMode="auto">
            <a:xfrm>
              <a:off x="4740" y="2658"/>
              <a:ext cx="0" cy="46"/>
            </a:xfrm>
            <a:prstGeom prst="line">
              <a:avLst/>
            </a:prstGeom>
            <a:noFill/>
            <a:ln w="9525">
              <a:solidFill>
                <a:schemeClr val="tx1"/>
              </a:solidFill>
              <a:round/>
              <a:headEnd/>
              <a:tailEnd/>
            </a:ln>
            <a:effectLst/>
          </p:spPr>
          <p:txBody>
            <a:bodyPr/>
            <a:lstStyle/>
            <a:p>
              <a:endParaRPr lang="en-US"/>
            </a:p>
          </p:txBody>
        </p:sp>
        <p:sp>
          <p:nvSpPr>
            <p:cNvPr id="1145868" name="Line 12"/>
            <p:cNvSpPr>
              <a:spLocks noChangeShapeType="1"/>
            </p:cNvSpPr>
            <p:nvPr/>
          </p:nvSpPr>
          <p:spPr bwMode="auto">
            <a:xfrm>
              <a:off x="4831" y="2658"/>
              <a:ext cx="0" cy="46"/>
            </a:xfrm>
            <a:prstGeom prst="line">
              <a:avLst/>
            </a:prstGeom>
            <a:noFill/>
            <a:ln w="9525">
              <a:solidFill>
                <a:schemeClr val="tx1"/>
              </a:solidFill>
              <a:round/>
              <a:headEnd/>
              <a:tailEnd/>
            </a:ln>
            <a:effectLst/>
          </p:spPr>
          <p:txBody>
            <a:bodyPr/>
            <a:lstStyle/>
            <a:p>
              <a:endParaRPr lang="en-US"/>
            </a:p>
          </p:txBody>
        </p:sp>
        <p:sp>
          <p:nvSpPr>
            <p:cNvPr id="1145869" name="Line 13"/>
            <p:cNvSpPr>
              <a:spLocks noChangeShapeType="1"/>
            </p:cNvSpPr>
            <p:nvPr/>
          </p:nvSpPr>
          <p:spPr bwMode="auto">
            <a:xfrm>
              <a:off x="4921" y="2658"/>
              <a:ext cx="0" cy="46"/>
            </a:xfrm>
            <a:prstGeom prst="line">
              <a:avLst/>
            </a:prstGeom>
            <a:noFill/>
            <a:ln w="9525">
              <a:solidFill>
                <a:schemeClr val="tx1"/>
              </a:solidFill>
              <a:round/>
              <a:headEnd/>
              <a:tailEnd/>
            </a:ln>
            <a:effectLst/>
          </p:spPr>
          <p:txBody>
            <a:bodyPr/>
            <a:lstStyle/>
            <a:p>
              <a:endParaRPr lang="en-US"/>
            </a:p>
          </p:txBody>
        </p:sp>
        <p:sp>
          <p:nvSpPr>
            <p:cNvPr id="1145870" name="Line 14"/>
            <p:cNvSpPr>
              <a:spLocks noChangeShapeType="1"/>
            </p:cNvSpPr>
            <p:nvPr/>
          </p:nvSpPr>
          <p:spPr bwMode="auto">
            <a:xfrm>
              <a:off x="5012" y="2658"/>
              <a:ext cx="0" cy="46"/>
            </a:xfrm>
            <a:prstGeom prst="line">
              <a:avLst/>
            </a:prstGeom>
            <a:noFill/>
            <a:ln w="9525">
              <a:solidFill>
                <a:schemeClr val="tx1"/>
              </a:solidFill>
              <a:round/>
              <a:headEnd/>
              <a:tailEnd/>
            </a:ln>
            <a:effectLst/>
          </p:spPr>
          <p:txBody>
            <a:bodyPr/>
            <a:lstStyle/>
            <a:p>
              <a:endParaRPr lang="en-US"/>
            </a:p>
          </p:txBody>
        </p:sp>
        <p:sp>
          <p:nvSpPr>
            <p:cNvPr id="1145871" name="Line 15"/>
            <p:cNvSpPr>
              <a:spLocks noChangeShapeType="1"/>
            </p:cNvSpPr>
            <p:nvPr/>
          </p:nvSpPr>
          <p:spPr bwMode="auto">
            <a:xfrm>
              <a:off x="5103" y="2658"/>
              <a:ext cx="0" cy="46"/>
            </a:xfrm>
            <a:prstGeom prst="line">
              <a:avLst/>
            </a:prstGeom>
            <a:noFill/>
            <a:ln w="9525">
              <a:solidFill>
                <a:schemeClr val="tx1"/>
              </a:solidFill>
              <a:round/>
              <a:headEnd/>
              <a:tailEnd/>
            </a:ln>
            <a:effectLst/>
          </p:spPr>
          <p:txBody>
            <a:bodyPr/>
            <a:lstStyle/>
            <a:p>
              <a:endParaRPr lang="en-US"/>
            </a:p>
          </p:txBody>
        </p:sp>
        <p:sp>
          <p:nvSpPr>
            <p:cNvPr id="1145872" name="Text Box 16"/>
            <p:cNvSpPr txBox="1">
              <a:spLocks noChangeArrowheads="1"/>
            </p:cNvSpPr>
            <p:nvPr/>
          </p:nvSpPr>
          <p:spPr bwMode="auto">
            <a:xfrm>
              <a:off x="4604" y="2704"/>
              <a:ext cx="287" cy="130"/>
            </a:xfrm>
            <a:prstGeom prst="rect">
              <a:avLst/>
            </a:prstGeom>
            <a:noFill/>
            <a:ln w="9525">
              <a:noFill/>
              <a:miter lim="800000"/>
              <a:headEnd/>
              <a:tailEnd/>
            </a:ln>
            <a:effectLst/>
          </p:spPr>
          <p:txBody>
            <a:bodyPr wrap="none">
              <a:spAutoFit/>
            </a:bodyPr>
            <a:lstStyle/>
            <a:p>
              <a:pPr algn="l" eaLnBrk="1" hangingPunct="1"/>
              <a:r>
                <a:rPr lang="en-US" sz="1400" i="0"/>
                <a:t>#nodes</a:t>
              </a:r>
            </a:p>
          </p:txBody>
        </p:sp>
        <p:sp>
          <p:nvSpPr>
            <p:cNvPr id="1145873" name="Line 17"/>
            <p:cNvSpPr>
              <a:spLocks noChangeShapeType="1"/>
            </p:cNvSpPr>
            <p:nvPr/>
          </p:nvSpPr>
          <p:spPr bwMode="auto">
            <a:xfrm>
              <a:off x="4332" y="2568"/>
              <a:ext cx="45" cy="0"/>
            </a:xfrm>
            <a:prstGeom prst="line">
              <a:avLst/>
            </a:prstGeom>
            <a:noFill/>
            <a:ln w="9525">
              <a:solidFill>
                <a:schemeClr val="tx1"/>
              </a:solidFill>
              <a:round/>
              <a:headEnd/>
              <a:tailEnd/>
            </a:ln>
            <a:effectLst/>
          </p:spPr>
          <p:txBody>
            <a:bodyPr/>
            <a:lstStyle/>
            <a:p>
              <a:endParaRPr lang="en-US"/>
            </a:p>
          </p:txBody>
        </p:sp>
        <p:sp>
          <p:nvSpPr>
            <p:cNvPr id="1145874" name="Line 18"/>
            <p:cNvSpPr>
              <a:spLocks noChangeShapeType="1"/>
            </p:cNvSpPr>
            <p:nvPr/>
          </p:nvSpPr>
          <p:spPr bwMode="auto">
            <a:xfrm>
              <a:off x="4332" y="2477"/>
              <a:ext cx="45" cy="0"/>
            </a:xfrm>
            <a:prstGeom prst="line">
              <a:avLst/>
            </a:prstGeom>
            <a:noFill/>
            <a:ln w="9525">
              <a:solidFill>
                <a:schemeClr val="tx1"/>
              </a:solidFill>
              <a:round/>
              <a:headEnd/>
              <a:tailEnd/>
            </a:ln>
            <a:effectLst/>
          </p:spPr>
          <p:txBody>
            <a:bodyPr/>
            <a:lstStyle/>
            <a:p>
              <a:endParaRPr lang="en-US"/>
            </a:p>
          </p:txBody>
        </p:sp>
        <p:sp>
          <p:nvSpPr>
            <p:cNvPr id="1145875" name="Line 19"/>
            <p:cNvSpPr>
              <a:spLocks noChangeShapeType="1"/>
            </p:cNvSpPr>
            <p:nvPr/>
          </p:nvSpPr>
          <p:spPr bwMode="auto">
            <a:xfrm>
              <a:off x="4332" y="2386"/>
              <a:ext cx="45" cy="0"/>
            </a:xfrm>
            <a:prstGeom prst="line">
              <a:avLst/>
            </a:prstGeom>
            <a:noFill/>
            <a:ln w="9525">
              <a:solidFill>
                <a:schemeClr val="tx1"/>
              </a:solidFill>
              <a:round/>
              <a:headEnd/>
              <a:tailEnd/>
            </a:ln>
            <a:effectLst/>
          </p:spPr>
          <p:txBody>
            <a:bodyPr/>
            <a:lstStyle/>
            <a:p>
              <a:endParaRPr lang="en-US"/>
            </a:p>
          </p:txBody>
        </p:sp>
        <p:sp>
          <p:nvSpPr>
            <p:cNvPr id="1145876" name="Line 20"/>
            <p:cNvSpPr>
              <a:spLocks noChangeShapeType="1"/>
            </p:cNvSpPr>
            <p:nvPr/>
          </p:nvSpPr>
          <p:spPr bwMode="auto">
            <a:xfrm>
              <a:off x="4332" y="2295"/>
              <a:ext cx="45" cy="0"/>
            </a:xfrm>
            <a:prstGeom prst="line">
              <a:avLst/>
            </a:prstGeom>
            <a:noFill/>
            <a:ln w="9525">
              <a:solidFill>
                <a:schemeClr val="tx1"/>
              </a:solidFill>
              <a:round/>
              <a:headEnd/>
              <a:tailEnd/>
            </a:ln>
            <a:effectLst/>
          </p:spPr>
          <p:txBody>
            <a:bodyPr/>
            <a:lstStyle/>
            <a:p>
              <a:endParaRPr lang="en-US"/>
            </a:p>
          </p:txBody>
        </p:sp>
        <p:sp>
          <p:nvSpPr>
            <p:cNvPr id="1145877" name="Line 21"/>
            <p:cNvSpPr>
              <a:spLocks noChangeShapeType="1"/>
            </p:cNvSpPr>
            <p:nvPr/>
          </p:nvSpPr>
          <p:spPr bwMode="auto">
            <a:xfrm>
              <a:off x="4332" y="2205"/>
              <a:ext cx="45" cy="0"/>
            </a:xfrm>
            <a:prstGeom prst="line">
              <a:avLst/>
            </a:prstGeom>
            <a:noFill/>
            <a:ln w="9525">
              <a:solidFill>
                <a:schemeClr val="tx1"/>
              </a:solidFill>
              <a:round/>
              <a:headEnd/>
              <a:tailEnd/>
            </a:ln>
            <a:effectLst/>
          </p:spPr>
          <p:txBody>
            <a:bodyPr/>
            <a:lstStyle/>
            <a:p>
              <a:endParaRPr lang="en-US"/>
            </a:p>
          </p:txBody>
        </p:sp>
        <p:sp>
          <p:nvSpPr>
            <p:cNvPr id="1145878" name="Line 22"/>
            <p:cNvSpPr>
              <a:spLocks noChangeShapeType="1"/>
            </p:cNvSpPr>
            <p:nvPr/>
          </p:nvSpPr>
          <p:spPr bwMode="auto">
            <a:xfrm>
              <a:off x="5194" y="2658"/>
              <a:ext cx="0" cy="46"/>
            </a:xfrm>
            <a:prstGeom prst="line">
              <a:avLst/>
            </a:prstGeom>
            <a:noFill/>
            <a:ln w="9525">
              <a:solidFill>
                <a:schemeClr val="tx1"/>
              </a:solidFill>
              <a:round/>
              <a:headEnd/>
              <a:tailEnd/>
            </a:ln>
            <a:effectLst/>
          </p:spPr>
          <p:txBody>
            <a:bodyPr/>
            <a:lstStyle/>
            <a:p>
              <a:endParaRPr lang="en-US"/>
            </a:p>
          </p:txBody>
        </p:sp>
        <p:sp>
          <p:nvSpPr>
            <p:cNvPr id="1145879" name="Text Box 23"/>
            <p:cNvSpPr txBox="1">
              <a:spLocks noChangeArrowheads="1"/>
            </p:cNvSpPr>
            <p:nvPr/>
          </p:nvSpPr>
          <p:spPr bwMode="auto">
            <a:xfrm rot="16200000">
              <a:off x="4088" y="2381"/>
              <a:ext cx="237" cy="114"/>
            </a:xfrm>
            <a:prstGeom prst="rect">
              <a:avLst/>
            </a:prstGeom>
            <a:noFill/>
            <a:ln w="9525">
              <a:noFill/>
              <a:miter lim="800000"/>
              <a:headEnd/>
              <a:tailEnd/>
            </a:ln>
            <a:effectLst/>
          </p:spPr>
          <p:txBody>
            <a:bodyPr wrap="none">
              <a:spAutoFit/>
            </a:bodyPr>
            <a:lstStyle/>
            <a:p>
              <a:pPr algn="l" eaLnBrk="1" hangingPunct="1"/>
              <a:r>
                <a:rPr lang="en-US" sz="1400" i="0"/>
                <a:t>#bits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585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458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4585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5859">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4585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458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p:cNvSpPr>
            <a:spLocks noGrp="1" noChangeArrowheads="1"/>
          </p:cNvSpPr>
          <p:nvPr>
            <p:ph type="title"/>
          </p:nvPr>
        </p:nvSpPr>
        <p:spPr/>
        <p:txBody>
          <a:bodyPr/>
          <a:lstStyle/>
          <a:p>
            <a:r>
              <a:rPr lang="en-US"/>
              <a:t>The algorithm</a:t>
            </a:r>
          </a:p>
        </p:txBody>
      </p:sp>
      <p:sp>
        <p:nvSpPr>
          <p:cNvPr id="1149955" name="Rectangle 3"/>
          <p:cNvSpPr>
            <a:spLocks noGrp="1" noChangeArrowheads="1"/>
          </p:cNvSpPr>
          <p:nvPr>
            <p:ph type="body" idx="1"/>
          </p:nvPr>
        </p:nvSpPr>
        <p:spPr>
          <a:xfrm>
            <a:off x="468313" y="836613"/>
            <a:ext cx="8207375" cy="5400675"/>
          </a:xfrm>
        </p:spPr>
        <p:txBody>
          <a:bodyPr/>
          <a:lstStyle/>
          <a:p>
            <a:pPr marL="381000" indent="-381000"/>
            <a:endParaRPr lang="en-US" sz="1000" dirty="0"/>
          </a:p>
          <a:p>
            <a:pPr marL="381000" indent="-381000"/>
            <a:r>
              <a:rPr lang="en-US" dirty="0" smtClean="0"/>
              <a:t>Assume that the network is a complete graph, obeying the </a:t>
            </a:r>
            <a:r>
              <a:rPr lang="en-US" dirty="0"/>
              <a:t>triangle </a:t>
            </a:r>
            <a:r>
              <a:rPr lang="en-US" dirty="0" smtClean="0"/>
              <a:t>inequality. If not, use the cost of the shortest path as the distance function, and we are fine.</a:t>
            </a:r>
            <a:endParaRPr lang="en-US" dirty="0"/>
          </a:p>
          <a:p>
            <a:pPr marL="381000" indent="-381000"/>
            <a:endParaRPr lang="en-US" dirty="0"/>
          </a:p>
          <a:p>
            <a:pPr marL="381000" indent="-381000"/>
            <a:r>
              <a:rPr lang="en-US" dirty="0"/>
              <a:t>Let S be the set of source nodes. Assume that S is a power of 2. (If not, simply add copies of the sink node until you hit the power of 2.) Now do the following:</a:t>
            </a:r>
          </a:p>
          <a:p>
            <a:pPr marL="381000" indent="-381000">
              <a:buFontTx/>
              <a:buAutoNum type="arabicPeriod"/>
            </a:pPr>
            <a:endParaRPr lang="en-US" dirty="0"/>
          </a:p>
          <a:p>
            <a:pPr marL="381000" indent="-381000">
              <a:buFontTx/>
              <a:buAutoNum type="arabicPeriod"/>
            </a:pPr>
            <a:r>
              <a:rPr lang="en-US" dirty="0"/>
              <a:t>Find a </a:t>
            </a:r>
            <a:r>
              <a:rPr lang="en-US" dirty="0">
                <a:solidFill>
                  <a:srgbClr val="FF0000"/>
                </a:solidFill>
              </a:rPr>
              <a:t>min-cost perfect matching</a:t>
            </a:r>
            <a:r>
              <a:rPr lang="en-US" dirty="0"/>
              <a:t> in S</a:t>
            </a:r>
            <a:r>
              <a:rPr lang="en-US" dirty="0" smtClean="0"/>
              <a:t>. Put all the matching edges in </a:t>
            </a:r>
            <a:r>
              <a:rPr lang="en-US" smtClean="0"/>
              <a:t>the solution.</a:t>
            </a:r>
            <a:endParaRPr lang="en-US" dirty="0"/>
          </a:p>
          <a:p>
            <a:pPr marL="381000" indent="-381000">
              <a:buFontTx/>
              <a:buAutoNum type="arabicPeriod"/>
            </a:pPr>
            <a:r>
              <a:rPr lang="en-US" dirty="0"/>
              <a:t>For each of the matching edges, </a:t>
            </a:r>
            <a:r>
              <a:rPr lang="en-US" dirty="0">
                <a:solidFill>
                  <a:srgbClr val="FF0000"/>
                </a:solidFill>
              </a:rPr>
              <a:t>remove one</a:t>
            </a:r>
            <a:r>
              <a:rPr lang="en-US" dirty="0"/>
              <a:t> of the two nodes from S (throw a regular coin to choose which node</a:t>
            </a:r>
            <a:r>
              <a:rPr lang="en-US" dirty="0" smtClean="0"/>
              <a:t>).</a:t>
            </a:r>
            <a:endParaRPr lang="en-US" dirty="0"/>
          </a:p>
          <a:p>
            <a:pPr marL="381000" indent="-381000">
              <a:buFontTx/>
              <a:buAutoNum type="arabicPeriod"/>
            </a:pPr>
            <a:r>
              <a:rPr lang="en-US" dirty="0"/>
              <a:t>If the set S still has more than one node, go back to step 1. Else connect the last remaining node with the sink.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99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99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995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995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9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p:cNvSpPr>
            <a:spLocks noGrp="1" noChangeArrowheads="1"/>
          </p:cNvSpPr>
          <p:nvPr>
            <p:ph type="title"/>
          </p:nvPr>
        </p:nvSpPr>
        <p:spPr/>
        <p:txBody>
          <a:bodyPr/>
          <a:lstStyle/>
          <a:p>
            <a:r>
              <a:rPr lang="en-US"/>
              <a:t>The result</a:t>
            </a:r>
          </a:p>
        </p:txBody>
      </p:sp>
      <p:sp>
        <p:nvSpPr>
          <p:cNvPr id="1152003" name="Rectangle 3"/>
          <p:cNvSpPr>
            <a:spLocks noGrp="1" noChangeArrowheads="1"/>
          </p:cNvSpPr>
          <p:nvPr>
            <p:ph type="body" idx="1"/>
          </p:nvPr>
        </p:nvSpPr>
        <p:spPr/>
        <p:txBody>
          <a:bodyPr/>
          <a:lstStyle/>
          <a:p>
            <a:endParaRPr lang="en-US" dirty="0"/>
          </a:p>
          <a:p>
            <a:r>
              <a:rPr lang="en-US" dirty="0">
                <a:solidFill>
                  <a:schemeClr val="tx1"/>
                </a:solidFill>
              </a:rPr>
              <a:t>Theorem</a:t>
            </a:r>
            <a:r>
              <a:rPr lang="en-US" dirty="0"/>
              <a:t>: For any </a:t>
            </a:r>
            <a:r>
              <a:rPr lang="en-US" dirty="0">
                <a:solidFill>
                  <a:srgbClr val="FF0000"/>
                </a:solidFill>
              </a:rPr>
              <a:t>concave, non-decreasing</a:t>
            </a:r>
            <a:r>
              <a:rPr lang="en-US" dirty="0"/>
              <a:t> aggregation function f, and for [optimal] total cost C[*], the hierarchical matching algorithm guarantees</a:t>
            </a:r>
          </a:p>
          <a:p>
            <a:endParaRPr lang="en-US" dirty="0"/>
          </a:p>
          <a:p>
            <a:endParaRPr lang="en-US" dirty="0"/>
          </a:p>
          <a:p>
            <a:endParaRPr lang="en-US" dirty="0"/>
          </a:p>
          <a:p>
            <a:r>
              <a:rPr lang="en-US" dirty="0"/>
              <a:t>That is, the expectation of the worst cost overhead is logarithmically bounded by the number of sources</a:t>
            </a:r>
            <a:r>
              <a:rPr lang="en-US" dirty="0" smtClean="0"/>
              <a:t>.</a:t>
            </a:r>
            <a:endParaRPr lang="en-US" dirty="0"/>
          </a:p>
        </p:txBody>
      </p:sp>
      <p:pic>
        <p:nvPicPr>
          <p:cNvPr id="5" name="Picture 4" descr="TP_tmp.emf"/>
          <p:cNvPicPr>
            <a:picLocks noChangeAspect="1"/>
          </p:cNvPicPr>
          <p:nvPr>
            <p:custDataLst>
              <p:tags r:id="rId1"/>
            </p:custDataLst>
          </p:nvPr>
        </p:nvPicPr>
        <p:blipFill>
          <a:blip r:embed="rId4" cstate="print"/>
          <a:stretch>
            <a:fillRect/>
          </a:stretch>
        </p:blipFill>
        <p:spPr bwMode="auto">
          <a:xfrm>
            <a:off x="3077019" y="2222500"/>
            <a:ext cx="3066159" cy="684184"/>
          </a:xfrm>
          <a:prstGeom prst="rect">
            <a:avLst/>
          </a:prstGeom>
          <a:noFill/>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ChangeArrowheads="1"/>
          </p:cNvSpPr>
          <p:nvPr>
            <p:ph type="title"/>
          </p:nvPr>
        </p:nvSpPr>
        <p:spPr/>
        <p:txBody>
          <a:bodyPr/>
          <a:lstStyle/>
          <a:p>
            <a:r>
              <a:rPr lang="en-US"/>
              <a:t>Remarks</a:t>
            </a:r>
          </a:p>
        </p:txBody>
      </p:sp>
      <p:sp>
        <p:nvSpPr>
          <p:cNvPr id="1153027" name="Rectangle 3"/>
          <p:cNvSpPr>
            <a:spLocks noGrp="1" noChangeArrowheads="1"/>
          </p:cNvSpPr>
          <p:nvPr>
            <p:ph type="body" idx="1"/>
          </p:nvPr>
        </p:nvSpPr>
        <p:spPr/>
        <p:txBody>
          <a:bodyPr/>
          <a:lstStyle/>
          <a:p>
            <a:endParaRPr lang="en-US" dirty="0"/>
          </a:p>
          <a:p>
            <a:r>
              <a:rPr lang="en-US" dirty="0"/>
              <a:t>For specific concave, non-decreasing aggregation functions, there are simpler solutions. </a:t>
            </a:r>
          </a:p>
          <a:p>
            <a:pPr lvl="1"/>
            <a:r>
              <a:rPr lang="en-US" dirty="0"/>
              <a:t>For f(x) = x the </a:t>
            </a:r>
            <a:r>
              <a:rPr lang="en-US" dirty="0">
                <a:solidFill>
                  <a:srgbClr val="FF0000"/>
                </a:solidFill>
              </a:rPr>
              <a:t>SPT</a:t>
            </a:r>
            <a:r>
              <a:rPr lang="en-US" dirty="0"/>
              <a:t> is optimal.</a:t>
            </a:r>
          </a:p>
          <a:p>
            <a:pPr lvl="1"/>
            <a:r>
              <a:rPr lang="en-US" dirty="0"/>
              <a:t>For f(x) = const (with the exception of f(0) = 0), the </a:t>
            </a:r>
            <a:r>
              <a:rPr lang="en-US" dirty="0">
                <a:solidFill>
                  <a:srgbClr val="FF0000"/>
                </a:solidFill>
              </a:rPr>
              <a:t>MST</a:t>
            </a:r>
            <a:r>
              <a:rPr lang="en-US" dirty="0"/>
              <a:t> is optimal.</a:t>
            </a:r>
          </a:p>
          <a:p>
            <a:pPr lvl="1"/>
            <a:r>
              <a:rPr lang="en-US" dirty="0"/>
              <a:t>For anything in between it seems that the </a:t>
            </a:r>
            <a:r>
              <a:rPr lang="en-US" dirty="0">
                <a:solidFill>
                  <a:srgbClr val="FF0000"/>
                </a:solidFill>
              </a:rPr>
              <a:t>SLT</a:t>
            </a:r>
            <a:r>
              <a:rPr lang="en-US" dirty="0"/>
              <a:t> again is a good choice. </a:t>
            </a:r>
          </a:p>
          <a:p>
            <a:pPr lvl="1"/>
            <a:r>
              <a:rPr lang="en-US" dirty="0"/>
              <a:t>For any a priori known f one can use a </a:t>
            </a:r>
            <a:r>
              <a:rPr lang="en-US" dirty="0">
                <a:solidFill>
                  <a:srgbClr val="FF0000"/>
                </a:solidFill>
              </a:rPr>
              <a:t>deterministic</a:t>
            </a:r>
            <a:r>
              <a:rPr lang="en-US" dirty="0"/>
              <a:t> solution by </a:t>
            </a:r>
            <a:r>
              <a:rPr lang="en-US" sz="1600" dirty="0"/>
              <a:t>[</a:t>
            </a:r>
            <a:r>
              <a:rPr lang="en-US" sz="1600" dirty="0" err="1"/>
              <a:t>Chekuri</a:t>
            </a:r>
            <a:r>
              <a:rPr lang="en-US" sz="1600" dirty="0"/>
              <a:t>, </a:t>
            </a:r>
            <a:r>
              <a:rPr lang="en-US" sz="1600" dirty="0" err="1"/>
              <a:t>Khanna</a:t>
            </a:r>
            <a:r>
              <a:rPr lang="en-US" sz="1600" dirty="0"/>
              <a:t>, and </a:t>
            </a:r>
            <a:r>
              <a:rPr lang="en-US" sz="1600" dirty="0" err="1"/>
              <a:t>Naor</a:t>
            </a:r>
            <a:r>
              <a:rPr lang="en-US" sz="1600" dirty="0"/>
              <a:t>, SODA 2001]</a:t>
            </a:r>
          </a:p>
          <a:p>
            <a:pPr lvl="1"/>
            <a:r>
              <a:rPr lang="en-US" dirty="0"/>
              <a:t>If we only need to minimize the </a:t>
            </a:r>
            <a:r>
              <a:rPr lang="en-US" dirty="0">
                <a:solidFill>
                  <a:srgbClr val="FF0000"/>
                </a:solidFill>
              </a:rPr>
              <a:t>maximum expected ratio</a:t>
            </a:r>
            <a:r>
              <a:rPr lang="en-US" dirty="0"/>
              <a:t> (instead of the expected maximum ratio), </a:t>
            </a:r>
            <a:r>
              <a:rPr lang="en-US" sz="1600" dirty="0"/>
              <a:t>[</a:t>
            </a:r>
            <a:r>
              <a:rPr lang="en-US" sz="1600" dirty="0" err="1"/>
              <a:t>Awerbuch</a:t>
            </a:r>
            <a:r>
              <a:rPr lang="en-US" sz="1600" dirty="0"/>
              <a:t> and </a:t>
            </a:r>
            <a:r>
              <a:rPr lang="en-US" sz="1600" dirty="0" err="1"/>
              <a:t>Azar</a:t>
            </a:r>
            <a:r>
              <a:rPr lang="en-US" sz="1600" dirty="0"/>
              <a:t>, FOCS 1997]</a:t>
            </a:r>
            <a:r>
              <a:rPr lang="en-US" dirty="0"/>
              <a:t> show how it works.</a:t>
            </a:r>
          </a:p>
          <a:p>
            <a:pPr lvl="1"/>
            <a:endParaRPr lang="en-US" dirty="0"/>
          </a:p>
          <a:p>
            <a:r>
              <a:rPr lang="en-US" dirty="0"/>
              <a:t>Again, sources are considered to aggregate equally well with other sources. A correlation model is needed to resemble the reality better.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p:txBody>
          <a:bodyPr/>
          <a:lstStyle/>
          <a:p>
            <a:r>
              <a:rPr lang="en-US"/>
              <a:t>Other work using coding</a:t>
            </a:r>
          </a:p>
        </p:txBody>
      </p:sp>
      <p:sp>
        <p:nvSpPr>
          <p:cNvPr id="1198083" name="Rectangle 3"/>
          <p:cNvSpPr>
            <a:spLocks noGrp="1" noChangeArrowheads="1"/>
          </p:cNvSpPr>
          <p:nvPr>
            <p:ph type="body" idx="1"/>
          </p:nvPr>
        </p:nvSpPr>
        <p:spPr>
          <a:xfrm>
            <a:off x="468313" y="836613"/>
            <a:ext cx="8207375" cy="5400675"/>
          </a:xfrm>
        </p:spPr>
        <p:txBody>
          <a:bodyPr/>
          <a:lstStyle/>
          <a:p>
            <a:endParaRPr lang="en-US" sz="1000" dirty="0"/>
          </a:p>
          <a:p>
            <a:r>
              <a:rPr lang="en-US" dirty="0"/>
              <a:t>LEACH</a:t>
            </a:r>
            <a:r>
              <a:rPr lang="en-US" sz="1800" dirty="0"/>
              <a:t> </a:t>
            </a:r>
            <a:r>
              <a:rPr lang="en-US" sz="1600" dirty="0"/>
              <a:t>[</a:t>
            </a:r>
            <a:r>
              <a:rPr lang="en-US" sz="1600" dirty="0" err="1"/>
              <a:t>Heinzelman</a:t>
            </a:r>
            <a:r>
              <a:rPr lang="en-US" sz="1600" dirty="0"/>
              <a:t> et al. HICSS 2000]</a:t>
            </a:r>
            <a:r>
              <a:rPr lang="en-US" sz="1800" dirty="0"/>
              <a:t>:</a:t>
            </a:r>
            <a:r>
              <a:rPr lang="en-US" dirty="0"/>
              <a:t> randomized clustering with data aggregation at the </a:t>
            </a:r>
            <a:r>
              <a:rPr lang="en-US" dirty="0" err="1"/>
              <a:t>clusterheads</a:t>
            </a:r>
            <a:r>
              <a:rPr lang="en-US" dirty="0"/>
              <a:t>.</a:t>
            </a:r>
          </a:p>
          <a:p>
            <a:pPr lvl="1"/>
            <a:r>
              <a:rPr lang="en-US" dirty="0"/>
              <a:t>Heuristic and simulation only.</a:t>
            </a:r>
          </a:p>
          <a:p>
            <a:pPr lvl="1"/>
            <a:r>
              <a:rPr lang="en-US" dirty="0"/>
              <a:t>For provably good </a:t>
            </a:r>
            <a:r>
              <a:rPr lang="en-US" dirty="0" smtClean="0">
                <a:solidFill>
                  <a:srgbClr val="FF0000"/>
                </a:solidFill>
              </a:rPr>
              <a:t>clustering</a:t>
            </a:r>
            <a:r>
              <a:rPr lang="en-US" dirty="0" smtClean="0"/>
              <a:t>, see chapter on clustering.</a:t>
            </a:r>
            <a:endParaRPr lang="en-US" dirty="0"/>
          </a:p>
          <a:p>
            <a:endParaRPr lang="en-US" dirty="0"/>
          </a:p>
          <a:p>
            <a:pPr>
              <a:spcBef>
                <a:spcPct val="0"/>
              </a:spcBef>
            </a:pPr>
            <a:r>
              <a:rPr lang="en-US" dirty="0">
                <a:solidFill>
                  <a:schemeClr val="tx1"/>
                </a:solidFill>
              </a:rPr>
              <a:t>Correlated data gathering </a:t>
            </a:r>
            <a:r>
              <a:rPr lang="en-US" sz="1600" dirty="0">
                <a:solidFill>
                  <a:schemeClr val="tx1"/>
                </a:solidFill>
              </a:rPr>
              <a:t>[Cristescu et al. INFOCOM 2004]</a:t>
            </a:r>
            <a:r>
              <a:rPr lang="en-US" dirty="0">
                <a:solidFill>
                  <a:schemeClr val="tx1"/>
                </a:solidFill>
              </a:rPr>
              <a:t>:</a:t>
            </a:r>
          </a:p>
          <a:p>
            <a:pPr lvl="1">
              <a:spcBef>
                <a:spcPct val="0"/>
              </a:spcBef>
            </a:pPr>
            <a:r>
              <a:rPr lang="en-US" dirty="0"/>
              <a:t>Coding with </a:t>
            </a:r>
            <a:r>
              <a:rPr lang="en-US" dirty="0" err="1"/>
              <a:t>Slepian</a:t>
            </a:r>
            <a:r>
              <a:rPr lang="en-US" dirty="0"/>
              <a:t>-Wolf</a:t>
            </a:r>
          </a:p>
          <a:p>
            <a:pPr lvl="1">
              <a:spcBef>
                <a:spcPct val="0"/>
              </a:spcBef>
            </a:pPr>
            <a:r>
              <a:rPr lang="en-US" dirty="0"/>
              <a:t>Distance independent correlation among nodes.</a:t>
            </a:r>
          </a:p>
          <a:p>
            <a:pPr lvl="1">
              <a:spcBef>
                <a:spcPct val="0"/>
              </a:spcBef>
            </a:pPr>
            <a:r>
              <a:rPr lang="en-US" dirty="0"/>
              <a:t>Encoding only at the producing node in presence of side information.</a:t>
            </a:r>
          </a:p>
          <a:p>
            <a:pPr lvl="1">
              <a:spcBef>
                <a:spcPct val="0"/>
              </a:spcBef>
            </a:pPr>
            <a:r>
              <a:rPr lang="en-US" dirty="0"/>
              <a:t>Same model as </a:t>
            </a:r>
            <a:r>
              <a:rPr lang="en-US" dirty="0" smtClean="0"/>
              <a:t>LEGA: </a:t>
            </a:r>
            <a:r>
              <a:rPr lang="en-US" dirty="0" smtClean="0">
                <a:solidFill>
                  <a:srgbClr val="FF0000"/>
                </a:solidFill>
              </a:rPr>
              <a:t>NP-hardness</a:t>
            </a:r>
            <a:r>
              <a:rPr lang="en-US" dirty="0" smtClean="0"/>
              <a:t> proof.</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problem</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Future applications incorporating network coding may not try to optimize network throughput but utilize other side effects. In </a:t>
            </a:r>
            <a:br>
              <a:rPr lang="en-US" dirty="0" smtClean="0"/>
            </a:br>
            <a:r>
              <a:rPr lang="en-US" dirty="0" smtClean="0"/>
              <a:t>peer-to-peer networks for example, network coding is used to increase the longevity of a file inside the network.</a:t>
            </a:r>
          </a:p>
          <a:p>
            <a:pPr lvl="1"/>
            <a:r>
              <a:rPr lang="en-US" dirty="0" smtClean="0"/>
              <a:t>Concretely, so far peers store pieces of a file. If all peers storing a certain piece leave the network, the file cannot be reconstructed anymore. Instead, if peers store combinations of pieces, the file will be more available.</a:t>
            </a:r>
          </a:p>
          <a:p>
            <a:endParaRPr lang="en-US" dirty="0" smtClean="0"/>
          </a:p>
          <a:p>
            <a:r>
              <a:rPr lang="en-US" dirty="0" smtClean="0"/>
              <a:t>Goal: Find a </a:t>
            </a:r>
            <a:r>
              <a:rPr lang="en-US" dirty="0" smtClean="0">
                <a:solidFill>
                  <a:srgbClr val="FF0000"/>
                </a:solidFill>
              </a:rPr>
              <a:t>new application </a:t>
            </a:r>
            <a:r>
              <a:rPr lang="en-US" dirty="0" smtClean="0"/>
              <a:t>that exploits the reliability aspect of network coding.</a:t>
            </a:r>
          </a:p>
          <a:p>
            <a:endParaRPr lang="en-GB"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sz="half" idx="1"/>
          </p:nvPr>
        </p:nvSpPr>
        <p:spPr>
          <a:xfrm>
            <a:off x="468313" y="836613"/>
            <a:ext cx="8207375" cy="5289550"/>
          </a:xfrm>
        </p:spPr>
        <p:txBody>
          <a:bodyPr/>
          <a:lstStyle/>
          <a:p>
            <a:endParaRPr lang="en-US" sz="2000" b="1" dirty="0"/>
          </a:p>
          <a:p>
            <a:r>
              <a:rPr lang="en-US" sz="2000" dirty="0" smtClean="0"/>
              <a:t>Given the wireless network as below, where two nodes A and C are too far away to communicate directly. If transmitting one packet costs 1 time unit, how many time units do we need to transmit one packet from A to C and one packet from C to A?</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Traditionally, intermediate nodes in networks just forward data. Network coding deviates from this paradigm, in the sense that intermediate nodes are allowed to </a:t>
            </a:r>
            <a:r>
              <a:rPr lang="en-US" sz="2000" dirty="0" smtClean="0">
                <a:solidFill>
                  <a:srgbClr val="FF0000"/>
                </a:solidFill>
              </a:rPr>
              <a:t>process data before forwarding</a:t>
            </a:r>
            <a:r>
              <a:rPr lang="en-US" sz="2000" dirty="0" smtClean="0"/>
              <a:t>!</a:t>
            </a:r>
          </a:p>
          <a:p>
            <a:endParaRPr lang="en-US" sz="2000" dirty="0" smtClean="0"/>
          </a:p>
          <a:p>
            <a:endParaRPr lang="en-US" sz="2000" dirty="0" smtClean="0">
              <a:solidFill>
                <a:srgbClr val="B2B2B2"/>
              </a:solidFill>
            </a:endParaRP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a:p>
            <a:endParaRPr lang="en-US" sz="2000" dirty="0" smtClean="0">
              <a:solidFill>
                <a:schemeClr val="tx1"/>
              </a:solidFill>
            </a:endParaRPr>
          </a:p>
        </p:txBody>
      </p:sp>
      <p:sp>
        <p:nvSpPr>
          <p:cNvPr id="18" name="Nach unten gekrümmter Pfeil 17"/>
          <p:cNvSpPr/>
          <p:nvPr/>
        </p:nvSpPr>
        <p:spPr bwMode="auto">
          <a:xfrm rot="10800000">
            <a:off x="2265275" y="4050218"/>
            <a:ext cx="4481564" cy="562708"/>
          </a:xfrm>
          <a:prstGeom prst="curvedDownArrow">
            <a:avLst/>
          </a:prstGeom>
          <a:solidFill>
            <a:srgbClr val="3983E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Nach unten gekrümmter Pfeil 14"/>
          <p:cNvSpPr/>
          <p:nvPr/>
        </p:nvSpPr>
        <p:spPr bwMode="auto">
          <a:xfrm>
            <a:off x="2343988" y="2983418"/>
            <a:ext cx="4481564" cy="562708"/>
          </a:xfrm>
          <a:prstGeom prst="curvedDownArrow">
            <a:avLst/>
          </a:prstGeom>
          <a:solidFill>
            <a:srgbClr val="3983E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6498" name="Rectangle 2"/>
          <p:cNvSpPr>
            <a:spLocks noGrp="1" noChangeArrowheads="1"/>
          </p:cNvSpPr>
          <p:nvPr>
            <p:ph type="title"/>
          </p:nvPr>
        </p:nvSpPr>
        <p:spPr/>
        <p:txBody>
          <a:bodyPr/>
          <a:lstStyle/>
          <a:p>
            <a:r>
              <a:rPr lang="en-US" dirty="0" smtClean="0"/>
              <a:t>Motivation</a:t>
            </a:r>
            <a:endParaRPr lang="en-US" dirty="0"/>
          </a:p>
        </p:txBody>
      </p:sp>
      <p:sp>
        <p:nvSpPr>
          <p:cNvPr id="4" name="Oval 10"/>
          <p:cNvSpPr>
            <a:spLocks noChangeArrowheads="1"/>
          </p:cNvSpPr>
          <p:nvPr/>
        </p:nvSpPr>
        <p:spPr bwMode="auto">
          <a:xfrm>
            <a:off x="2185619" y="3587448"/>
            <a:ext cx="418905" cy="418905"/>
          </a:xfrm>
          <a:prstGeom prst="ellipse">
            <a:avLst/>
          </a:prstGeom>
          <a:solidFill>
            <a:schemeClr val="bg1"/>
          </a:solidFill>
          <a:ln w="19050">
            <a:solidFill>
              <a:schemeClr val="tx1"/>
            </a:solidFill>
            <a:round/>
            <a:headEnd/>
            <a:tailEnd/>
          </a:ln>
          <a:effectLst/>
        </p:spPr>
        <p:txBody>
          <a:bodyPr wrap="none" anchor="ctr"/>
          <a:lstStyle/>
          <a:p>
            <a:r>
              <a:rPr lang="en-US" dirty="0" smtClean="0"/>
              <a:t>A</a:t>
            </a:r>
            <a:endParaRPr lang="en-US" dirty="0"/>
          </a:p>
        </p:txBody>
      </p:sp>
      <p:sp>
        <p:nvSpPr>
          <p:cNvPr id="6" name="Oval 10"/>
          <p:cNvSpPr>
            <a:spLocks noChangeArrowheads="1"/>
          </p:cNvSpPr>
          <p:nvPr/>
        </p:nvSpPr>
        <p:spPr bwMode="auto">
          <a:xfrm>
            <a:off x="6439421" y="3587448"/>
            <a:ext cx="418905" cy="418905"/>
          </a:xfrm>
          <a:prstGeom prst="ellipse">
            <a:avLst/>
          </a:prstGeom>
          <a:solidFill>
            <a:schemeClr val="bg1"/>
          </a:solidFill>
          <a:ln w="19050">
            <a:solidFill>
              <a:schemeClr val="tx1"/>
            </a:solidFill>
            <a:round/>
            <a:headEnd/>
            <a:tailEnd/>
          </a:ln>
          <a:effectLst/>
        </p:spPr>
        <p:txBody>
          <a:bodyPr wrap="none" anchor="ctr"/>
          <a:lstStyle/>
          <a:p>
            <a:r>
              <a:rPr lang="en-US" dirty="0" smtClean="0"/>
              <a:t>C</a:t>
            </a:r>
            <a:endParaRPr lang="en-US" dirty="0"/>
          </a:p>
        </p:txBody>
      </p:sp>
      <p:cxnSp>
        <p:nvCxnSpPr>
          <p:cNvPr id="9" name="Gerade Verbindung 8"/>
          <p:cNvCxnSpPr>
            <a:stCxn id="4" idx="6"/>
            <a:endCxn id="5" idx="2"/>
          </p:cNvCxnSpPr>
          <p:nvPr/>
        </p:nvCxnSpPr>
        <p:spPr bwMode="auto">
          <a:xfrm>
            <a:off x="2604524" y="3796901"/>
            <a:ext cx="1728093"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Gerade Verbindung 10"/>
          <p:cNvCxnSpPr>
            <a:stCxn id="5" idx="6"/>
            <a:endCxn id="6" idx="2"/>
          </p:cNvCxnSpPr>
          <p:nvPr/>
        </p:nvCxnSpPr>
        <p:spPr bwMode="auto">
          <a:xfrm flipV="1">
            <a:off x="4751522" y="3796901"/>
            <a:ext cx="1687899"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 name="Oval 10"/>
          <p:cNvSpPr>
            <a:spLocks noChangeArrowheads="1"/>
          </p:cNvSpPr>
          <p:nvPr/>
        </p:nvSpPr>
        <p:spPr bwMode="auto">
          <a:xfrm>
            <a:off x="4332617" y="3587449"/>
            <a:ext cx="418905" cy="418905"/>
          </a:xfrm>
          <a:prstGeom prst="ellipse">
            <a:avLst/>
          </a:prstGeom>
          <a:solidFill>
            <a:schemeClr val="bg1"/>
          </a:solidFill>
          <a:ln w="19050">
            <a:solidFill>
              <a:schemeClr val="tx1"/>
            </a:solidFill>
            <a:round/>
            <a:headEnd/>
            <a:tailEnd/>
          </a:ln>
          <a:effectLst/>
        </p:spPr>
        <p:txBody>
          <a:bodyPr wrap="none" anchor="ctr"/>
          <a:lstStyle/>
          <a:p>
            <a:r>
              <a:rPr lang="en-US" dirty="0" smtClean="0"/>
              <a:t>B	</a:t>
            </a:r>
            <a:endParaRPr lang="en-US" dirty="0"/>
          </a:p>
        </p:txBody>
      </p:sp>
      <p:sp>
        <p:nvSpPr>
          <p:cNvPr id="46" name="Ellipse 45"/>
          <p:cNvSpPr/>
          <p:nvPr/>
        </p:nvSpPr>
        <p:spPr bwMode="auto">
          <a:xfrm>
            <a:off x="4263226" y="3534335"/>
            <a:ext cx="552660" cy="544876"/>
          </a:xfrm>
          <a:prstGeom prst="ellipse">
            <a:avLst/>
          </a:prstGeom>
          <a:solidFill>
            <a:schemeClr val="bg1">
              <a:alpha val="84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5" name="Oval 10"/>
          <p:cNvSpPr>
            <a:spLocks noChangeArrowheads="1"/>
          </p:cNvSpPr>
          <p:nvPr/>
        </p:nvSpPr>
        <p:spPr bwMode="auto">
          <a:xfrm>
            <a:off x="2185619" y="3587448"/>
            <a:ext cx="418905" cy="418905"/>
          </a:xfrm>
          <a:prstGeom prst="ellipse">
            <a:avLst/>
          </a:prstGeom>
          <a:solidFill>
            <a:schemeClr val="bg1"/>
          </a:solidFill>
          <a:ln w="19050">
            <a:solidFill>
              <a:schemeClr val="tx1"/>
            </a:solidFill>
            <a:round/>
            <a:headEnd/>
            <a:tailEnd/>
          </a:ln>
          <a:effectLst/>
        </p:spPr>
        <p:txBody>
          <a:bodyPr wrap="none" anchor="ctr"/>
          <a:lstStyle/>
          <a:p>
            <a:r>
              <a:rPr lang="en-US" dirty="0" smtClean="0"/>
              <a:t>A</a:t>
            </a:r>
            <a:endParaRPr lang="en-US" dirty="0"/>
          </a:p>
        </p:txBody>
      </p:sp>
      <p:sp>
        <p:nvSpPr>
          <p:cNvPr id="86" name="Oval 10"/>
          <p:cNvSpPr>
            <a:spLocks noChangeArrowheads="1"/>
          </p:cNvSpPr>
          <p:nvPr/>
        </p:nvSpPr>
        <p:spPr bwMode="auto">
          <a:xfrm>
            <a:off x="4332616" y="3587448"/>
            <a:ext cx="418905" cy="418905"/>
          </a:xfrm>
          <a:prstGeom prst="ellipse">
            <a:avLst/>
          </a:prstGeom>
          <a:solidFill>
            <a:schemeClr val="bg1"/>
          </a:solidFill>
          <a:ln w="19050">
            <a:solidFill>
              <a:schemeClr val="tx1"/>
            </a:solidFill>
            <a:round/>
            <a:headEnd/>
            <a:tailEnd/>
          </a:ln>
          <a:effectLst/>
        </p:spPr>
        <p:txBody>
          <a:bodyPr wrap="none" anchor="ctr"/>
          <a:lstStyle/>
          <a:p>
            <a:r>
              <a:rPr lang="en-US" dirty="0" smtClean="0"/>
              <a:t>B	</a:t>
            </a:r>
            <a:endParaRPr lang="en-US" dirty="0"/>
          </a:p>
        </p:txBody>
      </p:sp>
      <p:sp>
        <p:nvSpPr>
          <p:cNvPr id="87" name="Oval 10"/>
          <p:cNvSpPr>
            <a:spLocks noChangeArrowheads="1"/>
          </p:cNvSpPr>
          <p:nvPr/>
        </p:nvSpPr>
        <p:spPr bwMode="auto">
          <a:xfrm>
            <a:off x="6439421" y="3587448"/>
            <a:ext cx="418905" cy="418905"/>
          </a:xfrm>
          <a:prstGeom prst="ellipse">
            <a:avLst/>
          </a:prstGeom>
          <a:solidFill>
            <a:schemeClr val="bg1"/>
          </a:solidFill>
          <a:ln w="19050">
            <a:solidFill>
              <a:schemeClr val="tx1"/>
            </a:solidFill>
            <a:round/>
            <a:headEnd/>
            <a:tailEnd/>
          </a:ln>
          <a:effectLst/>
        </p:spPr>
        <p:txBody>
          <a:bodyPr wrap="none" anchor="ctr"/>
          <a:lstStyle/>
          <a:p>
            <a:r>
              <a:rPr lang="en-US" dirty="0" smtClean="0"/>
              <a:t>C</a:t>
            </a:r>
            <a:endParaRPr lang="en-US" dirty="0"/>
          </a:p>
        </p:txBody>
      </p:sp>
      <p:cxnSp>
        <p:nvCxnSpPr>
          <p:cNvPr id="88" name="Gerade Verbindung 87"/>
          <p:cNvCxnSpPr>
            <a:stCxn id="85" idx="6"/>
            <a:endCxn id="86" idx="2"/>
          </p:cNvCxnSpPr>
          <p:nvPr/>
        </p:nvCxnSpPr>
        <p:spPr bwMode="auto">
          <a:xfrm>
            <a:off x="2604524" y="3796901"/>
            <a:ext cx="1728092"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9" name="Gerade Verbindung 88"/>
          <p:cNvCxnSpPr>
            <a:stCxn id="86" idx="6"/>
            <a:endCxn id="87" idx="2"/>
          </p:cNvCxnSpPr>
          <p:nvPr/>
        </p:nvCxnSpPr>
        <p:spPr bwMode="auto">
          <a:xfrm>
            <a:off x="4751521" y="3796901"/>
            <a:ext cx="1687900"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12"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7017285" y="2289058"/>
            <a:ext cx="740992" cy="11226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Coding Saves Transmissions</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701743" y="1027113"/>
            <a:ext cx="3560626" cy="5337175"/>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4" cstate="print"/>
          <a:srcRect/>
          <a:stretch>
            <a:fillRect/>
          </a:stretch>
        </p:blipFill>
        <p:spPr bwMode="auto">
          <a:xfrm>
            <a:off x="4867275" y="1062948"/>
            <a:ext cx="3657600" cy="4261527"/>
          </a:xfrm>
          <a:prstGeom prst="rect">
            <a:avLst/>
          </a:prstGeom>
          <a:noFill/>
          <a:ln w="9525">
            <a:noFill/>
            <a:miter lim="800000"/>
            <a:headEnd/>
            <a:tailEnd/>
          </a:ln>
          <a:effectLst/>
        </p:spPr>
      </p:pic>
      <p:sp>
        <p:nvSpPr>
          <p:cNvPr id="7" name="Oval 6"/>
          <p:cNvSpPr/>
          <p:nvPr/>
        </p:nvSpPr>
        <p:spPr bwMode="auto">
          <a:xfrm>
            <a:off x="6629401" y="4352924"/>
            <a:ext cx="171450" cy="17145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6372225" y="5267325"/>
            <a:ext cx="2234907" cy="307777"/>
          </a:xfrm>
          <a:prstGeom prst="rect">
            <a:avLst/>
          </a:prstGeom>
          <a:noFill/>
        </p:spPr>
        <p:txBody>
          <a:bodyPr wrap="none" rtlCol="0">
            <a:spAutoFit/>
          </a:bodyPr>
          <a:lstStyle/>
          <a:p>
            <a:r>
              <a:rPr lang="en-US" sz="1400" dirty="0" smtClean="0"/>
              <a:t>[Christina </a:t>
            </a:r>
            <a:r>
              <a:rPr lang="en-US" sz="1400" dirty="0" err="1" smtClean="0"/>
              <a:t>Fragouli</a:t>
            </a:r>
            <a:r>
              <a:rPr lang="en-US" sz="1400" dirty="0" smtClean="0"/>
              <a:t>, EPFL]</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Classic Example</a:t>
            </a:r>
            <a:endParaRPr lang="en-US" dirty="0"/>
          </a:p>
        </p:txBody>
      </p:sp>
      <p:sp>
        <p:nvSpPr>
          <p:cNvPr id="6" name="Content Placeholder 5"/>
          <p:cNvSpPr>
            <a:spLocks noGrp="1"/>
          </p:cNvSpPr>
          <p:nvPr>
            <p:ph idx="1"/>
          </p:nvPr>
        </p:nvSpPr>
        <p:spPr/>
        <p:txBody>
          <a:bodyPr/>
          <a:lstStyle/>
          <a:p>
            <a:endParaRPr lang="en-US" dirty="0" smtClean="0"/>
          </a:p>
          <a:p>
            <a:r>
              <a:rPr lang="en-US" dirty="0" smtClean="0"/>
              <a:t>Given two sources, each with a 1 GB file, and two receivers.</a:t>
            </a:r>
          </a:p>
          <a:p>
            <a:r>
              <a:rPr lang="en-US" dirty="0" smtClean="0"/>
              <a:t>Each directed (wire-line!) link can forward 1 MB/s. </a:t>
            </a:r>
          </a:p>
          <a:p>
            <a:r>
              <a:rPr lang="en-US" dirty="0" smtClean="0"/>
              <a:t>How long does it take until both receivers have received </a:t>
            </a:r>
            <a:r>
              <a:rPr lang="en-US" dirty="0" smtClean="0">
                <a:solidFill>
                  <a:srgbClr val="FF0000"/>
                </a:solidFill>
              </a:rPr>
              <a:t>both files</a:t>
            </a:r>
            <a:r>
              <a:rPr lang="en-US" dirty="0" smtClean="0"/>
              <a:t>?</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486024" y="2487745"/>
            <a:ext cx="3609975" cy="3689218"/>
          </a:xfrm>
          <a:prstGeom prst="rect">
            <a:avLst/>
          </a:prstGeom>
          <a:noFill/>
          <a:ln w="9525">
            <a:noFill/>
            <a:miter lim="800000"/>
            <a:headEnd/>
            <a:tailEnd/>
          </a:ln>
          <a:effectLst/>
        </p:spPr>
      </p:pic>
      <p:pic>
        <p:nvPicPr>
          <p:cNvPr id="9" name="Picture 4" descr="C:\Documents and Settings\Pascal\Local Settings\Temporary Internet Files\Content.IE5\6G127S94\MCj04238280000[1].wmf"/>
          <p:cNvPicPr>
            <a:picLocks noChangeAspect="1" noChangeArrowheads="1"/>
          </p:cNvPicPr>
          <p:nvPr/>
        </p:nvPicPr>
        <p:blipFill>
          <a:blip r:embed="rId4" cstate="print"/>
          <a:srcRect/>
          <a:stretch>
            <a:fillRect/>
          </a:stretch>
        </p:blipFill>
        <p:spPr bwMode="auto">
          <a:xfrm>
            <a:off x="7836435" y="2470033"/>
            <a:ext cx="740992" cy="11226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Without Network Coding?</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981575" y="2376829"/>
            <a:ext cx="3571875" cy="3733460"/>
          </a:xfrm>
          <a:prstGeom prst="rect">
            <a:avLst/>
          </a:prstGeom>
          <a:noFill/>
          <a:ln w="9525">
            <a:noFill/>
            <a:miter lim="800000"/>
            <a:headEnd/>
            <a:tailEnd/>
          </a:ln>
          <a:effectLst/>
        </p:spPr>
      </p:pic>
      <p:sp>
        <p:nvSpPr>
          <p:cNvPr id="5" name="Content Placeholder 5"/>
          <p:cNvSpPr txBox="1">
            <a:spLocks/>
          </p:cNvSpPr>
          <p:nvPr/>
        </p:nvSpPr>
        <p:spPr bwMode="auto">
          <a:xfrm>
            <a:off x="477838" y="81756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000000"/>
                </a:solidFill>
                <a:effectLst/>
                <a:uLnTx/>
                <a:uFillTx/>
                <a:latin typeface="+mn-lt"/>
                <a:ea typeface="+mn-ea"/>
                <a:cs typeface="+mn-cs"/>
              </a:rPr>
              <a:t>Well, the </a:t>
            </a:r>
            <a:r>
              <a:rPr kumimoji="0" lang="en-US" sz="2000" b="0" i="0" u="none" strike="noStrike" kern="0" cap="none" spc="0" normalizeH="0" baseline="0" noProof="0" dirty="0" smtClean="0">
                <a:ln>
                  <a:noFill/>
                </a:ln>
                <a:solidFill>
                  <a:srgbClr val="FF0000"/>
                </a:solidFill>
                <a:effectLst/>
                <a:uLnTx/>
                <a:uFillTx/>
                <a:latin typeface="+mn-lt"/>
                <a:ea typeface="+mn-ea"/>
                <a:cs typeface="+mn-cs"/>
              </a:rPr>
              <a:t>naïve solution</a:t>
            </a:r>
            <a:r>
              <a:rPr kumimoji="0" lang="en-US" sz="2000" b="0" i="0" u="none" strike="noStrike" kern="0" cap="none" spc="0" normalizeH="0" noProof="0" dirty="0" smtClean="0">
                <a:ln>
                  <a:noFill/>
                </a:ln>
                <a:solidFill>
                  <a:srgbClr val="FF0000"/>
                </a:solidFill>
                <a:effectLst/>
                <a:uLnTx/>
                <a:uFillTx/>
                <a:latin typeface="+mn-lt"/>
                <a:ea typeface="+mn-ea"/>
                <a:cs typeface="+mn-cs"/>
              </a:rPr>
              <a:t> </a:t>
            </a:r>
            <a:r>
              <a:rPr kumimoji="0" lang="en-US" sz="2000" b="0" i="0" u="none" strike="noStrike" kern="0" cap="none" spc="0" normalizeH="0" noProof="0" dirty="0" smtClean="0">
                <a:ln>
                  <a:noFill/>
                </a:ln>
                <a:solidFill>
                  <a:srgbClr val="000000"/>
                </a:solidFill>
                <a:effectLst/>
                <a:uLnTx/>
                <a:uFillTx/>
                <a:latin typeface="+mn-lt"/>
                <a:ea typeface="+mn-ea"/>
                <a:cs typeface="+mn-cs"/>
              </a:rPr>
              <a:t>would first deliver the first file to both receivers, then the second. The total time needed is 2000s. </a:t>
            </a:r>
            <a:br>
              <a:rPr kumimoji="0" lang="en-US" sz="2000" b="0" i="0" u="none" strike="noStrike" kern="0" cap="none" spc="0" normalizeH="0" noProof="0" dirty="0" smtClean="0">
                <a:ln>
                  <a:noFill/>
                </a:ln>
                <a:solidFill>
                  <a:srgbClr val="000000"/>
                </a:solidFill>
                <a:effectLst/>
                <a:uLnTx/>
                <a:uFillTx/>
                <a:latin typeface="+mn-lt"/>
                <a:ea typeface="+mn-ea"/>
                <a:cs typeface="+mn-cs"/>
              </a:rPr>
            </a:br>
            <a:r>
              <a:rPr kumimoji="0" lang="en-US" sz="2000" b="0" i="0" u="none" strike="noStrike" kern="0" cap="none" spc="0" normalizeH="0" noProof="0" dirty="0" smtClean="0">
                <a:ln>
                  <a:noFill/>
                </a:ln>
                <a:solidFill>
                  <a:srgbClr val="000000"/>
                </a:solidFill>
                <a:effectLst/>
                <a:uLnTx/>
                <a:uFillTx/>
                <a:latin typeface="+mn-lt"/>
                <a:ea typeface="+mn-ea"/>
                <a:cs typeface="+mn-cs"/>
              </a:rPr>
              <a:t>Can we do better (without network coding)?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sz="2000" kern="0" baseline="0" dirty="0" smtClean="0">
              <a:solidFill>
                <a:srgbClr val="000000"/>
              </a:solidFill>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solidFill>
                  <a:srgbClr val="000000"/>
                </a:solidFill>
                <a:latin typeface="+mn-lt"/>
              </a:rPr>
              <a:t>First it seems that there is a better </a:t>
            </a:r>
            <a:br>
              <a:rPr lang="en-US" sz="2000" kern="0" dirty="0" smtClean="0">
                <a:solidFill>
                  <a:srgbClr val="000000"/>
                </a:solidFill>
                <a:latin typeface="+mn-lt"/>
              </a:rPr>
            </a:br>
            <a:r>
              <a:rPr lang="en-US" sz="2000" kern="0" dirty="0" smtClean="0">
                <a:solidFill>
                  <a:srgbClr val="000000"/>
                </a:solidFill>
                <a:latin typeface="+mn-lt"/>
              </a:rPr>
              <a:t>“forwarding-only” solution. The </a:t>
            </a:r>
            <a:br>
              <a:rPr lang="en-US" sz="2000" kern="0" dirty="0" smtClean="0">
                <a:solidFill>
                  <a:srgbClr val="000000"/>
                </a:solidFill>
                <a:latin typeface="+mn-lt"/>
              </a:rPr>
            </a:br>
            <a:r>
              <a:rPr lang="en-US" sz="2000" kern="0" dirty="0" smtClean="0">
                <a:solidFill>
                  <a:srgbClr val="000000"/>
                </a:solidFill>
                <a:latin typeface="+mn-lt"/>
              </a:rPr>
              <a:t>picture shows that we can deliver </a:t>
            </a:r>
            <a:br>
              <a:rPr lang="en-US" sz="2000" kern="0" dirty="0" smtClean="0">
                <a:solidFill>
                  <a:srgbClr val="000000"/>
                </a:solidFill>
                <a:latin typeface="+mn-lt"/>
              </a:rPr>
            </a:br>
            <a:r>
              <a:rPr lang="en-US" sz="2000" kern="0" dirty="0" smtClean="0">
                <a:solidFill>
                  <a:srgbClr val="000000"/>
                </a:solidFill>
                <a:latin typeface="+mn-lt"/>
              </a:rPr>
              <a:t>a total of 3MB/s. However, this is </a:t>
            </a:r>
            <a:br>
              <a:rPr lang="en-US" sz="2000" kern="0" dirty="0" smtClean="0">
                <a:solidFill>
                  <a:srgbClr val="000000"/>
                </a:solidFill>
                <a:latin typeface="+mn-lt"/>
              </a:rPr>
            </a:br>
            <a:r>
              <a:rPr lang="en-US" sz="2000" kern="0" dirty="0" smtClean="0">
                <a:solidFill>
                  <a:srgbClr val="000000"/>
                </a:solidFill>
                <a:latin typeface="+mn-lt"/>
              </a:rPr>
              <a:t>not true. Indeed “crossing” traffic </a:t>
            </a:r>
            <a:br>
              <a:rPr lang="en-US" sz="2000" kern="0" dirty="0" smtClean="0">
                <a:solidFill>
                  <a:srgbClr val="000000"/>
                </a:solidFill>
                <a:latin typeface="+mn-lt"/>
              </a:rPr>
            </a:br>
            <a:r>
              <a:rPr lang="en-US" sz="2000" kern="0" dirty="0" smtClean="0">
                <a:solidFill>
                  <a:srgbClr val="000000"/>
                </a:solidFill>
                <a:latin typeface="+mn-lt"/>
              </a:rPr>
              <a:t>must go through the bottleneck </a:t>
            </a:r>
            <a:br>
              <a:rPr lang="en-US" sz="2000" kern="0" dirty="0" smtClean="0">
                <a:solidFill>
                  <a:srgbClr val="000000"/>
                </a:solidFill>
                <a:latin typeface="+mn-lt"/>
              </a:rPr>
            </a:br>
            <a:r>
              <a:rPr lang="en-US" sz="2000" kern="0" dirty="0" smtClean="0">
                <a:solidFill>
                  <a:srgbClr val="000000"/>
                </a:solidFill>
                <a:latin typeface="+mn-lt"/>
              </a:rPr>
              <a:t>link A-B; to deliver the 2GB </a:t>
            </a:r>
            <a:r>
              <a:rPr lang="en-US" sz="2000" kern="0" dirty="0" err="1" smtClean="0">
                <a:solidFill>
                  <a:srgbClr val="000000"/>
                </a:solidFill>
                <a:latin typeface="+mn-lt"/>
              </a:rPr>
              <a:t>infor</a:t>
            </a:r>
            <a:r>
              <a:rPr lang="en-US" sz="2000" kern="0" dirty="0" smtClean="0">
                <a:solidFill>
                  <a:srgbClr val="000000"/>
                </a:solidFill>
                <a:latin typeface="+mn-lt"/>
              </a:rPr>
              <a:t>-</a:t>
            </a:r>
            <a:br>
              <a:rPr lang="en-US" sz="2000" kern="0" dirty="0" smtClean="0">
                <a:solidFill>
                  <a:srgbClr val="000000"/>
                </a:solidFill>
                <a:latin typeface="+mn-lt"/>
              </a:rPr>
            </a:br>
            <a:r>
              <a:rPr lang="en-US" sz="2000" kern="0" dirty="0" err="1" smtClean="0">
                <a:solidFill>
                  <a:srgbClr val="000000"/>
                </a:solidFill>
                <a:latin typeface="+mn-lt"/>
              </a:rPr>
              <a:t>mation</a:t>
            </a:r>
            <a:r>
              <a:rPr lang="en-US" sz="2000" kern="0" dirty="0" smtClean="0">
                <a:solidFill>
                  <a:srgbClr val="000000"/>
                </a:solidFill>
                <a:latin typeface="+mn-lt"/>
              </a:rPr>
              <a:t> through this 1MB/s link, </a:t>
            </a:r>
            <a:br>
              <a:rPr lang="en-US" sz="2000" kern="0" dirty="0" smtClean="0">
                <a:solidFill>
                  <a:srgbClr val="000000"/>
                </a:solidFill>
                <a:latin typeface="+mn-lt"/>
              </a:rPr>
            </a:br>
            <a:r>
              <a:rPr lang="en-US" sz="2000" kern="0" dirty="0" smtClean="0">
                <a:solidFill>
                  <a:srgbClr val="000000"/>
                </a:solidFill>
                <a:latin typeface="+mn-lt"/>
              </a:rPr>
              <a:t>we need 2000s…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000" kern="0" dirty="0" smtClean="0">
                <a:solidFill>
                  <a:srgbClr val="000000"/>
                </a:solidFill>
                <a:latin typeface="+mn-lt"/>
              </a:rPr>
              <a:t>What about </a:t>
            </a:r>
            <a:r>
              <a:rPr lang="en-US" sz="2000" kern="0" dirty="0" smtClean="0">
                <a:solidFill>
                  <a:srgbClr val="FF0000"/>
                </a:solidFill>
                <a:latin typeface="+mn-lt"/>
              </a:rPr>
              <a:t>with network coding</a:t>
            </a:r>
            <a:r>
              <a:rPr lang="en-US" sz="2000" kern="0" dirty="0" smtClean="0">
                <a:solidFill>
                  <a:srgbClr val="000000"/>
                </a:solidFill>
                <a:latin typeface="+mn-lt"/>
              </a:rPr>
              <a:t>?</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
        <p:nvSpPr>
          <p:cNvPr id="6" name="TextBox 5"/>
          <p:cNvSpPr txBox="1"/>
          <p:nvPr/>
        </p:nvSpPr>
        <p:spPr>
          <a:xfrm>
            <a:off x="6096000" y="6000750"/>
            <a:ext cx="2234907" cy="307777"/>
          </a:xfrm>
          <a:prstGeom prst="rect">
            <a:avLst/>
          </a:prstGeom>
          <a:noFill/>
        </p:spPr>
        <p:txBody>
          <a:bodyPr wrap="none" rtlCol="0">
            <a:spAutoFit/>
          </a:bodyPr>
          <a:lstStyle/>
          <a:p>
            <a:r>
              <a:rPr lang="en-US" sz="1400" dirty="0" smtClean="0"/>
              <a:t>[Christina </a:t>
            </a:r>
            <a:r>
              <a:rPr lang="en-US" sz="1400" dirty="0" err="1" smtClean="0"/>
              <a:t>Fragouli</a:t>
            </a:r>
            <a:r>
              <a:rPr lang="en-US" sz="1400" dirty="0" smtClean="0"/>
              <a:t>, EPFL]</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Network Coding</a:t>
            </a:r>
            <a:endParaRPr lang="en-US" dirty="0"/>
          </a:p>
        </p:txBody>
      </p:sp>
      <p:sp>
        <p:nvSpPr>
          <p:cNvPr id="3" name="Content Placeholder 2"/>
          <p:cNvSpPr>
            <a:spLocks noGrp="1"/>
          </p:cNvSpPr>
          <p:nvPr>
            <p:ph idx="1"/>
          </p:nvPr>
        </p:nvSpPr>
        <p:spPr/>
        <p:txBody>
          <a:bodyPr/>
          <a:lstStyle/>
          <a:p>
            <a:endParaRPr lang="en-US" dirty="0" smtClean="0"/>
          </a:p>
          <a:p>
            <a:r>
              <a:rPr lang="en-US" dirty="0" smtClean="0"/>
              <a:t>With network coding, we can indeed deliver all the data in 1000s. Simply let the bottleneck link transmit the XOR of the two packets (or bits), and reconstruct everything at the receivers.</a:t>
            </a:r>
          </a:p>
          <a:p>
            <a:endParaRPr lang="en-US" dirty="0" smtClean="0"/>
          </a:p>
          <a:p>
            <a:r>
              <a:rPr lang="en-US" dirty="0" smtClean="0"/>
              <a:t>Network coding saves a</a:t>
            </a:r>
            <a:br>
              <a:rPr lang="en-US" dirty="0" smtClean="0"/>
            </a:br>
            <a:r>
              <a:rPr lang="en-US" dirty="0" smtClean="0">
                <a:solidFill>
                  <a:srgbClr val="FF0000"/>
                </a:solidFill>
              </a:rPr>
              <a:t>factor 2</a:t>
            </a:r>
            <a:r>
              <a:rPr lang="en-US" dirty="0" smtClean="0"/>
              <a:t>! </a:t>
            </a:r>
            <a:r>
              <a:rPr lang="en-GB" dirty="0" smtClean="0"/>
              <a:t>In this example this is</a:t>
            </a:r>
            <a:br>
              <a:rPr lang="en-GB" dirty="0" smtClean="0"/>
            </a:br>
            <a:r>
              <a:rPr lang="en-GB" dirty="0" smtClean="0"/>
              <a:t>optimal. In general?</a:t>
            </a:r>
          </a:p>
          <a:p>
            <a:endParaRPr lang="en-GB" dirty="0" smtClean="0"/>
          </a:p>
          <a:p>
            <a:r>
              <a:rPr lang="en-GB" dirty="0" smtClean="0"/>
              <a:t>BTW: Same example with one </a:t>
            </a:r>
            <a:br>
              <a:rPr lang="en-GB" dirty="0" smtClean="0"/>
            </a:br>
            <a:r>
              <a:rPr lang="en-GB" dirty="0" smtClean="0"/>
              <a:t>source only is known better:</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4824413" y="2471738"/>
            <a:ext cx="3609975" cy="3648075"/>
          </a:xfrm>
          <a:prstGeom prst="rect">
            <a:avLst/>
          </a:prstGeom>
          <a:noFill/>
          <a:ln w="9525">
            <a:noFill/>
            <a:miter lim="800000"/>
            <a:headEnd/>
            <a:tailEnd/>
          </a:ln>
          <a:effectLst/>
        </p:spPr>
      </p:pic>
      <p:sp>
        <p:nvSpPr>
          <p:cNvPr id="6" name="Oval 5"/>
          <p:cNvSpPr/>
          <p:nvPr/>
        </p:nvSpPr>
        <p:spPr bwMode="auto">
          <a:xfrm>
            <a:off x="7229476" y="4371974"/>
            <a:ext cx="171450" cy="171451"/>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7" name="Picture 2"/>
          <p:cNvPicPr>
            <a:picLocks noChangeAspect="1" noChangeArrowheads="1"/>
          </p:cNvPicPr>
          <p:nvPr/>
        </p:nvPicPr>
        <p:blipFill>
          <a:blip r:embed="rId4" cstate="print"/>
          <a:srcRect/>
          <a:stretch>
            <a:fillRect/>
          </a:stretch>
        </p:blipFill>
        <p:spPr bwMode="auto">
          <a:xfrm>
            <a:off x="790576" y="4670418"/>
            <a:ext cx="3200400" cy="1454095"/>
          </a:xfrm>
          <a:prstGeom prst="rect">
            <a:avLst/>
          </a:prstGeom>
          <a:noFill/>
          <a:ln w="9525">
            <a:noFill/>
            <a:miter lim="800000"/>
            <a:headEnd/>
            <a:tailEnd/>
          </a:ln>
          <a:effectLst/>
        </p:spPr>
      </p:pic>
      <p:sp>
        <p:nvSpPr>
          <p:cNvPr id="8" name="TextBox 7"/>
          <p:cNvSpPr txBox="1"/>
          <p:nvPr/>
        </p:nvSpPr>
        <p:spPr>
          <a:xfrm>
            <a:off x="1943100" y="5991225"/>
            <a:ext cx="1207061" cy="307777"/>
          </a:xfrm>
          <a:prstGeom prst="rect">
            <a:avLst/>
          </a:prstGeom>
          <a:noFill/>
        </p:spPr>
        <p:txBody>
          <a:bodyPr wrap="none" rtlCol="0">
            <a:spAutoFit/>
          </a:bodyPr>
          <a:lstStyle/>
          <a:p>
            <a:r>
              <a:rPr lang="en-US" sz="1400" dirty="0" smtClean="0"/>
              <a:t>[Yunnan Wu]</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650"/>
  <p:tag name="DEFAULTHEIGHT" val="540"/>
  <p:tag name="FIRSTROGER20WATTENHOFER@9FI3EBKMVWQMHYXG" val="2797"/>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2(1+\sqrt{2})$&#10;\end{document}&#10;"/>
  <p:tag name="EXTERNALNAME" val="txp_fig"/>
  <p:tag name="BLEND" val="Falsch"/>
  <p:tag name="TRANSPARENT" val="Wahr"/>
  <p:tag name="KEEPFILES" val="Falsch"/>
  <p:tag name="DEBUGPAUSE" val="Falsch"/>
  <p:tag name="RESOLUTION" val="1200"/>
  <p:tag name="TIMEOUT" val="(none)"/>
  <p:tag name="BOXWIDTH" val="455"/>
  <p:tag name="BOXHEIGHT" val="436"/>
  <p:tag name="BOXFONT" val="10"/>
  <p:tag name="BOXWRAP" val="Falsch"/>
  <p:tag name="WORKAROUNDTRANSPARENCYBUG" val="Falsch"/>
  <p:tag name="ALLOWFONTSUBSTITUTION" val="Falsch"/>
  <p:tag name="BITMAPFORMAT" val="pngmono"/>
  <p:tag name="ORIGWIDTH" val="100"/>
  <p:tag name="PICTUREFILESIZE" val="4839"/>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_r \cdot c(\textrm{SLT})$&#10;\end{document}&#10;"/>
  <p:tag name="EXTERNALNAME" val="txp_fig"/>
  <p:tag name="BLEND" val="Falsch"/>
  <p:tag name="TRANSPARENT" val="Falsch"/>
  <p:tag name="KEEPFILES" val="Falsch"/>
  <p:tag name="DEBUGPAUSE" val="Falsch"/>
  <p:tag name="RESOLUTION" val="1200"/>
  <p:tag name="TIMEOUT" val="(none)"/>
  <p:tag name="BOXWIDTH" val="455"/>
  <p:tag name="BOXHEIGHT" val="436"/>
  <p:tag name="BOXFONT" val="10"/>
  <p:tag name="BOXWRAP" val="Falsch"/>
  <p:tag name="WORKAROUNDTRANSPARENCYBUG" val="Falsch"/>
  <p:tag name="ALLOWFONTSUBSTITUTION" val="Falsch"/>
  <p:tag name="BITMAPFORMAT" val="pngmono"/>
  <p:tag name="ORIGWIDTH" val="104"/>
  <p:tag name="PICTUREFILESIZE" val="485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sum_{v_i \in V}s_e \cdot d_{SLT}(v_i,t)\nonumber&#10;\end{eqnarray}&#10;&#10;\end{document}&#10;"/>
  <p:tag name="EXTERNALNAME" val="txp_fig"/>
  <p:tag name="BLEND" val="Falsch"/>
  <p:tag name="TRANSPARENT" val="Wahr"/>
  <p:tag name="KEEPFILES" val="Falsch"/>
  <p:tag name="DEBUGPAUSE" val="Falsch"/>
  <p:tag name="RESOLUTION" val="1200"/>
  <p:tag name="TIMEOUT" val="(none)"/>
  <p:tag name="BOXWIDTH" val="455"/>
  <p:tag name="BOXHEIGHT" val="436"/>
  <p:tag name="BOXFONT" val="10"/>
  <p:tag name="BOXWRAP" val="Falsch"/>
  <p:tag name="WORKAROUNDTRANSPARENCYBUG" val="Falsch"/>
  <p:tag name="ALLOWFONTSUBSTITUTION" val="Falsch"/>
  <p:tag name="BITMAPFORMAT" val="pngmono"/>
  <p:tag name="ORIGWIDTH" val="176"/>
  <p:tag name="PICTUREFILESIZE" val="13392"/>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c_{LEGA} &amp;\leq&amp; s_r \cdot(1+\sqrt{2})c(\textrm{MST})+(1+\sqrt{2})\sum_{v_i \in V}s_e \cdot \textrm{SP}(v_i,t)\nonumber\\&#10;&amp;\leq&amp; 2(1+\sqrt{2})c_{opt}\nonumber&#10;\end{eqnarray}&#10;\end{document}&#10;"/>
  <p:tag name="EXTERNALNAME" val="txp_fig"/>
  <p:tag name="BLEND" val="Falsch"/>
  <p:tag name="TRANSPARENT" val="Wahr"/>
  <p:tag name="KEEPFILES" val="Falsch"/>
  <p:tag name="DEBUGPAUSE" val="Falsch"/>
  <p:tag name="RESOLUTION" val="1200"/>
  <p:tag name="TIMEOUT" val="(none)"/>
  <p:tag name="BOXWIDTH" val="455"/>
  <p:tag name="BOXHEIGHT" val="436"/>
  <p:tag name="BOXFONT" val="10"/>
  <p:tag name="BOXWRAP" val="Falsch"/>
  <p:tag name="WORKAROUNDTRANSPARENCYBUG" val="Falsch"/>
  <p:tag name="ALLOWFONTSUBSTITUTION" val="Falsch"/>
  <p:tag name="BITMAPFORMAT" val="pngmono"/>
  <p:tag name="ORIGWIDTH" val="594"/>
  <p:tag name="PICTUREFILESIZE" val="43641"/>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sqrt{2}$&#10;\end{document}&#10;"/>
  <p:tag name="EXTERNALNAME" val="txp_fig"/>
  <p:tag name="BLEND" val="False"/>
  <p:tag name="TRANSPARENT" val="True"/>
  <p:tag name="KEEPFILES" val="False"/>
  <p:tag name="DEBUGPAUSE" val="False"/>
  <p:tag name="RESOLUTION" val="1200"/>
  <p:tag name="TIMEOUT" val="(none)"/>
  <p:tag name="BOXWIDTH" val="455"/>
  <p:tag name="BOXHEIGHT" val="436"/>
  <p:tag name="BOXFONT" val="10"/>
  <p:tag name="BOXWRAP" val="False"/>
  <p:tag name="WORKAROUNDTRANSPARENCYBUG" val="False"/>
  <p:tag name="ALLOWFONTSUBSTITUTION" val="False"/>
  <p:tag name="BITMAPFORMAT" val="pngmono"/>
  <p:tag name="ORIGWIDTH" val="70"/>
  <p:tag name="PICTUREFILESIZE" val="2543"/>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w(e) = s_i \cdot \textrm{SP}(v_i,v_j)+s_i^j \cdot \textrm{SP}(v_j,t)$&#10;\end{document}&#10;"/>
  <p:tag name="EXTERNALNAME" val="txp_fig"/>
  <p:tag name="BLEND" val="Falsch"/>
  <p:tag name="TRANSPARENT" val="Falsch"/>
  <p:tag name="KEEPFILES" val="Falsch"/>
  <p:tag name="DEBUGPAUSE" val="Falsch"/>
  <p:tag name="RESOLUTION" val="1200"/>
  <p:tag name="TIMEOUT" val="(none)"/>
  <p:tag name="BOXWIDTH" val="455"/>
  <p:tag name="BOXHEIGHT" val="436"/>
  <p:tag name="BOXFONT" val="10"/>
  <p:tag name="BOXWRAP" val="Falsch"/>
  <p:tag name="WORKAROUNDTRANSPARENCYBUG" val="Falsch"/>
  <p:tag name="ALLOWFONTSUBSTITUTION" val="Falsch"/>
  <p:tag name="BITMAPFORMAT" val="pngmono"/>
  <p:tag name="ORIGWIDTH" val="346"/>
  <p:tag name="PICTUREFILESIZE" val="18294"/>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2(1+\sqrt{2})$&#10;\end{document}&#10;"/>
  <p:tag name="EXTERNALNAME" val="txp_fig"/>
  <p:tag name="BLEND" val="Falsch"/>
  <p:tag name="TRANSPARENT" val="Wahr"/>
  <p:tag name="KEEPFILES" val="Falsch"/>
  <p:tag name="DEBUGPAUSE" val="Falsch"/>
  <p:tag name="RESOLUTION" val="1200"/>
  <p:tag name="TIMEOUT" val="(none)"/>
  <p:tag name="BOXWIDTH" val="455"/>
  <p:tag name="BOXHEIGHT" val="436"/>
  <p:tag name="BOXFONT" val="10"/>
  <p:tag name="BOXWRAP" val="Falsch"/>
  <p:tag name="WORKAROUNDTRANSPARENCYBUG" val="Falsch"/>
  <p:tag name="ALLOWFONTSUBSTITUTION" val="Falsch"/>
  <p:tag name="BITMAPFORMAT" val="pngmono"/>
  <p:tag name="ORIGWIDTH" val="100"/>
  <p:tag name="PICTUREFILESIZE" val="4839"/>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E\left[\max_{\forall f} \frac{C(f)}{C^*(f)} \right] \leq 1 + \log k$$&#10;\end{document}&#10;"/>
  <p:tag name="FILENAME" val="TP_tmp"/>
  <p:tag name="FORMAT" val="emf"/>
  <p:tag name="RES" val="1200"/>
  <p:tag name="BLEND" val="0"/>
  <p:tag name="TRANSPARENT" val="0"/>
  <p:tag name="TBUG" val="0"/>
  <p:tag name="ALLOWFS" val="0"/>
  <p:tag name="ORIGWIDTH" val="121"/>
  <p:tag name="PICTUREFILESIZE" val="10044"/>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10;c_{opt} = \min \sum_{u \in B}\left(s_r \cdot&#10;\textrm{ST}(S_u,u,t)+\sum_{v \in S_u}s_e \cdot&#10;\textrm{SP}(v,t)\right).&#10;$$&#10;\end{document}&#10;"/>
  <p:tag name="FILENAME" val="txp_fig"/>
  <p:tag name="FORMAT" val="pngmono"/>
  <p:tag name="RES" val="600"/>
  <p:tag name="BLEND" val="0"/>
  <p:tag name="TRANSPARENT" val="0"/>
  <p:tag name="TBUG" val="0"/>
  <p:tag name="ALLOWFS" val="0"/>
  <p:tag name="ORIGWIDTH" val="511"/>
  <p:tag name="PICTUREFILESIZE" val="14731"/>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uation}&#10;c_{opt} \geq s_r \cdot c(\textrm{MST})&#10;\end{equation}&#10;\end{document}&#10;"/>
  <p:tag name="EXTERNALNAME" val="txp_fig"/>
  <p:tag name="BLEND" val="Falsch"/>
  <p:tag name="TRANSPARENT" val="Falsch"/>
  <p:tag name="KEEPFILES" val="Falsch"/>
  <p:tag name="DEBUGPAUSE" val="Falsch"/>
  <p:tag name="RESOLUTION" val="1200"/>
  <p:tag name="TIMEOUT" val="(none)"/>
  <p:tag name="BOXWIDTH" val="455"/>
  <p:tag name="BOXHEIGHT" val="436"/>
  <p:tag name="BOXFONT" val="10"/>
  <p:tag name="BOXWRAP" val="Falsch"/>
  <p:tag name="WORKAROUNDTRANSPARENCYBUG" val="Falsch"/>
  <p:tag name="ALLOWFONTSUBSTITUTION" val="Falsch"/>
  <p:tag name="BITMAPFORMAT" val="pngmono"/>
  <p:tag name="ORIGWIDTH" val="319"/>
  <p:tag name="PICTUREFILESIZE" val="11538"/>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uation}&#10;c_{opt} \geq \sum_{u \in V}s_e \cdot \textrm{SP}(u,t)&#10;\end{equation}&#10;\end{document}&#10;"/>
  <p:tag name="EXTERNALNAME" val="txp_fig"/>
  <p:tag name="BLEND" val="Falsch"/>
  <p:tag name="TRANSPARENT" val="Falsch"/>
  <p:tag name="KEEPFILES" val="Falsch"/>
  <p:tag name="DEBUGPAUSE" val="Falsch"/>
  <p:tag name="RESOLUTION" val="1200"/>
  <p:tag name="TIMEOUT" val="(none)"/>
  <p:tag name="BOXWIDTH" val="455"/>
  <p:tag name="BOXHEIGHT" val="436"/>
  <p:tag name="BOXFONT" val="10"/>
  <p:tag name="BOXWRAP" val="Falsch"/>
  <p:tag name="WORKAROUNDTRANSPARENCYBUG" val="Falsch"/>
  <p:tag name="ALLOWFONTSUBSTITUTION" val="Falsch"/>
  <p:tag name="BITMAPFORMAT" val="pngmono"/>
  <p:tag name="ORIGWIDTH" val="338"/>
  <p:tag name="PICTUREFILESIZE" val="16886"/>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textrm{SLT})\leq (1+\sqrt{2}/\gamma) \cdot c(\textrm{MST}) $&#10;\end{document}&#10;"/>
  <p:tag name="EXTERNALNAME" val="txp_fig"/>
  <p:tag name="BLEND" val="False"/>
  <p:tag name="TRANSPARENT" val="False"/>
  <p:tag name="KEEPFILES" val="False"/>
  <p:tag name="DEBUGPAUSE" val="False"/>
  <p:tag name="RESOLUTION" val="1200"/>
  <p:tag name="TIMEOUT" val="(none)"/>
  <p:tag name="BOXWIDTH" val="455"/>
  <p:tag name="BOXHEIGHT" val="436"/>
  <p:tag name="BOXFONT" val="10"/>
  <p:tag name="BOXWRAP" val="False"/>
  <p:tag name="WORKAROUNDTRANSPARENCYBUG" val="False"/>
  <p:tag name="ALLOWFONTSUBSTITUTION" val="False"/>
  <p:tag name="BITMAPFORMAT" val="pngmono"/>
  <p:tag name="ORIGWIDTH" val="306"/>
  <p:tag name="PICTUREFILESIZE" val="15016"/>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_{SLT}(v_i,r)\leq (1+\sqrt{2}\gamma) \cdot \textrm{SP}(v_i,r)$&#10;\end{document}&#10;"/>
  <p:tag name="EXTERNALNAME" val="txp_fig"/>
  <p:tag name="BLEND" val="False"/>
  <p:tag name="TRANSPARENT" val="False"/>
  <p:tag name="KEEPFILES" val="False"/>
  <p:tag name="DEBUGPAUSE" val="False"/>
  <p:tag name="RESOLUTION" val="1200"/>
  <p:tag name="TIMEOUT" val="(none)"/>
  <p:tag name="BOXWIDTH" val="455"/>
  <p:tag name="BOXHEIGHT" val="436"/>
  <p:tag name="BOXFONT" val="10"/>
  <p:tag name="BOXWRAP" val="False"/>
  <p:tag name="WORKAROUNDTRANSPARENCYBUG" val="False"/>
  <p:tag name="ALLOWFONTSUBSTITUTION" val="False"/>
  <p:tag name="BITMAPFORMAT" val="pngmono"/>
  <p:tag name="ORIGWIDTH" val="331"/>
  <p:tag name="PICTUREFILESIZE" val="16077"/>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sum_{i=1}^k d_T(z_{i-1},z_i) \leq 2\cdot cost(T).$$&#10;\end{document}&#10;"/>
  <p:tag name="FILENAME" val="txp_fig"/>
  <p:tag name="FORMAT" val="emf"/>
  <p:tag name="RES" val="600"/>
  <p:tag name="BLEND" val="0"/>
  <p:tag name="TRANSPARENT" val="0"/>
  <p:tag name="TBUG" val="0"/>
  <p:tag name="ALLOWFS" val="0"/>
  <p:tag name="ORIGWIDTH" val="128"/>
  <p:tag name="PICTUREFILESIZE" val="11756"/>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sqrt{2}$&#10;\end{document}&#10;"/>
  <p:tag name="EXTERNALNAME" val="txp_fig"/>
  <p:tag name="BLEND" val="False"/>
  <p:tag name="TRANSPARENT" val="True"/>
  <p:tag name="KEEPFILES" val="False"/>
  <p:tag name="DEBUGPAUSE" val="False"/>
  <p:tag name="RESOLUTION" val="1200"/>
  <p:tag name="TIMEOUT" val="(none)"/>
  <p:tag name="BOXWIDTH" val="455"/>
  <p:tag name="BOXHEIGHT" val="436"/>
  <p:tag name="BOXFONT" val="10"/>
  <p:tag name="BOXWRAP" val="False"/>
  <p:tag name="WORKAROUNDTRANSPARENCYBUG" val="False"/>
  <p:tag name="ALLOWFONTSUBSTITUTION" val="False"/>
  <p:tag name="BITMAPFORMAT" val="pngmono"/>
  <p:tag name="ORIGWIDTH" val="70"/>
  <p:tag name="PICTUREFILESIZE" val="2543"/>
</p:tagLst>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2506</Words>
  <Application>Microsoft Office PowerPoint</Application>
  <PresentationFormat>On-screen Show (4:3)</PresentationFormat>
  <Paragraphs>524</Paragraphs>
  <Slides>46</Slides>
  <Notes>46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46</vt:i4>
      </vt:variant>
    </vt:vector>
  </HeadingPairs>
  <TitlesOfParts>
    <vt:vector size="60" baseType="lpstr">
      <vt:lpstr>Arial</vt:lpstr>
      <vt:lpstr>Symbol</vt:lpstr>
      <vt:lpstr>Palatino</vt:lpstr>
      <vt:lpstr>Wingdings</vt:lpstr>
      <vt:lpstr>CMSY7</vt:lpstr>
      <vt:lpstr>CMMI7</vt:lpstr>
      <vt:lpstr>CMMI10</vt:lpstr>
      <vt:lpstr>CMSY10</vt:lpstr>
      <vt:lpstr>CMR7</vt:lpstr>
      <vt:lpstr>CMSY10ORIG</vt:lpstr>
      <vt:lpstr>CMR10</vt:lpstr>
      <vt:lpstr>CMEX10</vt:lpstr>
      <vt:lpstr>Template</vt:lpstr>
      <vt:lpstr>1_Template</vt:lpstr>
      <vt:lpstr>Network Coding Chapter 5</vt:lpstr>
      <vt:lpstr>Agriculture (precision farming)</vt:lpstr>
      <vt:lpstr>Rating</vt:lpstr>
      <vt:lpstr>Overview</vt:lpstr>
      <vt:lpstr>Motivation</vt:lpstr>
      <vt:lpstr>Network Coding Saves Transmissions</vt:lpstr>
      <vt:lpstr>The Classic Example</vt:lpstr>
      <vt:lpstr>Without Network Coding?</vt:lpstr>
      <vt:lpstr>With Network Coding</vt:lpstr>
      <vt:lpstr>Max-Flow Min-Cut Theorem [Ford-Fulkerson]</vt:lpstr>
      <vt:lpstr>Multicasting</vt:lpstr>
      <vt:lpstr>Steiner Tree Packing</vt:lpstr>
      <vt:lpstr>Multicasting w/ Network Coding [Ahlswede, Cai, Li, Yeung]</vt:lpstr>
      <vt:lpstr>Multicast: Saving Transmissions?</vt:lpstr>
      <vt:lpstr>Applications: Network Bottlenecks</vt:lpstr>
      <vt:lpstr>Applications: Security</vt:lpstr>
      <vt:lpstr>Digital Fountain</vt:lpstr>
      <vt:lpstr>Digital Fountain Discussion</vt:lpstr>
      <vt:lpstr>Physical Layer Network Coding</vt:lpstr>
      <vt:lpstr>Case Study: Data Gathering (with Network Coding)</vt:lpstr>
      <vt:lpstr>Time coding</vt:lpstr>
      <vt:lpstr>Correlated Data</vt:lpstr>
      <vt:lpstr>Coding strategies</vt:lpstr>
      <vt:lpstr>Single-input coding</vt:lpstr>
      <vt:lpstr>Self-coding</vt:lpstr>
      <vt:lpstr>MST vs. SPT</vt:lpstr>
      <vt:lpstr>Excursion: Shallow-Light Tree (SLT)</vt:lpstr>
      <vt:lpstr>Result &amp; Preordering</vt:lpstr>
      <vt:lpstr>The SLT Algorithm</vt:lpstr>
      <vt:lpstr>An example,  = 2</vt:lpstr>
      <vt:lpstr>Proof of Main Theorem</vt:lpstr>
      <vt:lpstr>A preordering lemma</vt:lpstr>
      <vt:lpstr>Proof of Main Theorem (2)</vt:lpstr>
      <vt:lpstr>Proof of Main Theorem (3)</vt:lpstr>
      <vt:lpstr>How the SLT can be used</vt:lpstr>
      <vt:lpstr>Algorithm</vt:lpstr>
      <vt:lpstr>Analysis of LEGA</vt:lpstr>
      <vt:lpstr>Foreign coding</vt:lpstr>
      <vt:lpstr>Coding tree construction</vt:lpstr>
      <vt:lpstr>Summary</vt:lpstr>
      <vt:lpstr>Multicoding</vt:lpstr>
      <vt:lpstr>The algorithm</vt:lpstr>
      <vt:lpstr>The result</vt:lpstr>
      <vt:lpstr>Remarks</vt:lpstr>
      <vt:lpstr>Other work using coding</vt:lpstr>
      <vt:lpstr>Open problem</vt:lpstr>
    </vt:vector>
  </TitlesOfParts>
  <Company>IFW ETHZ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ASN Network Coding</dc:title>
  <dc:creator>Roger Wattenhofer</dc:creator>
  <cp:lastModifiedBy>Philipp Sommer</cp:lastModifiedBy>
  <cp:revision>2305</cp:revision>
  <dcterms:created xsi:type="dcterms:W3CDTF">2004-04-23T16:05:06Z</dcterms:created>
  <dcterms:modified xsi:type="dcterms:W3CDTF">2010-10-23T14:57:02Z</dcterms:modified>
</cp:coreProperties>
</file>