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256" r:id="rId2"/>
    <p:sldId id="262" r:id="rId3"/>
    <p:sldId id="356" r:id="rId4"/>
    <p:sldId id="257" r:id="rId5"/>
    <p:sldId id="263" r:id="rId6"/>
    <p:sldId id="357" r:id="rId7"/>
    <p:sldId id="266" r:id="rId8"/>
    <p:sldId id="267" r:id="rId9"/>
    <p:sldId id="358" r:id="rId10"/>
    <p:sldId id="264" r:id="rId11"/>
    <p:sldId id="268" r:id="rId12"/>
    <p:sldId id="359" r:id="rId13"/>
    <p:sldId id="360" r:id="rId14"/>
    <p:sldId id="361" r:id="rId15"/>
    <p:sldId id="270" r:id="rId16"/>
    <p:sldId id="362" r:id="rId17"/>
    <p:sldId id="275" r:id="rId18"/>
    <p:sldId id="363" r:id="rId19"/>
    <p:sldId id="364" r:id="rId20"/>
    <p:sldId id="365" r:id="rId21"/>
    <p:sldId id="366" r:id="rId22"/>
    <p:sldId id="367" r:id="rId23"/>
    <p:sldId id="368" r:id="rId24"/>
    <p:sldId id="370" r:id="rId25"/>
    <p:sldId id="369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410" r:id="rId34"/>
    <p:sldId id="432" r:id="rId35"/>
    <p:sldId id="411" r:id="rId36"/>
    <p:sldId id="299" r:id="rId37"/>
    <p:sldId id="379" r:id="rId38"/>
    <p:sldId id="403" r:id="rId39"/>
    <p:sldId id="383" r:id="rId40"/>
    <p:sldId id="381" r:id="rId41"/>
    <p:sldId id="352" r:id="rId42"/>
    <p:sldId id="380" r:id="rId43"/>
    <p:sldId id="353" r:id="rId44"/>
    <p:sldId id="382" r:id="rId45"/>
    <p:sldId id="384" r:id="rId46"/>
    <p:sldId id="406" r:id="rId47"/>
    <p:sldId id="300" r:id="rId48"/>
    <p:sldId id="415" r:id="rId49"/>
    <p:sldId id="385" r:id="rId50"/>
    <p:sldId id="407" r:id="rId51"/>
    <p:sldId id="430" r:id="rId52"/>
    <p:sldId id="330" r:id="rId53"/>
    <p:sldId id="301" r:id="rId54"/>
    <p:sldId id="386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88" r:id="rId63"/>
    <p:sldId id="387" r:id="rId64"/>
    <p:sldId id="309" r:id="rId65"/>
    <p:sldId id="337" r:id="rId66"/>
    <p:sldId id="416" r:id="rId67"/>
    <p:sldId id="338" r:id="rId68"/>
    <p:sldId id="311" r:id="rId69"/>
    <p:sldId id="314" r:id="rId70"/>
    <p:sldId id="315" r:id="rId71"/>
    <p:sldId id="355" r:id="rId72"/>
    <p:sldId id="354" r:id="rId73"/>
    <p:sldId id="313" r:id="rId74"/>
    <p:sldId id="433" r:id="rId75"/>
    <p:sldId id="389" r:id="rId76"/>
    <p:sldId id="431" r:id="rId77"/>
    <p:sldId id="393" r:id="rId78"/>
    <p:sldId id="394" r:id="rId79"/>
    <p:sldId id="395" r:id="rId80"/>
    <p:sldId id="343" r:id="rId81"/>
    <p:sldId id="405" r:id="rId82"/>
    <p:sldId id="396" r:id="rId83"/>
    <p:sldId id="408" r:id="rId84"/>
    <p:sldId id="344" r:id="rId85"/>
    <p:sldId id="397" r:id="rId86"/>
    <p:sldId id="346" r:id="rId87"/>
    <p:sldId id="398" r:id="rId88"/>
    <p:sldId id="409" r:id="rId89"/>
    <p:sldId id="428" r:id="rId90"/>
    <p:sldId id="434" r:id="rId91"/>
    <p:sldId id="399" r:id="rId92"/>
    <p:sldId id="348" r:id="rId93"/>
    <p:sldId id="435" r:id="rId94"/>
    <p:sldId id="349" r:id="rId95"/>
    <p:sldId id="429" r:id="rId96"/>
    <p:sldId id="400" r:id="rId97"/>
    <p:sldId id="401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83"/>
    <p:restoredTop sz="68407"/>
  </p:normalViewPr>
  <p:slideViewPr>
    <p:cSldViewPr snapToGrid="0" snapToObjects="1">
      <p:cViewPr varScale="1">
        <p:scale>
          <a:sx n="84" d="100"/>
          <a:sy n="84" d="100"/>
        </p:scale>
        <p:origin x="19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9A4D1F-7BF9-F141-8775-C824F8E5A5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57B473-FBDD-7541-90A9-21621BFEE3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E08BB-428D-FE42-A4DC-B44BF1E95141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AA693-D6F6-9D46-AD57-FEE0C0F630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9A42B-BE17-A849-A0CE-4D3C9B64CB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36117-FBD3-0A46-B61F-E204A92B5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185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07739-4077-294B-859B-4551D5A35BF3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91BA1-133E-834F-A7A3-92269A7B7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69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82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48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7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29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63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58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69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71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22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8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7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4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1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02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94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71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7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19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7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384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22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03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90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39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215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69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87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7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922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648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403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162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30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787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060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744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909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651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732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116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30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539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141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83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843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685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405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759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24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596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457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004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881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238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56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392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343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150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817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636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598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325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609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217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977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05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7767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464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946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0720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775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538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638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0976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2825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910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61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95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7657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7279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399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4090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4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3673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583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8538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310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36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3903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8312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3466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7940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2834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720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4662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91BA1-133E-834F-A7A3-92269A7B7B4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5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F22A0-5D26-D44B-8843-70628AD5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142E2-F68B-E348-AFB8-5CA412907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FD12B-1FF8-014C-A44E-B86590BB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5E6D7-8A43-B140-B490-66B54AD2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8474F-01AC-9847-B937-70BAD799D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63A84-88A1-104C-B9AB-76F5A5DE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A6512-F342-F847-A940-5A3DAC27A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0C14D-1A65-8D4B-A094-B29AE914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1988F-7E23-954D-B79F-2D41DBE5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9EC3D-080B-404B-B71A-D8642AC5D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2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9653F3-694B-A149-BDC4-F5559AB972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8FE900-D9F4-FC4F-8ED8-1DE59D5CD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FDBB0-F2E1-D941-B6D1-B1C5B37A6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EA1AC-E9C6-664D-9C1A-27E4C3129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5CCE8-FD57-9E44-A7F6-526384FF5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1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086FE-B5E0-BB4B-94AD-43CD84E97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21584-D3C1-4E45-B72B-BE74C7AD7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6CED0-0939-CE4F-B528-2B5D4B62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88077-0901-7742-B557-6676CF4BF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07882-3187-6E4A-BD98-94AD2177E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1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B74AE-0EDA-CD4B-8F3D-1526D2B92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6EB7F-99C3-9C47-A52B-8E99FCA76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1B23D-CC45-C74D-9CCF-F7592A8A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6BF3E-AF24-C041-A1DA-6DA79651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4C995-F92F-FD4E-BF16-C9FC8F74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25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55A7F-4181-2949-93F5-90EB7BD9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35A9D-5425-564A-82C6-077C22DF4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98917-9182-114B-A56F-835826699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B201F-A29F-8E43-BAF3-0EB5D4560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B5D05-0837-2647-B2D2-7B6CAA0C0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DEF24-B4AA-3942-BA7B-3F4E0051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3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68BE1-4FE3-6C45-96F2-39952306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4E112-6354-C84B-B4CA-D220720AD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3B4CB-DE8A-A340-B912-9987E827D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71FAA-D7C4-9F47-9C8D-1148688B2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5BFFE-85A2-1244-ABE3-CE6305387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333763-6663-8243-8CF1-ADE02882A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C1393-6CA8-664C-BF69-18597804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B5DC-0B39-034C-8567-9ACC681E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6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E2FBD-81E8-3C49-9343-683E75F43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06261-D1CF-6642-B250-6AEBD6CB7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3F518-DD63-3C4F-B60D-4E190AB8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0679C-4BC6-CE4C-8B90-C56AA5CA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4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5A98C9-9122-464D-ACD0-33F2BF3C1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9E5EF8-309F-9B44-9797-FF322F8C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6A290-A8DF-AE4B-8DD3-BDADFD70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000F5-0C75-084F-A122-D7EB976E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8E4A0-2B13-7042-9209-39D69455E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46BF3-7DAE-D240-9442-CD74F00D7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FFEF5-CBB7-1B42-B1D5-F7E03030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48B61-C93A-894E-A1FC-B8ED5BD81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91BB4-AA90-664F-9431-3EEB1DD3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1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ECD6-B42B-4849-81D2-783B2A582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2E6241-C205-8A49-9732-3C22B7E95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28118-F2F6-0F43-BF86-096E931FB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8B545-9398-4444-8057-4D4F11A8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E9661-AD4D-1749-A839-B15AF4CD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C62E7-A4FC-1241-B2A5-5187B8520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0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88AB80-C6C2-4141-BF68-7A2BC8F7F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7434B-BAEC-C14D-B7FB-182B6CE8D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9AE63-1286-3348-AC23-C8C0D30A4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E5F11-1343-D24D-9C76-B12445C816BB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0EEC5-6E6D-9D48-9270-C40A3EFA7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EE621-4BD7-9744-B983-77DD705CE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57341-3CF8-5E43-972C-732F37A76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7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11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6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6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Stable Matching with Evolving Preferences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9F1106-A8C6-F64F-AD44-8776E511B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9892"/>
            <a:ext cx="9144000" cy="447907"/>
          </a:xfrm>
        </p:spPr>
        <p:txBody>
          <a:bodyPr/>
          <a:lstStyle/>
          <a:p>
            <a:r>
              <a:rPr lang="en-US" dirty="0"/>
              <a:t>Presented by: André Águas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849EDD-4902-BE46-9598-952EFB8E41B3}"/>
              </a:ext>
            </a:extLst>
          </p:cNvPr>
          <p:cNvSpPr/>
          <p:nvPr/>
        </p:nvSpPr>
        <p:spPr>
          <a:xfrm>
            <a:off x="2844280" y="3509963"/>
            <a:ext cx="6329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Varun </a:t>
            </a:r>
            <a:r>
              <a:rPr lang="en-US" sz="1400" dirty="0" err="1"/>
              <a:t>Kanade</a:t>
            </a:r>
            <a:r>
              <a:rPr lang="en-US" sz="1400" dirty="0"/>
              <a:t>, Nikos </a:t>
            </a:r>
            <a:r>
              <a:rPr lang="en-US" sz="1400" dirty="0" err="1"/>
              <a:t>Leonardos</a:t>
            </a:r>
            <a:r>
              <a:rPr lang="en-US" sz="1400" dirty="0"/>
              <a:t>, Frédéric </a:t>
            </a:r>
            <a:r>
              <a:rPr lang="en-US" sz="1400" dirty="0" err="1"/>
              <a:t>Magniez</a:t>
            </a:r>
            <a:r>
              <a:rPr lang="en-US" sz="1400" dirty="0"/>
              <a:t>. APPROX/RANDOM 2016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7E594-ADED-5943-84C9-0CDE146A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406" y="757238"/>
            <a:ext cx="1368140" cy="365125"/>
          </a:xfrm>
        </p:spPr>
        <p:txBody>
          <a:bodyPr/>
          <a:lstStyle/>
          <a:p>
            <a:r>
              <a:rPr lang="en-US" sz="2400" dirty="0"/>
              <a:t>29/05/18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1604B-F29D-C948-B78D-10356585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21517" y="289836"/>
            <a:ext cx="5108029" cy="365125"/>
          </a:xfrm>
        </p:spPr>
        <p:txBody>
          <a:bodyPr/>
          <a:lstStyle/>
          <a:p>
            <a:r>
              <a:rPr lang="en-US" sz="2400" dirty="0"/>
              <a:t>Seminar in Distributed Computing FS18</a:t>
            </a:r>
          </a:p>
        </p:txBody>
      </p:sp>
    </p:spTree>
    <p:extLst>
      <p:ext uri="{BB962C8B-B14F-4D97-AF65-F5344CB8AC3E}">
        <p14:creationId xmlns:p14="http://schemas.microsoft.com/office/powerpoint/2010/main" val="397944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8D252F-1D3E-E145-B738-9AF8E2B90349}"/>
                  </a:ext>
                </a:extLst>
              </p:cNvPr>
              <p:cNvSpPr txBox="1"/>
              <p:nvPr/>
            </p:nvSpPr>
            <p:spPr>
              <a:xfrm>
                <a:off x="1784264" y="1703548"/>
                <a:ext cx="18187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[Y3; Y2; Y1]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8D252F-1D3E-E145-B738-9AF8E2B90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264" y="1703548"/>
                <a:ext cx="1818768" cy="369332"/>
              </a:xfrm>
              <a:prstGeom prst="rect">
                <a:avLst/>
              </a:prstGeom>
              <a:blipFill>
                <a:blip r:embed="rId3"/>
                <a:stretch>
                  <a:fillRect t="-3333" r="-137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937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1716723"/>
            <a:ext cx="9144000" cy="2387600"/>
          </a:xfrm>
        </p:spPr>
        <p:txBody>
          <a:bodyPr/>
          <a:lstStyle/>
          <a:p>
            <a:r>
              <a:rPr lang="en-US" dirty="0"/>
              <a:t>Stable </a:t>
            </a:r>
            <a:r>
              <a:rPr lang="en-US" b="1" dirty="0">
                <a:solidFill>
                  <a:srgbClr val="00B050"/>
                </a:solidFill>
              </a:rPr>
              <a:t>Matching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with </a:t>
            </a:r>
            <a:r>
              <a:rPr lang="en-US" dirty="0"/>
              <a:t>Evolving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Preferences</a:t>
            </a:r>
          </a:p>
        </p:txBody>
      </p:sp>
    </p:spTree>
    <p:extLst>
      <p:ext uri="{BB962C8B-B14F-4D97-AF65-F5344CB8AC3E}">
        <p14:creationId xmlns:p14="http://schemas.microsoft.com/office/powerpoint/2010/main" val="852013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1716723"/>
            <a:ext cx="9144000" cy="2387600"/>
          </a:xfrm>
        </p:spPr>
        <p:txBody>
          <a:bodyPr/>
          <a:lstStyle/>
          <a:p>
            <a:r>
              <a:rPr lang="en-US" b="1" u="sng" dirty="0"/>
              <a:t>Stable</a:t>
            </a:r>
            <a:r>
              <a:rPr lang="en-US" dirty="0"/>
              <a:t> </a:t>
            </a:r>
            <a:r>
              <a:rPr lang="en-US" b="1" dirty="0">
                <a:solidFill>
                  <a:srgbClr val="00B050"/>
                </a:solidFill>
              </a:rPr>
              <a:t>Matching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with </a:t>
            </a:r>
            <a:r>
              <a:rPr lang="en-US" dirty="0"/>
              <a:t>Evolving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Preferences</a:t>
            </a:r>
          </a:p>
        </p:txBody>
      </p:sp>
    </p:spTree>
    <p:extLst>
      <p:ext uri="{BB962C8B-B14F-4D97-AF65-F5344CB8AC3E}">
        <p14:creationId xmlns:p14="http://schemas.microsoft.com/office/powerpoint/2010/main" val="3351324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8D252F-1D3E-E145-B738-9AF8E2B90349}"/>
                  </a:ext>
                </a:extLst>
              </p:cNvPr>
              <p:cNvSpPr txBox="1"/>
              <p:nvPr/>
            </p:nvSpPr>
            <p:spPr>
              <a:xfrm>
                <a:off x="1475727" y="1713822"/>
                <a:ext cx="1820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= [Y3; Y2; Y1]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8D252F-1D3E-E145-B738-9AF8E2B90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727" y="1713822"/>
                <a:ext cx="1820370" cy="369332"/>
              </a:xfrm>
              <a:prstGeom prst="rect">
                <a:avLst/>
              </a:prstGeom>
              <a:blipFill>
                <a:blip r:embed="rId3"/>
                <a:stretch>
                  <a:fillRect t="-6667" r="-137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FEC003-5D1A-C74A-9731-DBF99FF4CC64}"/>
                  </a:ext>
                </a:extLst>
              </p:cNvPr>
              <p:cNvSpPr txBox="1"/>
              <p:nvPr/>
            </p:nvSpPr>
            <p:spPr>
              <a:xfrm>
                <a:off x="1475727" y="3109460"/>
                <a:ext cx="1820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[Y3; Y2; Y1]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FEC003-5D1A-C74A-9731-DBF99FF4C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727" y="3109460"/>
                <a:ext cx="1820370" cy="369332"/>
              </a:xfrm>
              <a:prstGeom prst="rect">
                <a:avLst/>
              </a:prstGeom>
              <a:blipFill>
                <a:blip r:embed="rId4"/>
                <a:stretch>
                  <a:fillRect t="-6667" r="-137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25FFFB-FC60-6445-8F9A-3245546726C6}"/>
                  </a:ext>
                </a:extLst>
              </p:cNvPr>
              <p:cNvSpPr txBox="1"/>
              <p:nvPr/>
            </p:nvSpPr>
            <p:spPr>
              <a:xfrm>
                <a:off x="1475727" y="4509254"/>
                <a:ext cx="1820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= [Y1; Y2; Y3]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25FFFB-FC60-6445-8F9A-324554672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727" y="4509254"/>
                <a:ext cx="1820370" cy="369332"/>
              </a:xfrm>
              <a:prstGeom prst="rect">
                <a:avLst/>
              </a:prstGeom>
              <a:blipFill>
                <a:blip r:embed="rId5"/>
                <a:stretch>
                  <a:fillRect t="-6667" r="-137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D9C3DB-3601-3B4D-AA5D-807577B23E8B}"/>
                  </a:ext>
                </a:extLst>
              </p:cNvPr>
              <p:cNvSpPr txBox="1"/>
              <p:nvPr/>
            </p:nvSpPr>
            <p:spPr>
              <a:xfrm>
                <a:off x="8281605" y="1709666"/>
                <a:ext cx="1838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= [X3; X2; X1]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D9C3DB-3601-3B4D-AA5D-807577B23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605" y="1709666"/>
                <a:ext cx="1838901" cy="369332"/>
              </a:xfrm>
              <a:prstGeom prst="rect">
                <a:avLst/>
              </a:prstGeom>
              <a:blipFill>
                <a:blip r:embed="rId6"/>
                <a:stretch>
                  <a:fillRect t="-6667" r="-13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B6A118-B8F0-3341-9B44-2B4B8EBEAA9A}"/>
                  </a:ext>
                </a:extLst>
              </p:cNvPr>
              <p:cNvSpPr txBox="1"/>
              <p:nvPr/>
            </p:nvSpPr>
            <p:spPr>
              <a:xfrm>
                <a:off x="8281605" y="3133082"/>
                <a:ext cx="1838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[X1; X2; X3]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B6A118-B8F0-3341-9B44-2B4B8EBEA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605" y="3133082"/>
                <a:ext cx="1838901" cy="369332"/>
              </a:xfrm>
              <a:prstGeom prst="rect">
                <a:avLst/>
              </a:prstGeom>
              <a:blipFill>
                <a:blip r:embed="rId7"/>
                <a:stretch>
                  <a:fillRect t="-6667" r="-13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7121FE-C508-8A45-99E8-0FD42047FCB2}"/>
                  </a:ext>
                </a:extLst>
              </p:cNvPr>
              <p:cNvSpPr txBox="1"/>
              <p:nvPr/>
            </p:nvSpPr>
            <p:spPr>
              <a:xfrm>
                <a:off x="8281604" y="4509254"/>
                <a:ext cx="1838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= [X1; X2; X3]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7121FE-C508-8A45-99E8-0FD42047F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604" y="4509254"/>
                <a:ext cx="1838901" cy="369332"/>
              </a:xfrm>
              <a:prstGeom prst="rect">
                <a:avLst/>
              </a:prstGeom>
              <a:blipFill>
                <a:blip r:embed="rId8"/>
                <a:stretch>
                  <a:fillRect t="-6667" r="-13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523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8D252F-1D3E-E145-B738-9AF8E2B90349}"/>
                  </a:ext>
                </a:extLst>
              </p:cNvPr>
              <p:cNvSpPr txBox="1"/>
              <p:nvPr/>
            </p:nvSpPr>
            <p:spPr>
              <a:xfrm>
                <a:off x="1475727" y="1713822"/>
                <a:ext cx="1820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= [Y3; Y2; Y1]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8D252F-1D3E-E145-B738-9AF8E2B90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727" y="1713822"/>
                <a:ext cx="1820370" cy="369332"/>
              </a:xfrm>
              <a:prstGeom prst="rect">
                <a:avLst/>
              </a:prstGeom>
              <a:blipFill>
                <a:blip r:embed="rId3"/>
                <a:stretch>
                  <a:fillRect t="-6667" r="-137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7121FE-C508-8A45-99E8-0FD42047FCB2}"/>
                  </a:ext>
                </a:extLst>
              </p:cNvPr>
              <p:cNvSpPr txBox="1"/>
              <p:nvPr/>
            </p:nvSpPr>
            <p:spPr>
              <a:xfrm>
                <a:off x="8281604" y="4509254"/>
                <a:ext cx="1838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= [X1; X2; X3]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7121FE-C508-8A45-99E8-0FD42047F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604" y="4509254"/>
                <a:ext cx="1838901" cy="369332"/>
              </a:xfrm>
              <a:prstGeom prst="rect">
                <a:avLst/>
              </a:prstGeom>
              <a:blipFill>
                <a:blip r:embed="rId8"/>
                <a:stretch>
                  <a:fillRect t="-6667" r="-13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32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171672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Stable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Matching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with </a:t>
            </a:r>
            <a:r>
              <a:rPr lang="en-US" dirty="0"/>
              <a:t>Evolving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Preferences</a:t>
            </a:r>
          </a:p>
        </p:txBody>
      </p:sp>
    </p:spTree>
    <p:extLst>
      <p:ext uri="{BB962C8B-B14F-4D97-AF65-F5344CB8AC3E}">
        <p14:creationId xmlns:p14="http://schemas.microsoft.com/office/powerpoint/2010/main" val="4237542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9963" y="2589087"/>
            <a:ext cx="9144000" cy="939883"/>
          </a:xfrm>
        </p:spPr>
        <p:txBody>
          <a:bodyPr/>
          <a:lstStyle/>
          <a:p>
            <a:r>
              <a:rPr lang="en-US" dirty="0"/>
              <a:t>Gale-Shapley Algorithm</a:t>
            </a:r>
          </a:p>
        </p:txBody>
      </p:sp>
    </p:spTree>
    <p:extLst>
      <p:ext uri="{BB962C8B-B14F-4D97-AF65-F5344CB8AC3E}">
        <p14:creationId xmlns:p14="http://schemas.microsoft.com/office/powerpoint/2010/main" val="40735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</p:spTree>
    <p:extLst>
      <p:ext uri="{BB962C8B-B14F-4D97-AF65-F5344CB8AC3E}">
        <p14:creationId xmlns:p14="http://schemas.microsoft.com/office/powerpoint/2010/main" val="2686127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</p:spTree>
    <p:extLst>
      <p:ext uri="{BB962C8B-B14F-4D97-AF65-F5344CB8AC3E}">
        <p14:creationId xmlns:p14="http://schemas.microsoft.com/office/powerpoint/2010/main" val="3457930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896301-DD5C-5D4F-B2B6-D4BC1499E21D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</p:spTree>
    <p:extLst>
      <p:ext uri="{BB962C8B-B14F-4D97-AF65-F5344CB8AC3E}">
        <p14:creationId xmlns:p14="http://schemas.microsoft.com/office/powerpoint/2010/main" val="2679949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1716723"/>
            <a:ext cx="9144000" cy="2387600"/>
          </a:xfrm>
        </p:spPr>
        <p:txBody>
          <a:bodyPr/>
          <a:lstStyle/>
          <a:p>
            <a:r>
              <a:rPr lang="en-US" dirty="0"/>
              <a:t>Stable Matching with Evolving Preferences</a:t>
            </a:r>
          </a:p>
        </p:txBody>
      </p:sp>
    </p:spTree>
    <p:extLst>
      <p:ext uri="{BB962C8B-B14F-4D97-AF65-F5344CB8AC3E}">
        <p14:creationId xmlns:p14="http://schemas.microsoft.com/office/powerpoint/2010/main" val="3463918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645125-29C5-4142-B883-AF43D66008A5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</p:spTree>
    <p:extLst>
      <p:ext uri="{BB962C8B-B14F-4D97-AF65-F5344CB8AC3E}">
        <p14:creationId xmlns:p14="http://schemas.microsoft.com/office/powerpoint/2010/main" val="2992677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4E50922-BBDB-1643-BFDB-39BAB37E370F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</p:spTree>
    <p:extLst>
      <p:ext uri="{BB962C8B-B14F-4D97-AF65-F5344CB8AC3E}">
        <p14:creationId xmlns:p14="http://schemas.microsoft.com/office/powerpoint/2010/main" val="1606632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885221E-FE07-A44E-BC00-35758E0A815E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0E3C70-7D97-834C-A2ED-47720EC62057}"/>
              </a:ext>
            </a:extLst>
          </p:cNvPr>
          <p:cNvSpPr/>
          <p:nvPr/>
        </p:nvSpPr>
        <p:spPr>
          <a:xfrm>
            <a:off x="5027278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815543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795ECD-1F02-5641-B982-93A2168135A1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AA6523-20BF-4A46-BC15-3853307965EB}"/>
              </a:ext>
            </a:extLst>
          </p:cNvPr>
          <p:cNvSpPr/>
          <p:nvPr/>
        </p:nvSpPr>
        <p:spPr>
          <a:xfrm>
            <a:off x="5027278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1961274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2E262F-3841-9E4A-B3F4-1C90F9E305CF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3DBC98-1106-CB44-9358-67EFD6576E32}"/>
              </a:ext>
            </a:extLst>
          </p:cNvPr>
          <p:cNvSpPr/>
          <p:nvPr/>
        </p:nvSpPr>
        <p:spPr>
          <a:xfrm>
            <a:off x="5027278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401332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D54057-8738-D844-BD88-DAE4B2B88DD8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6AE9F47-F7E8-FA4D-8C34-C82B45E455C1}"/>
              </a:ext>
            </a:extLst>
          </p:cNvPr>
          <p:cNvSpPr/>
          <p:nvPr/>
        </p:nvSpPr>
        <p:spPr>
          <a:xfrm>
            <a:off x="5027278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3AC24CC-4915-8847-A159-5A2660D71E87}"/>
              </a:ext>
            </a:extLst>
          </p:cNvPr>
          <p:cNvSpPr/>
          <p:nvPr/>
        </p:nvSpPr>
        <p:spPr>
          <a:xfrm>
            <a:off x="5584664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</p:spTree>
    <p:extLst>
      <p:ext uri="{BB962C8B-B14F-4D97-AF65-F5344CB8AC3E}">
        <p14:creationId xmlns:p14="http://schemas.microsoft.com/office/powerpoint/2010/main" val="1270897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BA1B33-D8DF-E24A-9DCE-C69E126E8D81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741C24-D73C-8F41-AFE5-63C9508815C4}"/>
              </a:ext>
            </a:extLst>
          </p:cNvPr>
          <p:cNvSpPr/>
          <p:nvPr/>
        </p:nvSpPr>
        <p:spPr>
          <a:xfrm>
            <a:off x="5027278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39309B-8357-6C4C-BF03-2B3325A67C48}"/>
              </a:ext>
            </a:extLst>
          </p:cNvPr>
          <p:cNvSpPr/>
          <p:nvPr/>
        </p:nvSpPr>
        <p:spPr>
          <a:xfrm>
            <a:off x="5584664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</p:spTree>
    <p:extLst>
      <p:ext uri="{BB962C8B-B14F-4D97-AF65-F5344CB8AC3E}">
        <p14:creationId xmlns:p14="http://schemas.microsoft.com/office/powerpoint/2010/main" val="4085335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29B604-C660-6E49-933B-7C7C69936865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64A6C9-0817-D548-952A-72FA02A2CD3C}"/>
              </a:ext>
            </a:extLst>
          </p:cNvPr>
          <p:cNvSpPr/>
          <p:nvPr/>
        </p:nvSpPr>
        <p:spPr>
          <a:xfrm>
            <a:off x="5027278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CFF8C0-4DC5-1D46-8CF8-78CDB228683F}"/>
              </a:ext>
            </a:extLst>
          </p:cNvPr>
          <p:cNvSpPr/>
          <p:nvPr/>
        </p:nvSpPr>
        <p:spPr>
          <a:xfrm>
            <a:off x="5584664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</p:spTree>
    <p:extLst>
      <p:ext uri="{BB962C8B-B14F-4D97-AF65-F5344CB8AC3E}">
        <p14:creationId xmlns:p14="http://schemas.microsoft.com/office/powerpoint/2010/main" val="3823787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32497D-08A6-DF45-A4F9-16F9CBC1ABC0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A0F852-66CE-1849-ACB7-9000EC6A3D38}"/>
              </a:ext>
            </a:extLst>
          </p:cNvPr>
          <p:cNvSpPr/>
          <p:nvPr/>
        </p:nvSpPr>
        <p:spPr>
          <a:xfrm>
            <a:off x="5027278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385941-8005-3041-BFFB-C7143C93DC34}"/>
              </a:ext>
            </a:extLst>
          </p:cNvPr>
          <p:cNvSpPr/>
          <p:nvPr/>
        </p:nvSpPr>
        <p:spPr>
          <a:xfrm>
            <a:off x="5584664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757056-0CDB-F242-9113-0889E79EE71D}"/>
              </a:ext>
            </a:extLst>
          </p:cNvPr>
          <p:cNvSpPr/>
          <p:nvPr/>
        </p:nvSpPr>
        <p:spPr>
          <a:xfrm>
            <a:off x="6142050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4265027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D924C6-64F9-494A-B63F-3D8F6EE0594F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BD2FB45-F208-6740-886D-4AE1C99C3F59}"/>
              </a:ext>
            </a:extLst>
          </p:cNvPr>
          <p:cNvSpPr/>
          <p:nvPr/>
        </p:nvSpPr>
        <p:spPr>
          <a:xfrm>
            <a:off x="5027278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C9D9AC-00DF-9A4E-84C3-91B6EDBB09DA}"/>
              </a:ext>
            </a:extLst>
          </p:cNvPr>
          <p:cNvSpPr/>
          <p:nvPr/>
        </p:nvSpPr>
        <p:spPr>
          <a:xfrm>
            <a:off x="5584664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1772D3-94E5-7C43-B66F-DDB15CB0559A}"/>
              </a:ext>
            </a:extLst>
          </p:cNvPr>
          <p:cNvSpPr/>
          <p:nvPr/>
        </p:nvSpPr>
        <p:spPr>
          <a:xfrm>
            <a:off x="6142050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3206915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1716723"/>
            <a:ext cx="9144000" cy="2387600"/>
          </a:xfrm>
        </p:spPr>
        <p:txBody>
          <a:bodyPr/>
          <a:lstStyle/>
          <a:p>
            <a:r>
              <a:rPr lang="en-US" dirty="0"/>
              <a:t>Stable </a:t>
            </a:r>
            <a:r>
              <a:rPr lang="en-US" b="1" u="sng" dirty="0"/>
              <a:t>Matching</a:t>
            </a:r>
            <a:r>
              <a:rPr lang="en-US" dirty="0"/>
              <a:t> with Evolving Preferences</a:t>
            </a:r>
          </a:p>
        </p:txBody>
      </p:sp>
    </p:spTree>
    <p:extLst>
      <p:ext uri="{BB962C8B-B14F-4D97-AF65-F5344CB8AC3E}">
        <p14:creationId xmlns:p14="http://schemas.microsoft.com/office/powerpoint/2010/main" val="4052976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C24BAC-5496-644C-8A86-7B906AA6BABB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5A9859-740B-5D4A-9221-126432221C44}"/>
              </a:ext>
            </a:extLst>
          </p:cNvPr>
          <p:cNvSpPr/>
          <p:nvPr/>
        </p:nvSpPr>
        <p:spPr>
          <a:xfrm>
            <a:off x="5027278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1DEAE7-C364-3A46-87CF-94D02C763755}"/>
              </a:ext>
            </a:extLst>
          </p:cNvPr>
          <p:cNvSpPr/>
          <p:nvPr/>
        </p:nvSpPr>
        <p:spPr>
          <a:xfrm>
            <a:off x="5584664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5213593-BF4D-4C4B-9342-85EABF4CCBF7}"/>
              </a:ext>
            </a:extLst>
          </p:cNvPr>
          <p:cNvSpPr/>
          <p:nvPr/>
        </p:nvSpPr>
        <p:spPr>
          <a:xfrm>
            <a:off x="6142050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</p:spTree>
    <p:extLst>
      <p:ext uri="{BB962C8B-B14F-4D97-AF65-F5344CB8AC3E}">
        <p14:creationId xmlns:p14="http://schemas.microsoft.com/office/powerpoint/2010/main" val="2417352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825D02-D08B-1B4A-886B-7FCF953890D2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B60987-9713-E44A-99D9-AF6E9ED1C9EE}"/>
              </a:ext>
            </a:extLst>
          </p:cNvPr>
          <p:cNvSpPr/>
          <p:nvPr/>
        </p:nvSpPr>
        <p:spPr>
          <a:xfrm>
            <a:off x="5027278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9F6EEB-6F35-9149-9160-99B00249DD96}"/>
              </a:ext>
            </a:extLst>
          </p:cNvPr>
          <p:cNvSpPr/>
          <p:nvPr/>
        </p:nvSpPr>
        <p:spPr>
          <a:xfrm>
            <a:off x="5584664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D41DB0-FDF1-AD40-8D2B-CFF1151F1BA7}"/>
              </a:ext>
            </a:extLst>
          </p:cNvPr>
          <p:cNvSpPr/>
          <p:nvPr/>
        </p:nvSpPr>
        <p:spPr>
          <a:xfrm>
            <a:off x="6142050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3B7646-35E6-244E-9D3C-BEE34B84A151}"/>
              </a:ext>
            </a:extLst>
          </p:cNvPr>
          <p:cNvSpPr/>
          <p:nvPr/>
        </p:nvSpPr>
        <p:spPr>
          <a:xfrm>
            <a:off x="6699436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Y1</a:t>
            </a:r>
          </a:p>
        </p:txBody>
      </p:sp>
    </p:spTree>
    <p:extLst>
      <p:ext uri="{BB962C8B-B14F-4D97-AF65-F5344CB8AC3E}">
        <p14:creationId xmlns:p14="http://schemas.microsoft.com/office/powerpoint/2010/main" val="3414931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012358-F73C-2343-B952-CB55E47E5BA7}"/>
              </a:ext>
            </a:extLst>
          </p:cNvPr>
          <p:cNvSpPr/>
          <p:nvPr/>
        </p:nvSpPr>
        <p:spPr>
          <a:xfrm>
            <a:off x="2260315" y="470916"/>
            <a:ext cx="7952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Once a woman becomes matched she never becomes unmatched again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6C58AB-E9FF-FA41-9389-DC486AFDE3BA}"/>
              </a:ext>
            </a:extLst>
          </p:cNvPr>
          <p:cNvSpPr/>
          <p:nvPr/>
        </p:nvSpPr>
        <p:spPr>
          <a:xfrm>
            <a:off x="4469892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D29DC3-798D-BE49-8A59-D7712013F4AB}"/>
              </a:ext>
            </a:extLst>
          </p:cNvPr>
          <p:cNvSpPr/>
          <p:nvPr/>
        </p:nvSpPr>
        <p:spPr>
          <a:xfrm>
            <a:off x="5027278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293497-5349-8141-968E-3DF0D389F0DA}"/>
              </a:ext>
            </a:extLst>
          </p:cNvPr>
          <p:cNvSpPr/>
          <p:nvPr/>
        </p:nvSpPr>
        <p:spPr>
          <a:xfrm>
            <a:off x="5584664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3C22B6-4948-5D4C-995A-6D433F2EFB6B}"/>
              </a:ext>
            </a:extLst>
          </p:cNvPr>
          <p:cNvSpPr/>
          <p:nvPr/>
        </p:nvSpPr>
        <p:spPr>
          <a:xfrm>
            <a:off x="6142050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DEB7D1-F894-AC4A-B016-0E73235C82F8}"/>
              </a:ext>
            </a:extLst>
          </p:cNvPr>
          <p:cNvSpPr/>
          <p:nvPr/>
        </p:nvSpPr>
        <p:spPr>
          <a:xfrm>
            <a:off x="6699436" y="5805546"/>
            <a:ext cx="557386" cy="54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Y1</a:t>
            </a:r>
          </a:p>
        </p:txBody>
      </p:sp>
    </p:spTree>
    <p:extLst>
      <p:ext uri="{BB962C8B-B14F-4D97-AF65-F5344CB8AC3E}">
        <p14:creationId xmlns:p14="http://schemas.microsoft.com/office/powerpoint/2010/main" val="38410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1562610"/>
            <a:ext cx="10356350" cy="2387600"/>
          </a:xfrm>
        </p:spPr>
        <p:txBody>
          <a:bodyPr>
            <a:noAutofit/>
          </a:bodyPr>
          <a:lstStyle/>
          <a:p>
            <a:r>
              <a:rPr lang="en-US" sz="5400" dirty="0"/>
              <a:t>How many blocking pairs can a GS matching have in the worst case?</a:t>
            </a:r>
          </a:p>
        </p:txBody>
      </p:sp>
    </p:spTree>
    <p:extLst>
      <p:ext uri="{BB962C8B-B14F-4D97-AF65-F5344CB8AC3E}">
        <p14:creationId xmlns:p14="http://schemas.microsoft.com/office/powerpoint/2010/main" val="2346996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530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027" y="1716723"/>
            <a:ext cx="9332565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Gale-Shapley always produces a matching with no blocking pairs (i.e. stable)</a:t>
            </a:r>
          </a:p>
        </p:txBody>
      </p:sp>
    </p:spTree>
    <p:extLst>
      <p:ext uri="{BB962C8B-B14F-4D97-AF65-F5344CB8AC3E}">
        <p14:creationId xmlns:p14="http://schemas.microsoft.com/office/powerpoint/2010/main" val="3518523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171672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Stable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Matching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with </a:t>
            </a:r>
            <a:r>
              <a:rPr lang="en-US" dirty="0"/>
              <a:t>Evolving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Preferences</a:t>
            </a:r>
          </a:p>
        </p:txBody>
      </p:sp>
    </p:spTree>
    <p:extLst>
      <p:ext uri="{BB962C8B-B14F-4D97-AF65-F5344CB8AC3E}">
        <p14:creationId xmlns:p14="http://schemas.microsoft.com/office/powerpoint/2010/main" val="2454235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171672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Stable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Matching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with </a:t>
            </a:r>
            <a:r>
              <a:rPr lang="en-US" b="1" u="sng" dirty="0"/>
              <a:t>Evolving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Preferences</a:t>
            </a:r>
          </a:p>
        </p:txBody>
      </p:sp>
    </p:spTree>
    <p:extLst>
      <p:ext uri="{BB962C8B-B14F-4D97-AF65-F5344CB8AC3E}">
        <p14:creationId xmlns:p14="http://schemas.microsoft.com/office/powerpoint/2010/main" val="3329520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8317" y="833387"/>
            <a:ext cx="9144000" cy="991253"/>
          </a:xfrm>
        </p:spPr>
        <p:txBody>
          <a:bodyPr>
            <a:normAutofit/>
          </a:bodyPr>
          <a:lstStyle/>
          <a:p>
            <a:r>
              <a:rPr lang="en-US" dirty="0"/>
              <a:t>Evolving-data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21BA5-FD7B-B840-B9CD-5D86144E0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099" y="3628585"/>
            <a:ext cx="1461204" cy="1094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36E9D-DD74-5842-89A7-9EDA60DBE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419" y="2876763"/>
            <a:ext cx="2336680" cy="2277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AD932-D73C-B044-8523-AA43A4558D2C}"/>
              </a:ext>
            </a:extLst>
          </p:cNvPr>
          <p:cNvSpPr txBox="1"/>
          <p:nvPr/>
        </p:nvSpPr>
        <p:spPr>
          <a:xfrm>
            <a:off x="9245880" y="6078430"/>
            <a:ext cx="205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Julian Steger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57EC85-C22D-754B-AC8D-C27BE6B19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303" y="3411020"/>
            <a:ext cx="1972028" cy="1380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706AB7-74BA-644E-904D-B1D380BDA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095" y="2776316"/>
            <a:ext cx="3273424" cy="22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296681-F331-8C48-8C6C-14F7DA45C853}"/>
              </a:ext>
            </a:extLst>
          </p:cNvPr>
          <p:cNvSpPr txBox="1"/>
          <p:nvPr/>
        </p:nvSpPr>
        <p:spPr>
          <a:xfrm>
            <a:off x="6849674" y="1849820"/>
            <a:ext cx="20955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Website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Time of the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Slot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# clicks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# 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# hover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# items bought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E7DDCC-AD39-7243-9ABC-AD1691FE4B05}"/>
                  </a:ext>
                </a:extLst>
              </p:cNvPr>
              <p:cNvSpPr txBox="1"/>
              <p:nvPr/>
            </p:nvSpPr>
            <p:spPr>
              <a:xfrm>
                <a:off x="2820246" y="5042091"/>
                <a:ext cx="3302699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𝐶𝑜𝑚𝑝𝑎𝑛𝑦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(ETHZ) = f(attributes)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E7DDCC-AD39-7243-9ABC-AD1691FE4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246" y="5042091"/>
                <a:ext cx="3302699" cy="391261"/>
              </a:xfrm>
              <a:prstGeom prst="rect">
                <a:avLst/>
              </a:prstGeom>
              <a:blipFill>
                <a:blip r:embed="rId3"/>
                <a:stretch>
                  <a:fillRect t="-3125" r="-383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F1D4475-C24B-ED40-B195-F49FF0BDD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198" y="1849820"/>
            <a:ext cx="3588306" cy="23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2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23EE2C5-C041-B640-88F1-8B7408FC382A}"/>
              </a:ext>
            </a:extLst>
          </p:cNvPr>
          <p:cNvSpPr txBox="1"/>
          <p:nvPr/>
        </p:nvSpPr>
        <p:spPr>
          <a:xfrm>
            <a:off x="2410247" y="3063293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655DAB38-77A1-A44B-8C6B-3C5B582EDEE5}"/>
              </a:ext>
            </a:extLst>
          </p:cNvPr>
          <p:cNvSpPr/>
          <p:nvPr/>
        </p:nvSpPr>
        <p:spPr>
          <a:xfrm>
            <a:off x="2932388" y="1544206"/>
            <a:ext cx="473653" cy="354708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838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8317" y="2609635"/>
            <a:ext cx="9144000" cy="991253"/>
          </a:xfrm>
        </p:spPr>
        <p:txBody>
          <a:bodyPr>
            <a:normAutofit/>
          </a:bodyPr>
          <a:lstStyle/>
          <a:p>
            <a:r>
              <a:rPr lang="en-US" b="1" dirty="0"/>
              <a:t>Property #1:</a:t>
            </a:r>
            <a:r>
              <a:rPr lang="en-US" dirty="0"/>
              <a:t> pairwise swaps</a:t>
            </a:r>
          </a:p>
        </p:txBody>
      </p:sp>
    </p:spTree>
    <p:extLst>
      <p:ext uri="{BB962C8B-B14F-4D97-AF65-F5344CB8AC3E}">
        <p14:creationId xmlns:p14="http://schemas.microsoft.com/office/powerpoint/2010/main" val="1584025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51CA80-21EA-4F48-ACFD-9AA5237DF75C}"/>
              </a:ext>
            </a:extLst>
          </p:cNvPr>
          <p:cNvCxnSpPr/>
          <p:nvPr/>
        </p:nvCxnSpPr>
        <p:spPr>
          <a:xfrm flipH="1">
            <a:off x="2301411" y="4489807"/>
            <a:ext cx="7828908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AE8A5FD-95FF-B34C-928E-7C62F3E1A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248" y="168165"/>
            <a:ext cx="2567527" cy="17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3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51CA80-21EA-4F48-ACFD-9AA5237DF75C}"/>
              </a:ext>
            </a:extLst>
          </p:cNvPr>
          <p:cNvCxnSpPr/>
          <p:nvPr/>
        </p:nvCxnSpPr>
        <p:spPr>
          <a:xfrm flipH="1">
            <a:off x="2301411" y="4489807"/>
            <a:ext cx="7828908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20976D5-93F1-024D-AFA4-9C82D8281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248" y="168165"/>
            <a:ext cx="2567527" cy="17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15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E14175C-8DB7-7A46-B9EE-B8E80310123B}"/>
              </a:ext>
            </a:extLst>
          </p:cNvPr>
          <p:cNvCxnSpPr/>
          <p:nvPr/>
        </p:nvCxnSpPr>
        <p:spPr>
          <a:xfrm flipH="1">
            <a:off x="2301411" y="4489807"/>
            <a:ext cx="7828908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9CEFF8C-2593-5C41-889C-0D92C13E5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248" y="168165"/>
            <a:ext cx="2567527" cy="17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768" y="2239767"/>
            <a:ext cx="9144000" cy="1761814"/>
          </a:xfrm>
        </p:spPr>
        <p:txBody>
          <a:bodyPr>
            <a:normAutofit/>
          </a:bodyPr>
          <a:lstStyle/>
          <a:p>
            <a:r>
              <a:rPr lang="en-US" b="1" dirty="0"/>
              <a:t>Property #2: </a:t>
            </a:r>
            <a:r>
              <a:rPr lang="en-US" dirty="0"/>
              <a:t>Access to data is done via Boolean queries</a:t>
            </a:r>
          </a:p>
        </p:txBody>
      </p:sp>
    </p:spTree>
    <p:extLst>
      <p:ext uri="{BB962C8B-B14F-4D97-AF65-F5344CB8AC3E}">
        <p14:creationId xmlns:p14="http://schemas.microsoft.com/office/powerpoint/2010/main" val="11177133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1A1AA7-9576-B749-89CE-3C13E6D94F1B}"/>
              </a:ext>
            </a:extLst>
          </p:cNvPr>
          <p:cNvSpPr txBox="1"/>
          <p:nvPr/>
        </p:nvSpPr>
        <p:spPr>
          <a:xfrm>
            <a:off x="5424754" y="2343695"/>
            <a:ext cx="575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/>
              <a:t>&lt;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3E76E-B0A0-8A43-A5C0-DD82D085C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882" y="1745759"/>
            <a:ext cx="3046489" cy="2353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181EC-1181-9D4B-B9E5-89B0EAF1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107" y="1745759"/>
            <a:ext cx="3619031" cy="2353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5A9089-814F-F244-9A28-0B08B7804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431" y="3591385"/>
            <a:ext cx="725214" cy="50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25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AAF4A-8F8A-9849-BD47-2F94C9958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254" y="858295"/>
            <a:ext cx="1468350" cy="1805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13CAFA-9F4F-004C-90E6-6D5E60D17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52" y="4717981"/>
            <a:ext cx="1422115" cy="142211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393F71-3CC7-964D-BBC1-699132CB4AAC}"/>
              </a:ext>
            </a:extLst>
          </p:cNvPr>
          <p:cNvCxnSpPr>
            <a:stCxn id="3" idx="3"/>
            <a:endCxn id="2" idx="1"/>
          </p:cNvCxnSpPr>
          <p:nvPr/>
        </p:nvCxnSpPr>
        <p:spPr>
          <a:xfrm flipV="1">
            <a:off x="2239767" y="1760896"/>
            <a:ext cx="5367487" cy="366814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CBDE7A6-D7EB-9441-97A1-4EB11C2B7FDB}"/>
              </a:ext>
            </a:extLst>
          </p:cNvPr>
          <p:cNvSpPr txBox="1"/>
          <p:nvPr/>
        </p:nvSpPr>
        <p:spPr>
          <a:xfrm>
            <a:off x="10676935" y="1093837"/>
            <a:ext cx="2095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Website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Time of the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Slot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# clicks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# 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# hover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# items bought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D8A916-0764-E545-BFBD-CD2CD2CE0DFE}"/>
                  </a:ext>
                </a:extLst>
              </p:cNvPr>
              <p:cNvSpPr txBox="1"/>
              <p:nvPr/>
            </p:nvSpPr>
            <p:spPr>
              <a:xfrm>
                <a:off x="9075604" y="2773121"/>
                <a:ext cx="4658198" cy="29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pt-PT" sz="1200" b="0" i="1" smtClean="0">
                            <a:latin typeface="Cambria Math" panose="02040503050406030204" pitchFamily="18" charset="0"/>
                          </a:rPr>
                          <m:t>𝐶𝑜𝑚𝑝𝑎𝑛𝑦</m:t>
                        </m:r>
                        <m:r>
                          <a:rPr lang="pt-PT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12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(ETHZ) = f(data)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D8A916-0764-E545-BFBD-CD2CD2CE0D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604" y="2773121"/>
                <a:ext cx="4658198" cy="291618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8DACF5F-5FBF-8C41-BBAE-A1BA6612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881" y="1349270"/>
            <a:ext cx="1266054" cy="8232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AD24A48-ED6B-504F-B0C8-93DD61609688}"/>
              </a:ext>
            </a:extLst>
          </p:cNvPr>
          <p:cNvSpPr txBox="1"/>
          <p:nvPr/>
        </p:nvSpPr>
        <p:spPr>
          <a:xfrm flipH="1">
            <a:off x="5797238" y="4028581"/>
            <a:ext cx="322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&lt;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2990F6-7B6A-A44B-837B-6AAAD6478C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3863" y="3946495"/>
            <a:ext cx="823458" cy="6360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70320A-4167-5D48-AA06-3BF3DF53F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820" y="3946495"/>
            <a:ext cx="824341" cy="5360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88134A-D761-9149-97B3-924549B888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8500" y="4255481"/>
            <a:ext cx="294748" cy="2063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387D11-2596-EF4C-87BF-24ABADDADF30}"/>
              </a:ext>
            </a:extLst>
          </p:cNvPr>
          <p:cNvSpPr txBox="1"/>
          <p:nvPr/>
        </p:nvSpPr>
        <p:spPr>
          <a:xfrm>
            <a:off x="1445822" y="1176121"/>
            <a:ext cx="3244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α swaps per query</a:t>
            </a:r>
          </a:p>
        </p:txBody>
      </p:sp>
    </p:spTree>
    <p:extLst>
      <p:ext uri="{BB962C8B-B14F-4D97-AF65-F5344CB8AC3E}">
        <p14:creationId xmlns:p14="http://schemas.microsoft.com/office/powerpoint/2010/main" val="397167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171672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Stable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Matching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with Evolving Preferences</a:t>
            </a:r>
          </a:p>
        </p:txBody>
      </p:sp>
    </p:spTree>
    <p:extLst>
      <p:ext uri="{BB962C8B-B14F-4D97-AF65-F5344CB8AC3E}">
        <p14:creationId xmlns:p14="http://schemas.microsoft.com/office/powerpoint/2010/main" val="4984207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8D252F-1D3E-E145-B738-9AF8E2B90349}"/>
              </a:ext>
            </a:extLst>
          </p:cNvPr>
          <p:cNvSpPr txBox="1"/>
          <p:nvPr/>
        </p:nvSpPr>
        <p:spPr>
          <a:xfrm>
            <a:off x="2018915" y="1709666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Y2; Y1]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EC003-5D1A-C74A-9731-DBF99FF4CC64}"/>
              </a:ext>
            </a:extLst>
          </p:cNvPr>
          <p:cNvSpPr txBox="1"/>
          <p:nvPr/>
        </p:nvSpPr>
        <p:spPr>
          <a:xfrm>
            <a:off x="2018915" y="3133082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[Y3; Y1; Y2]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25FFFB-FC60-6445-8F9A-3245546726C6}"/>
              </a:ext>
            </a:extLst>
          </p:cNvPr>
          <p:cNvSpPr txBox="1"/>
          <p:nvPr/>
        </p:nvSpPr>
        <p:spPr>
          <a:xfrm>
            <a:off x="2018915" y="450925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[Y2; Y3; Y1]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9C3DB-3601-3B4D-AA5D-807577B23E8B}"/>
              </a:ext>
            </a:extLst>
          </p:cNvPr>
          <p:cNvSpPr txBox="1"/>
          <p:nvPr/>
        </p:nvSpPr>
        <p:spPr>
          <a:xfrm>
            <a:off x="8281605" y="1709666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[X1; X2; X3]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B6A118-B8F0-3341-9B44-2B4B8EBEAA9A}"/>
              </a:ext>
            </a:extLst>
          </p:cNvPr>
          <p:cNvSpPr txBox="1"/>
          <p:nvPr/>
        </p:nvSpPr>
        <p:spPr>
          <a:xfrm>
            <a:off x="8281605" y="313308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[X2; X3; X1]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121FE-C508-8A45-99E8-0FD42047FCB2}"/>
              </a:ext>
            </a:extLst>
          </p:cNvPr>
          <p:cNvSpPr txBox="1"/>
          <p:nvPr/>
        </p:nvSpPr>
        <p:spPr>
          <a:xfrm>
            <a:off x="8281604" y="450925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[X3; X2; X1]</a:t>
            </a:r>
          </a:p>
        </p:txBody>
      </p:sp>
    </p:spTree>
    <p:extLst>
      <p:ext uri="{BB962C8B-B14F-4D97-AF65-F5344CB8AC3E}">
        <p14:creationId xmlns:p14="http://schemas.microsoft.com/office/powerpoint/2010/main" val="1402816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1510300"/>
            <a:ext cx="9144000" cy="1895379"/>
          </a:xfrm>
        </p:spPr>
        <p:txBody>
          <a:bodyPr/>
          <a:lstStyle/>
          <a:p>
            <a:r>
              <a:rPr lang="en-US" b="1" dirty="0"/>
              <a:t>Goal: </a:t>
            </a:r>
            <a:r>
              <a:rPr lang="en-US" dirty="0"/>
              <a:t>minimize the number of blocking pairs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9588D-1573-7E4E-8C6C-6753DD499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959" y="3924727"/>
            <a:ext cx="2214081" cy="22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9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5849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B5314B-02BA-0647-AC69-8305A68982A5}"/>
              </a:ext>
            </a:extLst>
          </p:cNvPr>
          <p:cNvSpPr/>
          <p:nvPr/>
        </p:nvSpPr>
        <p:spPr>
          <a:xfrm>
            <a:off x="0" y="2585545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+mj-lt"/>
              </a:rPr>
              <a:t>Everyone with me?</a:t>
            </a:r>
          </a:p>
        </p:txBody>
      </p:sp>
    </p:spTree>
    <p:extLst>
      <p:ext uri="{BB962C8B-B14F-4D97-AF65-F5344CB8AC3E}">
        <p14:creationId xmlns:p14="http://schemas.microsoft.com/office/powerpoint/2010/main" val="1031164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B5314B-02BA-0647-AC69-8305A68982A5}"/>
              </a:ext>
            </a:extLst>
          </p:cNvPr>
          <p:cNvSpPr/>
          <p:nvPr/>
        </p:nvSpPr>
        <p:spPr>
          <a:xfrm>
            <a:off x="0" y="2585545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+mj-lt"/>
              </a:rPr>
              <a:t>Results of the paper</a:t>
            </a:r>
          </a:p>
        </p:txBody>
      </p:sp>
    </p:spTree>
    <p:extLst>
      <p:ext uri="{BB962C8B-B14F-4D97-AF65-F5344CB8AC3E}">
        <p14:creationId xmlns:p14="http://schemas.microsoft.com/office/powerpoint/2010/main" val="4220440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CDFD32-CAD2-2E47-9602-50A0E2C3149D}"/>
              </a:ext>
            </a:extLst>
          </p:cNvPr>
          <p:cNvSpPr/>
          <p:nvPr/>
        </p:nvSpPr>
        <p:spPr>
          <a:xfrm>
            <a:off x="0" y="1139369"/>
            <a:ext cx="1219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+mj-lt"/>
              </a:rPr>
              <a:t>A naïve algorithm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FE4318-5E35-B146-B9E4-41FFD435F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784" y="3354552"/>
            <a:ext cx="58801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1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Sorting and selection</a:t>
            </a:r>
            <a:br>
              <a:rPr lang="en-US" dirty="0"/>
            </a:br>
            <a:r>
              <a:rPr lang="en-US" dirty="0"/>
              <a:t>on dynamic data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849EDD-4902-BE46-9598-952EFB8E41B3}"/>
              </a:ext>
            </a:extLst>
          </p:cNvPr>
          <p:cNvSpPr/>
          <p:nvPr/>
        </p:nvSpPr>
        <p:spPr>
          <a:xfrm>
            <a:off x="2844280" y="3509963"/>
            <a:ext cx="6329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Aris </a:t>
            </a:r>
            <a:r>
              <a:rPr lang="en-US" sz="1400" dirty="0" err="1"/>
              <a:t>Anagnostopoulos</a:t>
            </a:r>
            <a:r>
              <a:rPr lang="en-US" sz="1400" dirty="0"/>
              <a:t>, </a:t>
            </a:r>
            <a:r>
              <a:rPr lang="en-US" sz="1400" dirty="0" err="1"/>
              <a:t>Ravu</a:t>
            </a:r>
            <a:r>
              <a:rPr lang="en-US" sz="1400" dirty="0"/>
              <a:t> </a:t>
            </a:r>
            <a:r>
              <a:rPr lang="en-US" sz="1400" dirty="0" err="1"/>
              <a:t>Kummar</a:t>
            </a:r>
            <a:r>
              <a:rPr lang="en-US" sz="1400" dirty="0"/>
              <a:t>, Mohammad </a:t>
            </a:r>
            <a:r>
              <a:rPr lang="en-US" sz="1400" dirty="0" err="1"/>
              <a:t>Mahdian</a:t>
            </a:r>
            <a:r>
              <a:rPr lang="en-US" sz="1400" dirty="0"/>
              <a:t>, Eli </a:t>
            </a:r>
            <a:r>
              <a:rPr lang="en-US" sz="1400" dirty="0" err="1"/>
              <a:t>Upfal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5803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6503E9-8FC3-D645-8FDF-0EB8D0F4269B}"/>
              </a:ext>
            </a:extLst>
          </p:cNvPr>
          <p:cNvSpPr txBox="1">
            <a:spLocks/>
          </p:cNvSpPr>
          <p:nvPr/>
        </p:nvSpPr>
        <p:spPr>
          <a:xfrm>
            <a:off x="1657768" y="2239767"/>
            <a:ext cx="9144000" cy="1761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Quicksort refresher</a:t>
            </a:r>
          </a:p>
        </p:txBody>
      </p:sp>
    </p:spTree>
    <p:extLst>
      <p:ext uri="{BB962C8B-B14F-4D97-AF65-F5344CB8AC3E}">
        <p14:creationId xmlns:p14="http://schemas.microsoft.com/office/powerpoint/2010/main" val="12266516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05856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55CB99-7220-7A47-ADEA-F6309DBD038A}"/>
              </a:ext>
            </a:extLst>
          </p:cNvPr>
          <p:cNvCxnSpPr/>
          <p:nvPr/>
        </p:nvCxnSpPr>
        <p:spPr>
          <a:xfrm>
            <a:off x="1471448" y="2112579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D44177-45FB-A944-B995-4FBB74811D62}"/>
              </a:ext>
            </a:extLst>
          </p:cNvPr>
          <p:cNvCxnSpPr/>
          <p:nvPr/>
        </p:nvCxnSpPr>
        <p:spPr>
          <a:xfrm>
            <a:off x="9254359" y="2112579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7867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15CFE2-B6FE-DB4A-9B9D-610C6ACF2093}"/>
              </a:ext>
            </a:extLst>
          </p:cNvPr>
          <p:cNvCxnSpPr/>
          <p:nvPr/>
        </p:nvCxnSpPr>
        <p:spPr>
          <a:xfrm>
            <a:off x="3069021" y="2112579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A614A3-4DF8-C948-A075-30CBCBB5FDE6}"/>
              </a:ext>
            </a:extLst>
          </p:cNvPr>
          <p:cNvCxnSpPr/>
          <p:nvPr/>
        </p:nvCxnSpPr>
        <p:spPr>
          <a:xfrm>
            <a:off x="9254359" y="2112579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2624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250906-AB3F-BF43-9485-C29A7FCB5493}"/>
              </a:ext>
            </a:extLst>
          </p:cNvPr>
          <p:cNvCxnSpPr/>
          <p:nvPr/>
        </p:nvCxnSpPr>
        <p:spPr>
          <a:xfrm>
            <a:off x="3079531" y="2060027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41F787-21C4-1A4C-9C24-10AC631356D1}"/>
              </a:ext>
            </a:extLst>
          </p:cNvPr>
          <p:cNvCxnSpPr/>
          <p:nvPr/>
        </p:nvCxnSpPr>
        <p:spPr>
          <a:xfrm>
            <a:off x="9249103" y="2144110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204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0EBCBB-488B-0449-B80F-1159D3A07AAF}"/>
              </a:ext>
            </a:extLst>
          </p:cNvPr>
          <p:cNvCxnSpPr/>
          <p:nvPr/>
        </p:nvCxnSpPr>
        <p:spPr>
          <a:xfrm>
            <a:off x="3079531" y="2081048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5F1427-80E2-3C49-BA81-E6CCC0089377}"/>
              </a:ext>
            </a:extLst>
          </p:cNvPr>
          <p:cNvCxnSpPr/>
          <p:nvPr/>
        </p:nvCxnSpPr>
        <p:spPr>
          <a:xfrm>
            <a:off x="9280634" y="2081048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314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6208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44491C-6C3B-D14B-8133-777A297B8628}"/>
              </a:ext>
            </a:extLst>
          </p:cNvPr>
          <p:cNvCxnSpPr/>
          <p:nvPr/>
        </p:nvCxnSpPr>
        <p:spPr>
          <a:xfrm>
            <a:off x="3069021" y="2070538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548374-E5C6-104D-9F79-F463732FEE69}"/>
              </a:ext>
            </a:extLst>
          </p:cNvPr>
          <p:cNvCxnSpPr/>
          <p:nvPr/>
        </p:nvCxnSpPr>
        <p:spPr>
          <a:xfrm>
            <a:off x="7735613" y="2070538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7042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E16B3B-BA54-5848-B77F-37B335D454DD}"/>
              </a:ext>
            </a:extLst>
          </p:cNvPr>
          <p:cNvCxnSpPr/>
          <p:nvPr/>
        </p:nvCxnSpPr>
        <p:spPr>
          <a:xfrm>
            <a:off x="4572000" y="2017986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F9E9F4-ABDA-F84E-A5C9-33B49068CD06}"/>
              </a:ext>
            </a:extLst>
          </p:cNvPr>
          <p:cNvCxnSpPr/>
          <p:nvPr/>
        </p:nvCxnSpPr>
        <p:spPr>
          <a:xfrm>
            <a:off x="6138041" y="2017986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9254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E16B3B-BA54-5848-B77F-37B335D454DD}"/>
              </a:ext>
            </a:extLst>
          </p:cNvPr>
          <p:cNvCxnSpPr/>
          <p:nvPr/>
        </p:nvCxnSpPr>
        <p:spPr>
          <a:xfrm>
            <a:off x="4572000" y="2017986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F9E9F4-ABDA-F84E-A5C9-33B49068CD06}"/>
              </a:ext>
            </a:extLst>
          </p:cNvPr>
          <p:cNvCxnSpPr/>
          <p:nvPr/>
        </p:nvCxnSpPr>
        <p:spPr>
          <a:xfrm>
            <a:off x="6138041" y="2017986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1211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88CF-20E7-0A4D-9E4E-2B571474E047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F9E9F4-ABDA-F84E-A5C9-33B49068CD06}"/>
              </a:ext>
            </a:extLst>
          </p:cNvPr>
          <p:cNvCxnSpPr/>
          <p:nvPr/>
        </p:nvCxnSpPr>
        <p:spPr>
          <a:xfrm>
            <a:off x="6138041" y="2017986"/>
            <a:ext cx="0" cy="201798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4813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A3B127-D043-7B49-83E4-AC873EF393CB}"/>
              </a:ext>
            </a:extLst>
          </p:cNvPr>
          <p:cNvSpPr/>
          <p:nvPr/>
        </p:nvSpPr>
        <p:spPr>
          <a:xfrm>
            <a:off x="735724" y="2559266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13C5C0-3D5F-6C46-A4A2-5F93B0D2BDAE}"/>
              </a:ext>
            </a:extLst>
          </p:cNvPr>
          <p:cNvSpPr/>
          <p:nvPr/>
        </p:nvSpPr>
        <p:spPr>
          <a:xfrm>
            <a:off x="2180896" y="2559266"/>
            <a:ext cx="1082566" cy="1072055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C489F-9938-254F-B849-02744F61A3E6}"/>
              </a:ext>
            </a:extLst>
          </p:cNvPr>
          <p:cNvSpPr/>
          <p:nvPr/>
        </p:nvSpPr>
        <p:spPr>
          <a:xfrm>
            <a:off x="3731172" y="2559265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C0BF1-8AF4-2F4C-BA36-3C5672766B12}"/>
              </a:ext>
            </a:extLst>
          </p:cNvPr>
          <p:cNvSpPr/>
          <p:nvPr/>
        </p:nvSpPr>
        <p:spPr>
          <a:xfrm>
            <a:off x="6321972" y="856586"/>
            <a:ext cx="1082566" cy="107205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A5B7EF-CBF5-1246-9949-4E1308A1355B}"/>
              </a:ext>
            </a:extLst>
          </p:cNvPr>
          <p:cNvSpPr/>
          <p:nvPr/>
        </p:nvSpPr>
        <p:spPr>
          <a:xfrm>
            <a:off x="8996855" y="2559264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056891-CCA5-E547-9C6E-EF26C7C16ED8}"/>
              </a:ext>
            </a:extLst>
          </p:cNvPr>
          <p:cNvSpPr/>
          <p:nvPr/>
        </p:nvSpPr>
        <p:spPr>
          <a:xfrm>
            <a:off x="10442027" y="2559263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593983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16723"/>
            <a:ext cx="12192000" cy="2387600"/>
          </a:xfrm>
        </p:spPr>
        <p:txBody>
          <a:bodyPr>
            <a:normAutofit/>
          </a:bodyPr>
          <a:lstStyle/>
          <a:p>
            <a:r>
              <a:rPr lang="en-US" sz="5400" dirty="0"/>
              <a:t>What is the running-time of Quicksort in the dynamic model?</a:t>
            </a:r>
          </a:p>
        </p:txBody>
      </p:sp>
    </p:spTree>
    <p:extLst>
      <p:ext uri="{BB962C8B-B14F-4D97-AF65-F5344CB8AC3E}">
        <p14:creationId xmlns:p14="http://schemas.microsoft.com/office/powerpoint/2010/main" val="8539101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1FAECB-2181-4647-B19C-580B0CB80C66}"/>
              </a:ext>
            </a:extLst>
          </p:cNvPr>
          <p:cNvSpPr/>
          <p:nvPr/>
        </p:nvSpPr>
        <p:spPr>
          <a:xfrm>
            <a:off x="1828800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3A17E6-9214-F84C-A132-D100FF104321}"/>
              </a:ext>
            </a:extLst>
          </p:cNvPr>
          <p:cNvSpPr/>
          <p:nvPr/>
        </p:nvSpPr>
        <p:spPr>
          <a:xfrm>
            <a:off x="3273972" y="2559269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985799-8E09-5C4F-A28E-B923C54321BD}"/>
              </a:ext>
            </a:extLst>
          </p:cNvPr>
          <p:cNvSpPr/>
          <p:nvPr/>
        </p:nvSpPr>
        <p:spPr>
          <a:xfrm>
            <a:off x="4824248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0F9A9-67E0-DB46-A7AF-08A8DE7A5FEF}"/>
              </a:ext>
            </a:extLst>
          </p:cNvPr>
          <p:cNvSpPr/>
          <p:nvPr/>
        </p:nvSpPr>
        <p:spPr>
          <a:xfrm>
            <a:off x="6374524" y="2559268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7D1145-28B9-AD44-BCBA-533E7F7EEB0C}"/>
              </a:ext>
            </a:extLst>
          </p:cNvPr>
          <p:cNvSpPr/>
          <p:nvPr/>
        </p:nvSpPr>
        <p:spPr>
          <a:xfrm>
            <a:off x="7924800" y="2559267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999F13-50C3-6A4C-9862-47DF44C233F1}"/>
              </a:ext>
            </a:extLst>
          </p:cNvPr>
          <p:cNvSpPr/>
          <p:nvPr/>
        </p:nvSpPr>
        <p:spPr>
          <a:xfrm>
            <a:off x="9475076" y="2559266"/>
            <a:ext cx="1082566" cy="10720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1BFDCC54-AE04-4349-9F99-5632B0BB1B97}"/>
              </a:ext>
            </a:extLst>
          </p:cNvPr>
          <p:cNvSpPr/>
          <p:nvPr/>
        </p:nvSpPr>
        <p:spPr>
          <a:xfrm rot="16200000">
            <a:off x="6005349" y="2310959"/>
            <a:ext cx="265383" cy="306902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F8D00-0B5C-E845-92AB-D68CF096C642}"/>
              </a:ext>
            </a:extLst>
          </p:cNvPr>
          <p:cNvSpPr txBox="1"/>
          <p:nvPr/>
        </p:nvSpPr>
        <p:spPr>
          <a:xfrm>
            <a:off x="5264936" y="4254058"/>
            <a:ext cx="1798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Good pivot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53A6DF8E-4918-B24C-AD3D-1F77A01793E9}"/>
              </a:ext>
            </a:extLst>
          </p:cNvPr>
          <p:cNvSpPr/>
          <p:nvPr/>
        </p:nvSpPr>
        <p:spPr>
          <a:xfrm rot="16200000">
            <a:off x="5994839" y="1062855"/>
            <a:ext cx="286404" cy="611701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6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297456-92E1-7E45-BD68-CEBC7924B515}"/>
              </a:ext>
            </a:extLst>
          </p:cNvPr>
          <p:cNvSpPr/>
          <p:nvPr/>
        </p:nvSpPr>
        <p:spPr>
          <a:xfrm>
            <a:off x="0" y="1671145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Mistakes while sorting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C7EBE6-6210-8E48-9CE0-AE55BF9078F0}"/>
                  </a:ext>
                </a:extLst>
              </p:cNvPr>
              <p:cNvSpPr txBox="1"/>
              <p:nvPr/>
            </p:nvSpPr>
            <p:spPr>
              <a:xfrm>
                <a:off x="7711808" y="3861779"/>
                <a:ext cx="10596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5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pt-PT" sz="5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C7EBE6-6210-8E48-9CE0-AE55BF907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808" y="3861779"/>
                <a:ext cx="1059649" cy="923330"/>
              </a:xfrm>
              <a:prstGeom prst="rect">
                <a:avLst/>
              </a:prstGeom>
              <a:blipFill>
                <a:blip r:embed="rId3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B66496-125B-1D44-A31E-937058A4C119}"/>
                  </a:ext>
                </a:extLst>
              </p:cNvPr>
              <p:cNvSpPr txBox="1"/>
              <p:nvPr/>
            </p:nvSpPr>
            <p:spPr>
              <a:xfrm>
                <a:off x="3643294" y="3861779"/>
                <a:ext cx="10443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5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pt-PT" sz="5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PT" sz="5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</m:e>
                        <m:sub>
                          <m:r>
                            <a:rPr lang="pt-PT" sz="5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B66496-125B-1D44-A31E-937058A4C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294" y="3861779"/>
                <a:ext cx="1044320" cy="923330"/>
              </a:xfrm>
              <a:prstGeom prst="rect">
                <a:avLst/>
              </a:prstGeom>
              <a:blipFill>
                <a:blip r:embed="rId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1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0A6D3E-FD55-7A40-8FE6-FF7CB70D1845}"/>
              </a:ext>
            </a:extLst>
          </p:cNvPr>
          <p:cNvSpPr/>
          <p:nvPr/>
        </p:nvSpPr>
        <p:spPr>
          <a:xfrm>
            <a:off x="735724" y="2559266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DBC79-DA9B-F34B-AC37-016D39B1A526}"/>
              </a:ext>
            </a:extLst>
          </p:cNvPr>
          <p:cNvSpPr/>
          <p:nvPr/>
        </p:nvSpPr>
        <p:spPr>
          <a:xfrm>
            <a:off x="2180896" y="2559266"/>
            <a:ext cx="1082566" cy="1072055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21A518-47AA-DE4D-87B5-5F3A9A77AA78}"/>
              </a:ext>
            </a:extLst>
          </p:cNvPr>
          <p:cNvSpPr/>
          <p:nvPr/>
        </p:nvSpPr>
        <p:spPr>
          <a:xfrm>
            <a:off x="5025716" y="586626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06281-508F-7542-B294-BAABB1EEA1C9}"/>
              </a:ext>
            </a:extLst>
          </p:cNvPr>
          <p:cNvSpPr/>
          <p:nvPr/>
        </p:nvSpPr>
        <p:spPr>
          <a:xfrm>
            <a:off x="8944303" y="2559263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5B9936-8CE3-1642-81A2-D857348EE35E}"/>
              </a:ext>
            </a:extLst>
          </p:cNvPr>
          <p:cNvSpPr/>
          <p:nvPr/>
        </p:nvSpPr>
        <p:spPr>
          <a:xfrm>
            <a:off x="10442027" y="2559263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DB4969-F8F9-C944-8A1F-B8E50AA2C091}"/>
              </a:ext>
            </a:extLst>
          </p:cNvPr>
          <p:cNvSpPr/>
          <p:nvPr/>
        </p:nvSpPr>
        <p:spPr>
          <a:xfrm>
            <a:off x="7446579" y="2559263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44077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0A6D3E-FD55-7A40-8FE6-FF7CB70D1845}"/>
              </a:ext>
            </a:extLst>
          </p:cNvPr>
          <p:cNvSpPr/>
          <p:nvPr/>
        </p:nvSpPr>
        <p:spPr>
          <a:xfrm>
            <a:off x="735724" y="2559266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DBC79-DA9B-F34B-AC37-016D39B1A526}"/>
              </a:ext>
            </a:extLst>
          </p:cNvPr>
          <p:cNvSpPr/>
          <p:nvPr/>
        </p:nvSpPr>
        <p:spPr>
          <a:xfrm>
            <a:off x="2180896" y="2559266"/>
            <a:ext cx="1082566" cy="1072055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06281-508F-7542-B294-BAABB1EEA1C9}"/>
              </a:ext>
            </a:extLst>
          </p:cNvPr>
          <p:cNvSpPr/>
          <p:nvPr/>
        </p:nvSpPr>
        <p:spPr>
          <a:xfrm>
            <a:off x="8944303" y="2559263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5B9936-8CE3-1642-81A2-D857348EE35E}"/>
              </a:ext>
            </a:extLst>
          </p:cNvPr>
          <p:cNvSpPr/>
          <p:nvPr/>
        </p:nvSpPr>
        <p:spPr>
          <a:xfrm>
            <a:off x="10442027" y="2559263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DB4969-F8F9-C944-8A1F-B8E50AA2C091}"/>
              </a:ext>
            </a:extLst>
          </p:cNvPr>
          <p:cNvSpPr/>
          <p:nvPr/>
        </p:nvSpPr>
        <p:spPr>
          <a:xfrm>
            <a:off x="7446579" y="2559263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2479D4-65C8-454A-B848-9903F086A19E}"/>
              </a:ext>
            </a:extLst>
          </p:cNvPr>
          <p:cNvSpPr/>
          <p:nvPr/>
        </p:nvSpPr>
        <p:spPr>
          <a:xfrm>
            <a:off x="5025716" y="586626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99139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9892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0A6D3E-FD55-7A40-8FE6-FF7CB70D1845}"/>
              </a:ext>
            </a:extLst>
          </p:cNvPr>
          <p:cNvSpPr/>
          <p:nvPr/>
        </p:nvSpPr>
        <p:spPr>
          <a:xfrm>
            <a:off x="735724" y="2559266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DBC79-DA9B-F34B-AC37-016D39B1A526}"/>
              </a:ext>
            </a:extLst>
          </p:cNvPr>
          <p:cNvSpPr/>
          <p:nvPr/>
        </p:nvSpPr>
        <p:spPr>
          <a:xfrm>
            <a:off x="2180896" y="2559266"/>
            <a:ext cx="1082566" cy="1072055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06281-508F-7542-B294-BAABB1EEA1C9}"/>
              </a:ext>
            </a:extLst>
          </p:cNvPr>
          <p:cNvSpPr/>
          <p:nvPr/>
        </p:nvSpPr>
        <p:spPr>
          <a:xfrm>
            <a:off x="8944303" y="2559263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5B9936-8CE3-1642-81A2-D857348EE35E}"/>
              </a:ext>
            </a:extLst>
          </p:cNvPr>
          <p:cNvSpPr/>
          <p:nvPr/>
        </p:nvSpPr>
        <p:spPr>
          <a:xfrm>
            <a:off x="10442027" y="2559263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DB4969-F8F9-C944-8A1F-B8E50AA2C091}"/>
              </a:ext>
            </a:extLst>
          </p:cNvPr>
          <p:cNvSpPr/>
          <p:nvPr/>
        </p:nvSpPr>
        <p:spPr>
          <a:xfrm>
            <a:off x="7446579" y="2559263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1BE119-2F5E-7D43-803D-050FF290344E}"/>
              </a:ext>
            </a:extLst>
          </p:cNvPr>
          <p:cNvSpPr/>
          <p:nvPr/>
        </p:nvSpPr>
        <p:spPr>
          <a:xfrm>
            <a:off x="5025716" y="586626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69393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212950-6708-4F49-855B-B64BC39832CA}"/>
              </a:ext>
            </a:extLst>
          </p:cNvPr>
          <p:cNvSpPr/>
          <p:nvPr/>
        </p:nvSpPr>
        <p:spPr>
          <a:xfrm>
            <a:off x="0" y="3797895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Kendall 𝜏-distance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2026E3-AA56-A24C-BD71-F39EACFD83A9}"/>
              </a:ext>
            </a:extLst>
          </p:cNvPr>
          <p:cNvSpPr/>
          <p:nvPr/>
        </p:nvSpPr>
        <p:spPr>
          <a:xfrm>
            <a:off x="-64423" y="1518276"/>
            <a:ext cx="125057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How can we count the number of mistakes?</a:t>
            </a:r>
          </a:p>
        </p:txBody>
      </p:sp>
    </p:spTree>
    <p:extLst>
      <p:ext uri="{BB962C8B-B14F-4D97-AF65-F5344CB8AC3E}">
        <p14:creationId xmlns:p14="http://schemas.microsoft.com/office/powerpoint/2010/main" val="162496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6991D3-66BE-5C44-972F-1426D3B1DF92}"/>
              </a:ext>
            </a:extLst>
          </p:cNvPr>
          <p:cNvSpPr/>
          <p:nvPr/>
        </p:nvSpPr>
        <p:spPr>
          <a:xfrm>
            <a:off x="3681511" y="879969"/>
            <a:ext cx="1082566" cy="1072055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03546E-74AA-C54E-9E8A-92DCDAFD4403}"/>
              </a:ext>
            </a:extLst>
          </p:cNvPr>
          <p:cNvSpPr/>
          <p:nvPr/>
        </p:nvSpPr>
        <p:spPr>
          <a:xfrm>
            <a:off x="6905562" y="874721"/>
            <a:ext cx="1082566" cy="107205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FFF939-C897-8E41-92FA-FC3F70C18925}"/>
              </a:ext>
            </a:extLst>
          </p:cNvPr>
          <p:cNvSpPr/>
          <p:nvPr/>
        </p:nvSpPr>
        <p:spPr>
          <a:xfrm>
            <a:off x="5371048" y="874721"/>
            <a:ext cx="1082566" cy="107205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77E47F-7C2F-C447-A759-E1AC3756F0AB}"/>
              </a:ext>
            </a:extLst>
          </p:cNvPr>
          <p:cNvSpPr/>
          <p:nvPr/>
        </p:nvSpPr>
        <p:spPr>
          <a:xfrm>
            <a:off x="8553058" y="879971"/>
            <a:ext cx="1082566" cy="107205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BC69B6-E470-4B48-B1BB-492C66162B59}"/>
              </a:ext>
            </a:extLst>
          </p:cNvPr>
          <p:cNvSpPr/>
          <p:nvPr/>
        </p:nvSpPr>
        <p:spPr>
          <a:xfrm>
            <a:off x="3681511" y="2976782"/>
            <a:ext cx="1082566" cy="107205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C27A2E-19C9-834A-8C11-13AD85F841A3}"/>
              </a:ext>
            </a:extLst>
          </p:cNvPr>
          <p:cNvSpPr/>
          <p:nvPr/>
        </p:nvSpPr>
        <p:spPr>
          <a:xfrm>
            <a:off x="6905562" y="2971534"/>
            <a:ext cx="1082566" cy="1072055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769812-D378-9A48-AD57-BE846B347937}"/>
              </a:ext>
            </a:extLst>
          </p:cNvPr>
          <p:cNvSpPr/>
          <p:nvPr/>
        </p:nvSpPr>
        <p:spPr>
          <a:xfrm>
            <a:off x="5371048" y="2971534"/>
            <a:ext cx="1082566" cy="107205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2C0F88-6287-BB41-A355-83AE2014801E}"/>
              </a:ext>
            </a:extLst>
          </p:cNvPr>
          <p:cNvSpPr/>
          <p:nvPr/>
        </p:nvSpPr>
        <p:spPr>
          <a:xfrm>
            <a:off x="8553058" y="2976784"/>
            <a:ext cx="1082566" cy="107205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66D47D-19F6-DC49-9824-3DC0AA7FED45}"/>
                  </a:ext>
                </a:extLst>
              </p:cNvPr>
              <p:cNvSpPr txBox="1"/>
              <p:nvPr/>
            </p:nvSpPr>
            <p:spPr>
              <a:xfrm>
                <a:off x="2372553" y="1118360"/>
                <a:ext cx="7036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pt-PT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66D47D-19F6-DC49-9824-3DC0AA7FE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553" y="1118360"/>
                <a:ext cx="703654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BAEF95-0353-4E42-9D88-CB0B41EF17F7}"/>
                  </a:ext>
                </a:extLst>
              </p:cNvPr>
              <p:cNvSpPr txBox="1"/>
              <p:nvPr/>
            </p:nvSpPr>
            <p:spPr>
              <a:xfrm>
                <a:off x="2329501" y="3215173"/>
                <a:ext cx="7036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pt-PT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PT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acc>
                        </m:e>
                        <m:sub>
                          <m:r>
                            <a:rPr lang="pt-PT" sz="32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BAEF95-0353-4E42-9D88-CB0B41EF1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501" y="3215173"/>
                <a:ext cx="70365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F611A1-52BF-5C43-BF3F-83AAFEE4314E}"/>
                  </a:ext>
                </a:extLst>
              </p:cNvPr>
              <p:cNvSpPr txBox="1"/>
              <p:nvPr/>
            </p:nvSpPr>
            <p:spPr>
              <a:xfrm>
                <a:off x="0" y="4764022"/>
                <a:ext cx="12191999" cy="13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𝐾𝑇</m:t>
                          </m:r>
                        </m:e>
                        <m:sub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pt-P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pt-P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1,            (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sSub>
                                <m:sSubPr>
                                  <m:ctrlP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pt-PT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pt-PT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pt-PT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pt-PT" sz="28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𝑎𝑛𝑑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pt-P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pt-PT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pt-PT" sz="28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  <m:r>
                                <a:rPr lang="pt-PT" sz="2800" i="1">
                                  <a:latin typeface="Cambria Math" panose="02040503050406030204" pitchFamily="18" charset="0"/>
                                </a:rPr>
                                <m:t>𝑜𝑟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pt-PT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sSub>
                                <m:sSubPr>
                                  <m:ctrlPr>
                                    <a:rPr lang="pt-P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pt-PT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pt-PT" sz="28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pt-PT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pt-PT" sz="28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pt-PT" sz="2800" i="1">
                                  <a:latin typeface="Cambria Math" panose="02040503050406030204" pitchFamily="18" charset="0"/>
                                </a:rPr>
                                <m:t>𝑎𝑛𝑑</m:t>
                              </m:r>
                              <m:r>
                                <a:rPr lang="pt-PT" sz="2800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pt-PT" sz="2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pt-P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pt-PT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pt-PT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pt-PT" sz="2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pt-PT" sz="28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pt-PT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0,                                                                                           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pt-PT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F611A1-52BF-5C43-BF3F-83AAFEE43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64022"/>
                <a:ext cx="12191999" cy="1375633"/>
              </a:xfrm>
              <a:prstGeom prst="rect">
                <a:avLst/>
              </a:prstGeom>
              <a:blipFill>
                <a:blip r:embed="rId5"/>
                <a:stretch>
                  <a:fillRect l="-3646" t="-232110" b="-330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3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9AE9D5BF-746B-C346-8C7B-67AA063430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89061" y="2005705"/>
                <a:ext cx="10541285" cy="23876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4800" b="1" dirty="0">
                    <a:solidFill>
                      <a:schemeClr val="tx1"/>
                    </a:solidFill>
                  </a:rPr>
                  <a:t>At the completion of Quicksort</a:t>
                </a:r>
                <a:r>
                  <a:rPr lang="en-US" sz="4800" dirty="0">
                    <a:solidFill>
                      <a:schemeClr val="tx1"/>
                    </a:solidFill>
                  </a:rPr>
                  <a:t>, given an element u, how many pairs (u, v) do the permutations</a:t>
                </a:r>
                <a14:m>
                  <m:oMath xmlns:m="http://schemas.openxmlformats.org/officeDocument/2006/math">
                    <m:r>
                      <a:rPr lang="pt-PT" sz="4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4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pt-PT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acc>
                    <m:r>
                      <a:rPr lang="en-US" sz="4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</a:rPr>
                  <a:t>rank differently?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9AE9D5BF-746B-C346-8C7B-67AA06343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61" y="2005705"/>
                <a:ext cx="10541285" cy="2387600"/>
              </a:xfrm>
              <a:prstGeom prst="rect">
                <a:avLst/>
              </a:prstGeom>
              <a:blipFill>
                <a:blip r:embed="rId3"/>
                <a:stretch>
                  <a:fillRect l="-2647" t="-2116" b="-6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26125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0A6D3E-FD55-7A40-8FE6-FF7CB70D1845}"/>
              </a:ext>
            </a:extLst>
          </p:cNvPr>
          <p:cNvSpPr/>
          <p:nvPr/>
        </p:nvSpPr>
        <p:spPr>
          <a:xfrm>
            <a:off x="735724" y="2559266"/>
            <a:ext cx="1082566" cy="1072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1DBC79-DA9B-F34B-AC37-016D39B1A526}"/>
              </a:ext>
            </a:extLst>
          </p:cNvPr>
          <p:cNvSpPr/>
          <p:nvPr/>
        </p:nvSpPr>
        <p:spPr>
          <a:xfrm>
            <a:off x="2180896" y="2559266"/>
            <a:ext cx="1082566" cy="1072055"/>
          </a:xfrm>
          <a:prstGeom prst="rect">
            <a:avLst/>
          </a:prstGeom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06281-508F-7542-B294-BAABB1EEA1C9}"/>
              </a:ext>
            </a:extLst>
          </p:cNvPr>
          <p:cNvSpPr/>
          <p:nvPr/>
        </p:nvSpPr>
        <p:spPr>
          <a:xfrm>
            <a:off x="8944303" y="2559263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5B9936-8CE3-1642-81A2-D857348EE35E}"/>
              </a:ext>
            </a:extLst>
          </p:cNvPr>
          <p:cNvSpPr/>
          <p:nvPr/>
        </p:nvSpPr>
        <p:spPr>
          <a:xfrm>
            <a:off x="10442027" y="2559263"/>
            <a:ext cx="1082566" cy="1072055"/>
          </a:xfrm>
          <a:prstGeom prst="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DB4969-F8F9-C944-8A1F-B8E50AA2C091}"/>
              </a:ext>
            </a:extLst>
          </p:cNvPr>
          <p:cNvSpPr/>
          <p:nvPr/>
        </p:nvSpPr>
        <p:spPr>
          <a:xfrm>
            <a:off x="7446579" y="2559263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1BE119-2F5E-7D43-803D-050FF290344E}"/>
              </a:ext>
            </a:extLst>
          </p:cNvPr>
          <p:cNvSpPr/>
          <p:nvPr/>
        </p:nvSpPr>
        <p:spPr>
          <a:xfrm>
            <a:off x="5025716" y="586626"/>
            <a:ext cx="1082566" cy="1072055"/>
          </a:xfrm>
          <a:prstGeom prst="rect">
            <a:avLst/>
          </a:prstGeom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036934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CF2900-A718-A446-9FF1-131252790B17}"/>
                  </a:ext>
                </a:extLst>
              </p:cNvPr>
              <p:cNvSpPr txBox="1"/>
              <p:nvPr/>
            </p:nvSpPr>
            <p:spPr>
              <a:xfrm>
                <a:off x="3450879" y="1527794"/>
                <a:ext cx="583352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𝑠𝑤𝑎𝑝𝑠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𝑜𝑓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pt-PT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CF2900-A718-A446-9FF1-131252790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879" y="1527794"/>
                <a:ext cx="5833520" cy="923330"/>
              </a:xfrm>
              <a:prstGeom prst="rect">
                <a:avLst/>
              </a:prstGeom>
              <a:blipFill>
                <a:blip r:embed="rId3"/>
                <a:stretch>
                  <a:fillRect l="-652" t="-1370" b="-28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7064FF3-A213-2241-9E32-1DC5847E4722}"/>
              </a:ext>
            </a:extLst>
          </p:cNvPr>
          <p:cNvSpPr txBox="1"/>
          <p:nvPr/>
        </p:nvSpPr>
        <p:spPr>
          <a:xfrm>
            <a:off x="1074757" y="3488142"/>
            <a:ext cx="57568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Pr</a:t>
            </a:r>
            <a:r>
              <a:rPr lang="en-US" sz="4400" dirty="0"/>
              <a:t>[u is selected to swap]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A4CA7F-A524-DF40-9363-A71E2A65BF5C}"/>
              </a:ext>
            </a:extLst>
          </p:cNvPr>
          <p:cNvSpPr/>
          <p:nvPr/>
        </p:nvSpPr>
        <p:spPr>
          <a:xfrm>
            <a:off x="7034551" y="3372529"/>
            <a:ext cx="327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C7490-3D1E-2547-ABEC-60478803AEC9}"/>
              </a:ext>
            </a:extLst>
          </p:cNvPr>
          <p:cNvSpPr txBox="1"/>
          <p:nvPr/>
        </p:nvSpPr>
        <p:spPr>
          <a:xfrm>
            <a:off x="7796795" y="3510057"/>
            <a:ext cx="2190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# rounds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0D12D6-C296-FA46-A007-E27D859211DA}"/>
                  </a:ext>
                </a:extLst>
              </p:cNvPr>
              <p:cNvSpPr txBox="1"/>
              <p:nvPr/>
            </p:nvSpPr>
            <p:spPr>
              <a:xfrm>
                <a:off x="2880848" y="3190656"/>
                <a:ext cx="1631344" cy="1364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0D12D6-C296-FA46-A007-E27D85921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848" y="3190656"/>
                <a:ext cx="1631344" cy="1364412"/>
              </a:xfrm>
              <a:prstGeom prst="rect">
                <a:avLst/>
              </a:prstGeom>
              <a:blipFill>
                <a:blip r:embed="rId4"/>
                <a:stretch>
                  <a:fillRect r="-1550" b="-8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88F0B7A-D14D-8B45-A28A-683DA9321824}"/>
              </a:ext>
            </a:extLst>
          </p:cNvPr>
          <p:cNvSpPr txBox="1"/>
          <p:nvPr/>
        </p:nvSpPr>
        <p:spPr>
          <a:xfrm>
            <a:off x="8339282" y="3510058"/>
            <a:ext cx="2444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𝒪(n log n)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04505-7D23-5A43-8D1C-52B7AD0B7710}"/>
              </a:ext>
            </a:extLst>
          </p:cNvPr>
          <p:cNvSpPr/>
          <p:nvPr/>
        </p:nvSpPr>
        <p:spPr>
          <a:xfrm>
            <a:off x="3450879" y="5294600"/>
            <a:ext cx="24288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= 𝒪(log n)</a:t>
            </a:r>
          </a:p>
        </p:txBody>
      </p:sp>
    </p:spTree>
    <p:extLst>
      <p:ext uri="{BB962C8B-B14F-4D97-AF65-F5344CB8AC3E}">
        <p14:creationId xmlns:p14="http://schemas.microsoft.com/office/powerpoint/2010/main" val="8266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BCF05D-7234-9C4B-BCDB-B7D3EBD45A3F}"/>
                  </a:ext>
                </a:extLst>
              </p:cNvPr>
              <p:cNvSpPr txBox="1"/>
              <p:nvPr/>
            </p:nvSpPr>
            <p:spPr>
              <a:xfrm>
                <a:off x="3621286" y="2255119"/>
                <a:ext cx="4875854" cy="17845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4000" b="0" i="1" smtClean="0">
                                  <a:latin typeface="Cambria Math" panose="02040503050406030204" pitchFamily="18" charset="0"/>
                                </a:rPr>
                                <m:t>𝐾𝑇</m:t>
                              </m:r>
                            </m:e>
                            <m:sub>
                              <m:r>
                                <a:rPr lang="pt-PT" sz="4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)=</m:t>
                          </m:r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𝒪</m:t>
                          </m:r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pt-PT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sz="4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pt-PT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PT" sz="4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BCF05D-7234-9C4B-BCDB-B7D3EBD4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286" y="2255119"/>
                <a:ext cx="4875854" cy="1784527"/>
              </a:xfrm>
              <a:prstGeom prst="rect">
                <a:avLst/>
              </a:prstGeom>
              <a:blipFill>
                <a:blip r:embed="rId3"/>
                <a:stretch>
                  <a:fillRect l="-39481" t="-107801" r="-12727" b="-169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0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59776C-4B51-2D40-8378-DB5C16D77540}"/>
              </a:ext>
            </a:extLst>
          </p:cNvPr>
          <p:cNvSpPr txBox="1"/>
          <p:nvPr/>
        </p:nvSpPr>
        <p:spPr>
          <a:xfrm>
            <a:off x="955496" y="3842535"/>
            <a:ext cx="9965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What is the sum of the KT distances, for an element u, </a:t>
            </a:r>
            <a:r>
              <a:rPr lang="en-US" sz="4800" b="1" dirty="0">
                <a:latin typeface="+mj-lt"/>
              </a:rPr>
              <a:t>after sorting 2n lists</a:t>
            </a:r>
            <a:r>
              <a:rPr lang="en-US" sz="4800" dirty="0">
                <a:latin typeface="+mj-lt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54F80-AC8B-144D-A412-7FE14877F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991" y="1315544"/>
            <a:ext cx="58801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0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CF2900-A718-A446-9FF1-131252790B17}"/>
                  </a:ext>
                </a:extLst>
              </p:cNvPr>
              <p:cNvSpPr txBox="1"/>
              <p:nvPr/>
            </p:nvSpPr>
            <p:spPr>
              <a:xfrm>
                <a:off x="3450879" y="1307610"/>
                <a:ext cx="583352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𝑠𝑤𝑎𝑝𝑠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𝑜𝑓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pt-PT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CF2900-A718-A446-9FF1-131252790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879" y="1307610"/>
                <a:ext cx="5833520" cy="923330"/>
              </a:xfrm>
              <a:prstGeom prst="rect">
                <a:avLst/>
              </a:prstGeom>
              <a:blipFill>
                <a:blip r:embed="rId3"/>
                <a:stretch>
                  <a:fillRect l="-652" t="-135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7064FF3-A213-2241-9E32-1DC5847E4722}"/>
              </a:ext>
            </a:extLst>
          </p:cNvPr>
          <p:cNvSpPr txBox="1"/>
          <p:nvPr/>
        </p:nvSpPr>
        <p:spPr>
          <a:xfrm>
            <a:off x="927105" y="3541813"/>
            <a:ext cx="57568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Pr</a:t>
            </a:r>
            <a:r>
              <a:rPr lang="en-US" sz="4400" dirty="0"/>
              <a:t>[u is selected to swap]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A4CA7F-A524-DF40-9363-A71E2A65BF5C}"/>
              </a:ext>
            </a:extLst>
          </p:cNvPr>
          <p:cNvSpPr/>
          <p:nvPr/>
        </p:nvSpPr>
        <p:spPr>
          <a:xfrm>
            <a:off x="6825436" y="3396176"/>
            <a:ext cx="327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CC7490-3D1E-2547-ABEC-60478803AEC9}"/>
              </a:ext>
            </a:extLst>
          </p:cNvPr>
          <p:cNvSpPr txBox="1"/>
          <p:nvPr/>
        </p:nvSpPr>
        <p:spPr>
          <a:xfrm>
            <a:off x="7621604" y="3568998"/>
            <a:ext cx="3540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# iterations QS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0D12D6-C296-FA46-A007-E27D859211DA}"/>
                  </a:ext>
                </a:extLst>
              </p:cNvPr>
              <p:cNvSpPr txBox="1"/>
              <p:nvPr/>
            </p:nvSpPr>
            <p:spPr>
              <a:xfrm>
                <a:off x="2948954" y="3184278"/>
                <a:ext cx="2745432" cy="1484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−1)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0D12D6-C296-FA46-A007-E27D85921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954" y="3184278"/>
                <a:ext cx="2745432" cy="1484509"/>
              </a:xfrm>
              <a:prstGeom prst="rect">
                <a:avLst/>
              </a:prstGeom>
              <a:blipFill>
                <a:blip r:embed="rId4"/>
                <a:stretch>
                  <a:fillRect l="-461" r="-3226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8F0B7A-D14D-8B45-A28A-683DA9321824}"/>
                  </a:ext>
                </a:extLst>
              </p:cNvPr>
              <p:cNvSpPr txBox="1"/>
              <p:nvPr/>
            </p:nvSpPr>
            <p:spPr>
              <a:xfrm>
                <a:off x="7621604" y="3541813"/>
                <a:ext cx="283058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𝒪(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4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pt-PT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/>
                  <a:t>log(n))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8F0B7A-D14D-8B45-A28A-683DA9321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604" y="3541813"/>
                <a:ext cx="2830583" cy="769441"/>
              </a:xfrm>
              <a:prstGeom prst="rect">
                <a:avLst/>
              </a:prstGeom>
              <a:blipFill>
                <a:blip r:embed="rId5"/>
                <a:stretch>
                  <a:fillRect l="-8969" t="-16393" r="-7623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15339DC-6A83-4348-9CB8-FD868B8F7BC8}"/>
              </a:ext>
            </a:extLst>
          </p:cNvPr>
          <p:cNvSpPr/>
          <p:nvPr/>
        </p:nvSpPr>
        <p:spPr>
          <a:xfrm>
            <a:off x="3450879" y="5294600"/>
            <a:ext cx="24288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= 𝒪(log n)</a:t>
            </a:r>
          </a:p>
        </p:txBody>
      </p:sp>
    </p:spTree>
    <p:extLst>
      <p:ext uri="{BB962C8B-B14F-4D97-AF65-F5344CB8AC3E}">
        <p14:creationId xmlns:p14="http://schemas.microsoft.com/office/powerpoint/2010/main" val="37528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59776C-4B51-2D40-8378-DB5C16D77540}"/>
              </a:ext>
            </a:extLst>
          </p:cNvPr>
          <p:cNvSpPr txBox="1"/>
          <p:nvPr/>
        </p:nvSpPr>
        <p:spPr>
          <a:xfrm>
            <a:off x="976045" y="3297767"/>
            <a:ext cx="9965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How many blocking pairs does the matching have?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D4E28-6493-8744-B4A8-05C60C453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961" y="1052786"/>
            <a:ext cx="58801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7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1716723"/>
            <a:ext cx="9144000" cy="2387600"/>
          </a:xfrm>
        </p:spPr>
        <p:txBody>
          <a:bodyPr/>
          <a:lstStyle/>
          <a:p>
            <a:r>
              <a:rPr lang="en-US" dirty="0"/>
              <a:t>Stable </a:t>
            </a:r>
            <a:r>
              <a:rPr lang="en-US" b="1" dirty="0">
                <a:solidFill>
                  <a:srgbClr val="00B050"/>
                </a:solidFill>
              </a:rPr>
              <a:t>Matching</a:t>
            </a:r>
            <a:r>
              <a:rPr lang="en-US" dirty="0"/>
              <a:t> with Evolving Preferences</a:t>
            </a:r>
          </a:p>
        </p:txBody>
      </p:sp>
    </p:spTree>
    <p:extLst>
      <p:ext uri="{BB962C8B-B14F-4D97-AF65-F5344CB8AC3E}">
        <p14:creationId xmlns:p14="http://schemas.microsoft.com/office/powerpoint/2010/main" val="30967073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8F01D5-A155-4C44-9578-F79DA442FD66}"/>
                  </a:ext>
                </a:extLst>
              </p:cNvPr>
              <p:cNvSpPr txBox="1"/>
              <p:nvPr/>
            </p:nvSpPr>
            <p:spPr>
              <a:xfrm>
                <a:off x="0" y="4829445"/>
                <a:ext cx="11989402" cy="730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PT" sz="4400" dirty="0"/>
                  <a:t>U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PT" sz="4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pt-PT" sz="4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pt-PT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  <m:sSub>
                      <m:sSubPr>
                        <m:ctrlPr>
                          <a:rPr lang="pt-P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P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pt-P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pt-PT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pt-P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P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pt-PT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pt-PT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pt-PT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8F01D5-A155-4C44-9578-F79DA442F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29445"/>
                <a:ext cx="11989402" cy="730521"/>
              </a:xfrm>
              <a:prstGeom prst="rect">
                <a:avLst/>
              </a:prstGeom>
              <a:blipFill>
                <a:blip r:embed="rId3"/>
                <a:stretch>
                  <a:fillRect t="-20339" b="-37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F2776DA-B43C-3E46-B8E9-9050A2ABC736}"/>
                  </a:ext>
                </a:extLst>
              </p:cNvPr>
              <p:cNvSpPr/>
              <p:nvPr/>
            </p:nvSpPr>
            <p:spPr>
              <a:xfrm>
                <a:off x="1319559" y="911410"/>
                <a:ext cx="991656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PT" sz="5400" dirty="0"/>
                  <a:t>U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5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5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PT" sz="5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pt-PT" sz="5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5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the pair (x, y) is blocking</a:t>
                </a:r>
                <a:endParaRPr lang="pt-PT" sz="5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F2776DA-B43C-3E46-B8E9-9050A2ABC7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559" y="911410"/>
                <a:ext cx="9916561" cy="923330"/>
              </a:xfrm>
              <a:prstGeom prst="rect">
                <a:avLst/>
              </a:prstGeom>
              <a:blipFill>
                <a:blip r:embed="rId4"/>
                <a:stretch>
                  <a:fillRect l="-3197" t="-18056" r="-2174" b="-40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6B19AF-C2E4-EE4B-AC37-BAD14B599C5A}"/>
                  </a:ext>
                </a:extLst>
              </p:cNvPr>
              <p:cNvSpPr txBox="1"/>
              <p:nvPr/>
            </p:nvSpPr>
            <p:spPr>
              <a:xfrm>
                <a:off x="0" y="2528663"/>
                <a:ext cx="12191999" cy="13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pt-PT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pt-P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1,             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pt-PT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pt-PT" sz="2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pt-PT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pt-PT" sz="28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𝑎𝑛𝑑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b>
                                <m:sSubPr>
                                  <m:ctrlPr>
                                    <a:rPr lang="pt-PT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pt-PT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PT" sz="2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b>
                                      <m:r>
                                        <a:rPr lang="pt-PT" sz="28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  <m:e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0,                                                   </m:t>
                              </m:r>
                              <m:r>
                                <a:rPr lang="pt-PT" sz="28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pt-PT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6B19AF-C2E4-EE4B-AC37-BAD14B599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28663"/>
                <a:ext cx="12191999" cy="1375633"/>
              </a:xfrm>
              <a:prstGeom prst="rect">
                <a:avLst/>
              </a:prstGeom>
              <a:blipFill>
                <a:blip r:embed="rId5"/>
                <a:stretch>
                  <a:fillRect t="-231193" b="-330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17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5F3B33F-E625-554A-B23E-88D963F455EB}"/>
                  </a:ext>
                </a:extLst>
              </p:cNvPr>
              <p:cNvSpPr/>
              <p:nvPr/>
            </p:nvSpPr>
            <p:spPr>
              <a:xfrm>
                <a:off x="1014812" y="542231"/>
                <a:ext cx="2932982" cy="1761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PT" sz="3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t-PT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PT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m:rPr>
                              <m:nor/>
                            </m:rPr>
                            <a:rPr lang="pt-PT" sz="3600" dirty="0"/>
                            <m:t>U</m:t>
                          </m:r>
                          <m:d>
                            <m:dPr>
                              <m:ctrlPr>
                                <a:rPr lang="pt-PT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PT" sz="36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pt-PT" sz="3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3600" dirty="0"/>
                            <m:t> </m:t>
                          </m:r>
                        </m:e>
                      </m:nary>
                      <m:r>
                        <a:rPr lang="pt-PT" sz="3600" b="0" i="0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5F3B33F-E625-554A-B23E-88D963F455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812" y="542231"/>
                <a:ext cx="2932982" cy="1761444"/>
              </a:xfrm>
              <a:prstGeom prst="rect">
                <a:avLst/>
              </a:prstGeom>
              <a:blipFill>
                <a:blip r:embed="rId3"/>
                <a:stretch>
                  <a:fillRect l="-53879" t="-96403" b="-151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2BA8806-77EE-3B4B-AC72-CA0F498B4A5A}"/>
              </a:ext>
            </a:extLst>
          </p:cNvPr>
          <p:cNvSpPr txBox="1"/>
          <p:nvPr/>
        </p:nvSpPr>
        <p:spPr>
          <a:xfrm>
            <a:off x="7446650" y="111051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D82028-FC15-DC47-A7B2-6142D854A4D9}"/>
              </a:ext>
            </a:extLst>
          </p:cNvPr>
          <p:cNvSpPr txBox="1"/>
          <p:nvPr/>
        </p:nvSpPr>
        <p:spPr>
          <a:xfrm>
            <a:off x="11410274" y="1099787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20C4C1-0E3C-FC46-BDB5-67F550ECBE94}"/>
                  </a:ext>
                </a:extLst>
              </p:cNvPr>
              <p:cNvSpPr txBox="1"/>
              <p:nvPr/>
            </p:nvSpPr>
            <p:spPr>
              <a:xfrm>
                <a:off x="4272033" y="542231"/>
                <a:ext cx="2871748" cy="1760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PT" sz="3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PT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pt-PT" sz="3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PT" sz="3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pt-PT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pt-PT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PT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  <m:r>
                            <m:rPr>
                              <m:nor/>
                            </m:rPr>
                            <a:rPr lang="en-US" sz="36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20C4C1-0E3C-FC46-BDB5-67F550ECB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033" y="542231"/>
                <a:ext cx="2871748" cy="1760610"/>
              </a:xfrm>
              <a:prstGeom prst="rect">
                <a:avLst/>
              </a:prstGeom>
              <a:blipFill>
                <a:blip r:embed="rId4"/>
                <a:stretch>
                  <a:fillRect l="-55507" t="-96403" r="-2203" b="-151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EAE1D-D366-C640-A1E2-A96614C881F0}"/>
                  </a:ext>
                </a:extLst>
              </p:cNvPr>
              <p:cNvSpPr/>
              <p:nvPr/>
            </p:nvSpPr>
            <p:spPr>
              <a:xfrm>
                <a:off x="8214287" y="553373"/>
                <a:ext cx="2878609" cy="1760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PT" sz="3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PT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pt-PT" sz="3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PT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pt-PT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pt-PT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PT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  <m:r>
                            <m:rPr>
                              <m:nor/>
                            </m:rPr>
                            <a:rPr lang="en-US" sz="36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FEAE1D-D366-C640-A1E2-A96614C881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287" y="553373"/>
                <a:ext cx="2878609" cy="1760610"/>
              </a:xfrm>
              <a:prstGeom prst="rect">
                <a:avLst/>
              </a:prstGeom>
              <a:blipFill>
                <a:blip r:embed="rId5"/>
                <a:stretch>
                  <a:fillRect l="-55507" t="-96403" r="-2643" b="-151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6AFCC4-A0EF-1645-B637-A6B8AD0609D5}"/>
                  </a:ext>
                </a:extLst>
              </p:cNvPr>
              <p:cNvSpPr txBox="1"/>
              <p:nvPr/>
            </p:nvSpPr>
            <p:spPr>
              <a:xfrm>
                <a:off x="7928624" y="2561721"/>
                <a:ext cx="2630656" cy="1760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PT" sz="3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PT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pt-PT" sz="3600" i="1">
                              <a:latin typeface="Cambria Math" panose="02040503050406030204" pitchFamily="18" charset="0"/>
                            </a:rPr>
                            <m:t>𝒪</m:t>
                          </m:r>
                          <m:r>
                            <a:rPr lang="pt-PT" sz="3600" i="1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pt-PT" sz="3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sz="36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pt-PT" sz="3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PT" sz="3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6AFCC4-A0EF-1645-B637-A6B8AD060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624" y="2561721"/>
                <a:ext cx="2630656" cy="1760610"/>
              </a:xfrm>
              <a:prstGeom prst="rect">
                <a:avLst/>
              </a:prstGeom>
              <a:blipFill>
                <a:blip r:embed="rId6"/>
                <a:stretch>
                  <a:fillRect l="-60870" t="-96403" r="-1932" b="-151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2465FD-B968-034B-A4C8-6A86EF440CD2}"/>
                  </a:ext>
                </a:extLst>
              </p:cNvPr>
              <p:cNvSpPr txBox="1"/>
              <p:nvPr/>
            </p:nvSpPr>
            <p:spPr>
              <a:xfrm>
                <a:off x="4229658" y="2533197"/>
                <a:ext cx="2630656" cy="16987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PT" sz="3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PT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pt-PT" sz="3600" i="1">
                              <a:latin typeface="Cambria Math" panose="02040503050406030204" pitchFamily="18" charset="0"/>
                            </a:rPr>
                            <m:t>𝒪</m:t>
                          </m:r>
                          <m:r>
                            <a:rPr lang="pt-PT" sz="3600" i="1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pt-PT" sz="3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PT" sz="36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pt-PT" sz="3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PT" sz="3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2465FD-B968-034B-A4C8-6A86EF440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658" y="2533197"/>
                <a:ext cx="2630656" cy="1698735"/>
              </a:xfrm>
              <a:prstGeom prst="rect">
                <a:avLst/>
              </a:prstGeom>
              <a:blipFill>
                <a:blip r:embed="rId7"/>
                <a:stretch>
                  <a:fillRect l="-60577" t="-99259" r="-1923" b="-15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A7DE677-86F0-6A48-96F5-F305C480BE8D}"/>
              </a:ext>
            </a:extLst>
          </p:cNvPr>
          <p:cNvSpPr txBox="1"/>
          <p:nvPr/>
        </p:nvSpPr>
        <p:spPr>
          <a:xfrm>
            <a:off x="7143781" y="308792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ACF06A-8D7A-674B-80B7-C97C2DCF6D1C}"/>
              </a:ext>
            </a:extLst>
          </p:cNvPr>
          <p:cNvSpPr txBox="1"/>
          <p:nvPr/>
        </p:nvSpPr>
        <p:spPr>
          <a:xfrm>
            <a:off x="10845195" y="311886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4D6B10-F79C-6545-8F0D-CD0E21103FA8}"/>
              </a:ext>
            </a:extLst>
          </p:cNvPr>
          <p:cNvSpPr txBox="1"/>
          <p:nvPr/>
        </p:nvSpPr>
        <p:spPr>
          <a:xfrm>
            <a:off x="3392059" y="498765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87BBC0-AADF-FC4F-9B01-0B9095917542}"/>
              </a:ext>
            </a:extLst>
          </p:cNvPr>
          <p:cNvSpPr txBox="1"/>
          <p:nvPr/>
        </p:nvSpPr>
        <p:spPr>
          <a:xfrm>
            <a:off x="3392059" y="305939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703205-756C-F643-961F-B6BFDCF9E7C3}"/>
                  </a:ext>
                </a:extLst>
              </p:cNvPr>
              <p:cNvSpPr/>
              <p:nvPr/>
            </p:nvSpPr>
            <p:spPr>
              <a:xfrm>
                <a:off x="4109112" y="4987655"/>
                <a:ext cx="23150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3600" i="1" smtClean="0"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pt-PT" sz="360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pt-PT" sz="3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PT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PT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pt-PT" sz="36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pt-PT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t-PT" sz="3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1703205-756C-F643-961F-B6BFDCF9E7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112" y="4987655"/>
                <a:ext cx="2315056" cy="646331"/>
              </a:xfrm>
              <a:prstGeom prst="rect">
                <a:avLst/>
              </a:prstGeom>
              <a:blipFill>
                <a:blip r:embed="rId8"/>
                <a:stretch>
                  <a:fillRect l="-549" r="-219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3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0174421-2C23-074B-A42C-02C41114C1B4}"/>
                  </a:ext>
                </a:extLst>
              </p:cNvPr>
              <p:cNvSpPr txBox="1"/>
              <p:nvPr/>
            </p:nvSpPr>
            <p:spPr>
              <a:xfrm>
                <a:off x="1263721" y="1130157"/>
                <a:ext cx="9780998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+mj-lt"/>
                  </a:rPr>
                  <a:t>Result:</a:t>
                </a:r>
                <a:r>
                  <a:rPr lang="en-US" sz="5400" dirty="0">
                    <a:latin typeface="+mj-lt"/>
                  </a:rPr>
                  <a:t> </a:t>
                </a:r>
              </a:p>
              <a:p>
                <a:r>
                  <a:rPr lang="en-US" sz="5400" dirty="0">
                    <a:latin typeface="+mj-lt"/>
                  </a:rPr>
                  <a:t>When we finish computing the matching we have </a:t>
                </a:r>
                <a14:m>
                  <m:oMath xmlns:m="http://schemas.openxmlformats.org/officeDocument/2006/math">
                    <m:r>
                      <a:rPr lang="pt-PT" sz="5400" i="1">
                        <a:latin typeface="Cambria Math" panose="02040503050406030204" pitchFamily="18" charset="0"/>
                      </a:rPr>
                      <m:t>𝒪</m:t>
                    </m:r>
                    <m:r>
                      <a:rPr lang="pt-PT" sz="5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PT" sz="5400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pt-PT" sz="5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PT" sz="54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pt-PT" sz="5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PT" sz="5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5400" dirty="0">
                    <a:latin typeface="+mj-lt"/>
                  </a:rPr>
                  <a:t> blocking pairs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0174421-2C23-074B-A42C-02C41114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721" y="1130157"/>
                <a:ext cx="9780998" cy="3416320"/>
              </a:xfrm>
              <a:prstGeom prst="rect">
                <a:avLst/>
              </a:prstGeom>
              <a:blipFill>
                <a:blip r:embed="rId3"/>
                <a:stretch>
                  <a:fillRect l="-3372" t="-4444" b="-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8663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ECCCE1-F545-8D4C-A17C-7DEC86B3B48C}"/>
              </a:ext>
            </a:extLst>
          </p:cNvPr>
          <p:cNvSpPr/>
          <p:nvPr/>
        </p:nvSpPr>
        <p:spPr>
          <a:xfrm>
            <a:off x="2577278" y="2672225"/>
            <a:ext cx="1335640" cy="934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Match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789CEF-9A72-9C4B-9D75-E8822BF993A3}"/>
              </a:ext>
            </a:extLst>
          </p:cNvPr>
          <p:cNvCxnSpPr>
            <a:endCxn id="5" idx="1"/>
          </p:cNvCxnSpPr>
          <p:nvPr/>
        </p:nvCxnSpPr>
        <p:spPr>
          <a:xfrm flipV="1">
            <a:off x="727929" y="3139700"/>
            <a:ext cx="1849349" cy="1541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1CBF6DD-833C-AF46-AD2B-997BE4D3576F}"/>
              </a:ext>
            </a:extLst>
          </p:cNvPr>
          <p:cNvSpPr txBox="1"/>
          <p:nvPr/>
        </p:nvSpPr>
        <p:spPr>
          <a:xfrm>
            <a:off x="1241637" y="323784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947D67-2CFE-6D46-A2DC-ABBF756C7704}"/>
              </a:ext>
            </a:extLst>
          </p:cNvPr>
          <p:cNvCxnSpPr/>
          <p:nvPr/>
        </p:nvCxnSpPr>
        <p:spPr>
          <a:xfrm flipV="1">
            <a:off x="3912918" y="3131994"/>
            <a:ext cx="1849349" cy="1541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16F748-00CB-C54B-8312-AB94E20FDAA8}"/>
              </a:ext>
            </a:extLst>
          </p:cNvPr>
          <p:cNvSpPr txBox="1"/>
          <p:nvPr/>
        </p:nvSpPr>
        <p:spPr>
          <a:xfrm>
            <a:off x="4426626" y="32301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2CF200-36A5-1443-A925-2A068BCE1076}"/>
              </a:ext>
            </a:extLst>
          </p:cNvPr>
          <p:cNvSpPr/>
          <p:nvPr/>
        </p:nvSpPr>
        <p:spPr>
          <a:xfrm>
            <a:off x="5762267" y="2672224"/>
            <a:ext cx="1335640" cy="934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1D6834-DEFC-424A-B62F-5A4BAB249361}"/>
              </a:ext>
            </a:extLst>
          </p:cNvPr>
          <p:cNvSpPr/>
          <p:nvPr/>
        </p:nvSpPr>
        <p:spPr>
          <a:xfrm>
            <a:off x="8947256" y="2679930"/>
            <a:ext cx="1335640" cy="934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Match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649693-352C-664B-8C85-80D93A7578B8}"/>
              </a:ext>
            </a:extLst>
          </p:cNvPr>
          <p:cNvCxnSpPr>
            <a:endCxn id="14" idx="1"/>
          </p:cNvCxnSpPr>
          <p:nvPr/>
        </p:nvCxnSpPr>
        <p:spPr>
          <a:xfrm flipV="1">
            <a:off x="7097907" y="3147405"/>
            <a:ext cx="1849349" cy="1541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73D6E1C-018B-9144-837E-D32A8F55D1E1}"/>
              </a:ext>
            </a:extLst>
          </p:cNvPr>
          <p:cNvSpPr txBox="1"/>
          <p:nvPr/>
        </p:nvSpPr>
        <p:spPr>
          <a:xfrm>
            <a:off x="7721648" y="326866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F51F5-8BD4-0F4E-BCB0-370891DCFCAD}"/>
              </a:ext>
            </a:extLst>
          </p:cNvPr>
          <p:cNvSpPr txBox="1"/>
          <p:nvPr/>
        </p:nvSpPr>
        <p:spPr>
          <a:xfrm>
            <a:off x="10669652" y="2672224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2856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8B461A-53D5-5842-B665-39AD3D63CBB9}"/>
              </a:ext>
            </a:extLst>
          </p:cNvPr>
          <p:cNvSpPr txBox="1"/>
          <p:nvPr/>
        </p:nvSpPr>
        <p:spPr>
          <a:xfrm>
            <a:off x="897591" y="3384937"/>
            <a:ext cx="5654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Pr</a:t>
            </a:r>
            <a:r>
              <a:rPr lang="en-US" sz="4000" dirty="0"/>
              <a:t>[rank of M(z) decreases]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A5C31-0F24-D54B-BA0E-8ABE9DA003B2}"/>
              </a:ext>
            </a:extLst>
          </p:cNvPr>
          <p:cNvSpPr txBox="1"/>
          <p:nvPr/>
        </p:nvSpPr>
        <p:spPr>
          <a:xfrm>
            <a:off x="6633498" y="3303215"/>
            <a:ext cx="314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6999D-844F-B14D-8AF9-AE3618575400}"/>
              </a:ext>
            </a:extLst>
          </p:cNvPr>
          <p:cNvSpPr txBox="1"/>
          <p:nvPr/>
        </p:nvSpPr>
        <p:spPr>
          <a:xfrm>
            <a:off x="7360807" y="3384937"/>
            <a:ext cx="3227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# iterations QS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F684DF-AB5D-DB45-BCFC-D3BE7FC00BD5}"/>
                  </a:ext>
                </a:extLst>
              </p:cNvPr>
              <p:cNvSpPr txBox="1"/>
              <p:nvPr/>
            </p:nvSpPr>
            <p:spPr>
              <a:xfrm>
                <a:off x="2630080" y="3008807"/>
                <a:ext cx="2745688" cy="1460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PT" sz="4400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pt-PT" sz="4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4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PT" sz="4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F684DF-AB5D-DB45-BCFC-D3BE7FC00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080" y="3008807"/>
                <a:ext cx="2745688" cy="1460143"/>
              </a:xfrm>
              <a:prstGeom prst="rect">
                <a:avLst/>
              </a:prstGeom>
              <a:blipFill>
                <a:blip r:embed="rId3"/>
                <a:stretch>
                  <a:fillRect l="-922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753113-DA37-3D4C-800B-4617656B27EC}"/>
                  </a:ext>
                </a:extLst>
              </p:cNvPr>
              <p:cNvSpPr txBox="1"/>
              <p:nvPr/>
            </p:nvSpPr>
            <p:spPr>
              <a:xfrm>
                <a:off x="7658438" y="3334140"/>
                <a:ext cx="283058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𝒪(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4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pt-PT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400" dirty="0"/>
                  <a:t>log(n))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753113-DA37-3D4C-800B-4617656B2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438" y="3334140"/>
                <a:ext cx="2830583" cy="769441"/>
              </a:xfrm>
              <a:prstGeom prst="rect">
                <a:avLst/>
              </a:prstGeom>
              <a:blipFill>
                <a:blip r:embed="rId5"/>
                <a:stretch>
                  <a:fillRect l="-8482" t="-16393" r="-7589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4F8A113D-4221-BB49-8E67-720CF215D989}"/>
              </a:ext>
            </a:extLst>
          </p:cNvPr>
          <p:cNvSpPr/>
          <p:nvPr/>
        </p:nvSpPr>
        <p:spPr>
          <a:xfrm>
            <a:off x="3450879" y="5294600"/>
            <a:ext cx="2853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= 𝒪(n log 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5EE20-B76F-5B43-B800-8637BE39B176}"/>
                  </a:ext>
                </a:extLst>
              </p:cNvPr>
              <p:cNvSpPr txBox="1"/>
              <p:nvPr/>
            </p:nvSpPr>
            <p:spPr>
              <a:xfrm>
                <a:off x="3450879" y="1307610"/>
                <a:ext cx="69264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𝑏𝑙𝑜𝑐𝑘𝑖𝑛𝑔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𝑝𝑎𝑖𝑟𝑠</m:t>
                          </m:r>
                        </m:e>
                      </m:d>
                      <m:r>
                        <a:rPr lang="pt-PT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5EE20-B76F-5B43-B800-8637BE39B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879" y="1307610"/>
                <a:ext cx="6926448" cy="923330"/>
              </a:xfrm>
              <a:prstGeom prst="rect">
                <a:avLst/>
              </a:prstGeom>
              <a:blipFill>
                <a:blip r:embed="rId6"/>
                <a:stretch>
                  <a:fillRect l="-366" t="-135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536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A9649E-EAB9-E04C-BACE-DFEC1D67318B}"/>
                  </a:ext>
                </a:extLst>
              </p:cNvPr>
              <p:cNvSpPr txBox="1"/>
              <p:nvPr/>
            </p:nvSpPr>
            <p:spPr>
              <a:xfrm>
                <a:off x="1202076" y="1571945"/>
                <a:ext cx="103152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+mj-lt"/>
                  </a:rPr>
                  <a:t>Result:</a:t>
                </a:r>
                <a:r>
                  <a:rPr lang="en-US" sz="5400" dirty="0">
                    <a:latin typeface="+mj-lt"/>
                  </a:rPr>
                  <a:t> </a:t>
                </a:r>
              </a:p>
              <a:p>
                <a:r>
                  <a:rPr lang="en-US" sz="5400" dirty="0">
                    <a:latin typeface="+mj-lt"/>
                    <a:ea typeface="Cambria Math" panose="02040503050406030204" pitchFamily="18" charset="0"/>
                  </a:rPr>
                  <a:t>The latest matching has </a:t>
                </a:r>
                <a14:m>
                  <m:oMath xmlns:m="http://schemas.openxmlformats.org/officeDocument/2006/math">
                    <m:r>
                      <a:rPr lang="pt-PT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pt-PT" sz="5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pt-PT" sz="5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pt-PT" sz="5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PT" sz="5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pt-PT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pt-PT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5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5400" dirty="0">
                    <a:latin typeface="+mj-lt"/>
                    <a:ea typeface="Cambria Math" panose="02040503050406030204" pitchFamily="18" charset="0"/>
                  </a:rPr>
                  <a:t>blocking pairs</a:t>
                </a:r>
                <a:r>
                  <a:rPr lang="en-US" sz="5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A9649E-EAB9-E04C-BACE-DFEC1D673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076" y="1571945"/>
                <a:ext cx="10315254" cy="2585323"/>
              </a:xfrm>
              <a:prstGeom prst="rect">
                <a:avLst/>
              </a:prstGeom>
              <a:blipFill>
                <a:blip r:embed="rId3"/>
                <a:stretch>
                  <a:fillRect l="-3075" t="-6373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8153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CDFD32-CAD2-2E47-9602-50A0E2C3149D}"/>
              </a:ext>
            </a:extLst>
          </p:cNvPr>
          <p:cNvSpPr/>
          <p:nvPr/>
        </p:nvSpPr>
        <p:spPr>
          <a:xfrm>
            <a:off x="1" y="2647190"/>
            <a:ext cx="1219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+mj-lt"/>
              </a:rPr>
              <a:t>One-sided evolution</a:t>
            </a:r>
          </a:p>
        </p:txBody>
      </p:sp>
    </p:spTree>
    <p:extLst>
      <p:ext uri="{BB962C8B-B14F-4D97-AF65-F5344CB8AC3E}">
        <p14:creationId xmlns:p14="http://schemas.microsoft.com/office/powerpoint/2010/main" val="16777233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8D252F-1D3E-E145-B738-9AF8E2B90349}"/>
                  </a:ext>
                </a:extLst>
              </p:cNvPr>
              <p:cNvSpPr txBox="1"/>
              <p:nvPr/>
            </p:nvSpPr>
            <p:spPr>
              <a:xfrm>
                <a:off x="1784264" y="1703548"/>
                <a:ext cx="18187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[Y3; Y2; Y1]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8D252F-1D3E-E145-B738-9AF8E2B90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264" y="1703548"/>
                <a:ext cx="1818768" cy="369332"/>
              </a:xfrm>
              <a:prstGeom prst="rect">
                <a:avLst/>
              </a:prstGeom>
              <a:blipFill>
                <a:blip r:embed="rId3"/>
                <a:stretch>
                  <a:fillRect t="-3333" r="-137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FEC003-5D1A-C74A-9731-DBF99FF4CC64}"/>
                  </a:ext>
                </a:extLst>
              </p:cNvPr>
              <p:cNvSpPr txBox="1"/>
              <p:nvPr/>
            </p:nvSpPr>
            <p:spPr>
              <a:xfrm>
                <a:off x="1784264" y="3089538"/>
                <a:ext cx="1820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[Y1; Y2; Y3]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FEC003-5D1A-C74A-9731-DBF99FF4C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264" y="3089538"/>
                <a:ext cx="1820370" cy="369332"/>
              </a:xfrm>
              <a:prstGeom prst="rect">
                <a:avLst/>
              </a:prstGeom>
              <a:blipFill>
                <a:blip r:embed="rId4"/>
                <a:stretch>
                  <a:fillRect t="-6667" r="-137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25FFFB-FC60-6445-8F9A-3245546726C6}"/>
                  </a:ext>
                </a:extLst>
              </p:cNvPr>
              <p:cNvSpPr txBox="1"/>
              <p:nvPr/>
            </p:nvSpPr>
            <p:spPr>
              <a:xfrm>
                <a:off x="1784264" y="4509254"/>
                <a:ext cx="18187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pt-P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[Y2; Y1; Y3]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25FFFB-FC60-6445-8F9A-324554672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264" y="4509254"/>
                <a:ext cx="1818768" cy="369332"/>
              </a:xfrm>
              <a:prstGeom prst="rect">
                <a:avLst/>
              </a:prstGeom>
              <a:blipFill>
                <a:blip r:embed="rId5"/>
                <a:stretch>
                  <a:fillRect t="-6667" r="-137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D9C3DB-3601-3B4D-AA5D-807577B23E8B}"/>
                  </a:ext>
                </a:extLst>
              </p:cNvPr>
              <p:cNvSpPr txBox="1"/>
              <p:nvPr/>
            </p:nvSpPr>
            <p:spPr>
              <a:xfrm>
                <a:off x="8281605" y="1709666"/>
                <a:ext cx="1838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= [X3; X2; X1]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D9C3DB-3601-3B4D-AA5D-807577B23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605" y="1709666"/>
                <a:ext cx="1838901" cy="369332"/>
              </a:xfrm>
              <a:prstGeom prst="rect">
                <a:avLst/>
              </a:prstGeom>
              <a:blipFill>
                <a:blip r:embed="rId6"/>
                <a:stretch>
                  <a:fillRect t="-6667" r="-13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B6A118-B8F0-3341-9B44-2B4B8EBEAA9A}"/>
                  </a:ext>
                </a:extLst>
              </p:cNvPr>
              <p:cNvSpPr txBox="1"/>
              <p:nvPr/>
            </p:nvSpPr>
            <p:spPr>
              <a:xfrm>
                <a:off x="8281605" y="3133082"/>
                <a:ext cx="1838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[X1; X2; X3]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B6A118-B8F0-3341-9B44-2B4B8EBEA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605" y="3133082"/>
                <a:ext cx="1838901" cy="369332"/>
              </a:xfrm>
              <a:prstGeom prst="rect">
                <a:avLst/>
              </a:prstGeom>
              <a:blipFill>
                <a:blip r:embed="rId7"/>
                <a:stretch>
                  <a:fillRect t="-6667" r="-13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7121FE-C508-8A45-99E8-0FD42047FCB2}"/>
                  </a:ext>
                </a:extLst>
              </p:cNvPr>
              <p:cNvSpPr txBox="1"/>
              <p:nvPr/>
            </p:nvSpPr>
            <p:spPr>
              <a:xfrm>
                <a:off x="8281604" y="4509254"/>
                <a:ext cx="1838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= [X1; X2; X3]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7121FE-C508-8A45-99E8-0FD42047F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604" y="4509254"/>
                <a:ext cx="1838901" cy="369332"/>
              </a:xfrm>
              <a:prstGeom prst="rect">
                <a:avLst/>
              </a:prstGeom>
              <a:blipFill>
                <a:blip r:embed="rId8"/>
                <a:stretch>
                  <a:fillRect t="-6667" r="-13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343305B-2398-D549-9812-ED22E39BDBC7}"/>
              </a:ext>
            </a:extLst>
          </p:cNvPr>
          <p:cNvSpPr txBox="1"/>
          <p:nvPr/>
        </p:nvSpPr>
        <p:spPr>
          <a:xfrm>
            <a:off x="1915832" y="694200"/>
            <a:ext cx="1673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Constant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BF2EF-DAE4-4B4E-B76F-5F3B9D7FC128}"/>
              </a:ext>
            </a:extLst>
          </p:cNvPr>
          <p:cNvSpPr txBox="1"/>
          <p:nvPr/>
        </p:nvSpPr>
        <p:spPr>
          <a:xfrm>
            <a:off x="8281604" y="702826"/>
            <a:ext cx="1559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Evolving</a:t>
            </a:r>
          </a:p>
        </p:txBody>
      </p:sp>
    </p:spTree>
    <p:extLst>
      <p:ext uri="{BB962C8B-B14F-4D97-AF65-F5344CB8AC3E}">
        <p14:creationId xmlns:p14="http://schemas.microsoft.com/office/powerpoint/2010/main" val="32428050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DC47A2-9085-854A-A809-5DB4966E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684" y="2385848"/>
            <a:ext cx="5601014" cy="13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251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59776C-4B51-2D40-8378-DB5C16D77540}"/>
              </a:ext>
            </a:extLst>
          </p:cNvPr>
          <p:cNvSpPr txBox="1"/>
          <p:nvPr/>
        </p:nvSpPr>
        <p:spPr>
          <a:xfrm>
            <a:off x="976045" y="2393878"/>
            <a:ext cx="9965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How many blocking pairs does the matching have?</a:t>
            </a:r>
          </a:p>
        </p:txBody>
      </p:sp>
    </p:spTree>
    <p:extLst>
      <p:ext uri="{BB962C8B-B14F-4D97-AF65-F5344CB8AC3E}">
        <p14:creationId xmlns:p14="http://schemas.microsoft.com/office/powerpoint/2010/main" val="23993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0704-33AD-A74C-9FB4-05B1469E5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592" y="1716723"/>
            <a:ext cx="9144000" cy="2387600"/>
          </a:xfrm>
        </p:spPr>
        <p:txBody>
          <a:bodyPr/>
          <a:lstStyle/>
          <a:p>
            <a:r>
              <a:rPr lang="en-US" dirty="0"/>
              <a:t>Stable </a:t>
            </a:r>
            <a:r>
              <a:rPr lang="en-US" b="1" dirty="0">
                <a:solidFill>
                  <a:srgbClr val="00B050"/>
                </a:solidFill>
              </a:rPr>
              <a:t>Matching</a:t>
            </a:r>
            <a:r>
              <a:rPr lang="en-US" dirty="0"/>
              <a:t> with Evolving </a:t>
            </a:r>
            <a:r>
              <a:rPr lang="en-US" b="1" u="sng" dirty="0"/>
              <a:t>Preferences</a:t>
            </a:r>
          </a:p>
        </p:txBody>
      </p:sp>
    </p:spTree>
    <p:extLst>
      <p:ext uri="{BB962C8B-B14F-4D97-AF65-F5344CB8AC3E}">
        <p14:creationId xmlns:p14="http://schemas.microsoft.com/office/powerpoint/2010/main" val="35928998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B2B877D-F3F7-574A-B5D0-1BE8EC825712}"/>
              </a:ext>
            </a:extLst>
          </p:cNvPr>
          <p:cNvSpPr/>
          <p:nvPr/>
        </p:nvSpPr>
        <p:spPr>
          <a:xfrm>
            <a:off x="3820668" y="1569720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6D757-AD85-3E48-9CB6-2E5E3C1A61A3}"/>
              </a:ext>
            </a:extLst>
          </p:cNvPr>
          <p:cNvSpPr/>
          <p:nvPr/>
        </p:nvSpPr>
        <p:spPr>
          <a:xfrm>
            <a:off x="3820668" y="2993136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CA1AC4-313D-BD44-97BB-533AA2DA00E5}"/>
              </a:ext>
            </a:extLst>
          </p:cNvPr>
          <p:cNvSpPr/>
          <p:nvPr/>
        </p:nvSpPr>
        <p:spPr>
          <a:xfrm>
            <a:off x="3820668" y="4369308"/>
            <a:ext cx="649224" cy="649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6547CC-CA34-8D44-BBC5-29A62032E038}"/>
              </a:ext>
            </a:extLst>
          </p:cNvPr>
          <p:cNvSpPr/>
          <p:nvPr/>
        </p:nvSpPr>
        <p:spPr>
          <a:xfrm>
            <a:off x="7316724" y="2993136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8AFF01-8C97-5D4F-92EC-9E42BF06DC21}"/>
              </a:ext>
            </a:extLst>
          </p:cNvPr>
          <p:cNvSpPr/>
          <p:nvPr/>
        </p:nvSpPr>
        <p:spPr>
          <a:xfrm>
            <a:off x="7312152" y="1569720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ighlight>
                  <a:srgbClr val="FF0000"/>
                </a:highlight>
              </a:rPr>
              <a:t>Y1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611B91-E7C7-7B46-A70E-C0E9C164CF3E}"/>
              </a:ext>
            </a:extLst>
          </p:cNvPr>
          <p:cNvSpPr/>
          <p:nvPr/>
        </p:nvSpPr>
        <p:spPr>
          <a:xfrm>
            <a:off x="7312152" y="4369308"/>
            <a:ext cx="649224" cy="649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5C3B1F-24B0-D243-943B-6A32CA232529}"/>
              </a:ext>
            </a:extLst>
          </p:cNvPr>
          <p:cNvCxnSpPr>
            <a:stCxn id="7" idx="6"/>
            <a:endCxn id="10" idx="2"/>
          </p:cNvCxnSpPr>
          <p:nvPr/>
        </p:nvCxnSpPr>
        <p:spPr>
          <a:xfrm>
            <a:off x="4469892" y="1894332"/>
            <a:ext cx="2846832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ED8212-A049-A840-B393-AB3BA9A49105}"/>
              </a:ext>
            </a:extLst>
          </p:cNvPr>
          <p:cNvCxnSpPr>
            <a:stCxn id="7" idx="6"/>
            <a:endCxn id="12" idx="2"/>
          </p:cNvCxnSpPr>
          <p:nvPr/>
        </p:nvCxnSpPr>
        <p:spPr>
          <a:xfrm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4A6B1-AC8B-FE49-BA11-FB49CB8AB211}"/>
              </a:ext>
            </a:extLst>
          </p:cNvPr>
          <p:cNvCxnSpPr>
            <a:stCxn id="7" idx="6"/>
            <a:endCxn id="11" idx="2"/>
          </p:cNvCxnSpPr>
          <p:nvPr/>
        </p:nvCxnSpPr>
        <p:spPr>
          <a:xfrm>
            <a:off x="4469892" y="1894332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46CB40-EDA3-5346-A510-BD451D2978FE}"/>
              </a:ext>
            </a:extLst>
          </p:cNvPr>
          <p:cNvCxnSpPr>
            <a:stCxn id="8" idx="6"/>
            <a:endCxn id="10" idx="2"/>
          </p:cNvCxnSpPr>
          <p:nvPr/>
        </p:nvCxnSpPr>
        <p:spPr>
          <a:xfrm>
            <a:off x="4469892" y="3317748"/>
            <a:ext cx="28468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902DC-63CB-0A43-9315-6DDDF48C1382}"/>
              </a:ext>
            </a:extLst>
          </p:cNvPr>
          <p:cNvCxnSpPr>
            <a:stCxn id="8" idx="6"/>
            <a:endCxn id="12" idx="2"/>
          </p:cNvCxnSpPr>
          <p:nvPr/>
        </p:nvCxnSpPr>
        <p:spPr>
          <a:xfrm>
            <a:off x="4469892" y="3317748"/>
            <a:ext cx="2842260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9F5A4D-8D03-CB40-BA40-6830CD1CEB83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4469892" y="4693920"/>
            <a:ext cx="28422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4D32FE-06FE-AB44-B050-91E83CC8B996}"/>
              </a:ext>
            </a:extLst>
          </p:cNvPr>
          <p:cNvCxnSpPr>
            <a:stCxn id="9" idx="6"/>
            <a:endCxn id="10" idx="2"/>
          </p:cNvCxnSpPr>
          <p:nvPr/>
        </p:nvCxnSpPr>
        <p:spPr>
          <a:xfrm flipV="1">
            <a:off x="4469892" y="3317748"/>
            <a:ext cx="2846832" cy="13761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A66FC7-BD1A-F94F-8351-E4BE554ACEE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4469892" y="1894332"/>
            <a:ext cx="2842260" cy="14234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30717C-D7DE-2B48-855C-E36A1460BB2B}"/>
              </a:ext>
            </a:extLst>
          </p:cNvPr>
          <p:cNvCxnSpPr>
            <a:stCxn id="9" idx="6"/>
            <a:endCxn id="11" idx="2"/>
          </p:cNvCxnSpPr>
          <p:nvPr/>
        </p:nvCxnSpPr>
        <p:spPr>
          <a:xfrm flipV="1">
            <a:off x="4469892" y="1894332"/>
            <a:ext cx="2842260" cy="2799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8D252F-1D3E-E145-B738-9AF8E2B90349}"/>
                  </a:ext>
                </a:extLst>
              </p:cNvPr>
              <p:cNvSpPr txBox="1"/>
              <p:nvPr/>
            </p:nvSpPr>
            <p:spPr>
              <a:xfrm>
                <a:off x="1784264" y="1703548"/>
                <a:ext cx="18187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[Y3; Y2; Y1]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8D252F-1D3E-E145-B738-9AF8E2B90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264" y="1703548"/>
                <a:ext cx="1818768" cy="369332"/>
              </a:xfrm>
              <a:prstGeom prst="rect">
                <a:avLst/>
              </a:prstGeom>
              <a:blipFill>
                <a:blip r:embed="rId3"/>
                <a:stretch>
                  <a:fillRect t="-3333" r="-137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FEC003-5D1A-C74A-9731-DBF99FF4CC64}"/>
                  </a:ext>
                </a:extLst>
              </p:cNvPr>
              <p:cNvSpPr txBox="1"/>
              <p:nvPr/>
            </p:nvSpPr>
            <p:spPr>
              <a:xfrm>
                <a:off x="1784264" y="3089538"/>
                <a:ext cx="1820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[Y1; Y2; Y3]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FEC003-5D1A-C74A-9731-DBF99FF4C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264" y="3089538"/>
                <a:ext cx="1820370" cy="369332"/>
              </a:xfrm>
              <a:prstGeom prst="rect">
                <a:avLst/>
              </a:prstGeom>
              <a:blipFill>
                <a:blip r:embed="rId4"/>
                <a:stretch>
                  <a:fillRect t="-6667" r="-137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25FFFB-FC60-6445-8F9A-3245546726C6}"/>
                  </a:ext>
                </a:extLst>
              </p:cNvPr>
              <p:cNvSpPr txBox="1"/>
              <p:nvPr/>
            </p:nvSpPr>
            <p:spPr>
              <a:xfrm>
                <a:off x="1784264" y="4509254"/>
                <a:ext cx="18187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pt-P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[Y2; Y1; Y3]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25FFFB-FC60-6445-8F9A-324554672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264" y="4509254"/>
                <a:ext cx="1818768" cy="369332"/>
              </a:xfrm>
              <a:prstGeom prst="rect">
                <a:avLst/>
              </a:prstGeom>
              <a:blipFill>
                <a:blip r:embed="rId5"/>
                <a:stretch>
                  <a:fillRect t="-6667" r="-137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D9C3DB-3601-3B4D-AA5D-807577B23E8B}"/>
                  </a:ext>
                </a:extLst>
              </p:cNvPr>
              <p:cNvSpPr txBox="1"/>
              <p:nvPr/>
            </p:nvSpPr>
            <p:spPr>
              <a:xfrm>
                <a:off x="8281605" y="1709666"/>
                <a:ext cx="1838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= [X3; X2; X1]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D9C3DB-3601-3B4D-AA5D-807577B23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605" y="1709666"/>
                <a:ext cx="1838901" cy="369332"/>
              </a:xfrm>
              <a:prstGeom prst="rect">
                <a:avLst/>
              </a:prstGeom>
              <a:blipFill>
                <a:blip r:embed="rId6"/>
                <a:stretch>
                  <a:fillRect t="-6667" r="-13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B6A118-B8F0-3341-9B44-2B4B8EBEAA9A}"/>
                  </a:ext>
                </a:extLst>
              </p:cNvPr>
              <p:cNvSpPr txBox="1"/>
              <p:nvPr/>
            </p:nvSpPr>
            <p:spPr>
              <a:xfrm>
                <a:off x="8281605" y="3133082"/>
                <a:ext cx="1838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= [X1; X2; X3]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4B6A118-B8F0-3341-9B44-2B4B8EBEA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605" y="3133082"/>
                <a:ext cx="1838901" cy="369332"/>
              </a:xfrm>
              <a:prstGeom prst="rect">
                <a:avLst/>
              </a:prstGeom>
              <a:blipFill>
                <a:blip r:embed="rId7"/>
                <a:stretch>
                  <a:fillRect t="-6667" r="-13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7121FE-C508-8A45-99E8-0FD42047FCB2}"/>
                  </a:ext>
                </a:extLst>
              </p:cNvPr>
              <p:cNvSpPr txBox="1"/>
              <p:nvPr/>
            </p:nvSpPr>
            <p:spPr>
              <a:xfrm>
                <a:off x="8281604" y="4509254"/>
                <a:ext cx="1838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pt-P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= [X1; X2; X3]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7121FE-C508-8A45-99E8-0FD42047F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604" y="4509254"/>
                <a:ext cx="1838901" cy="369332"/>
              </a:xfrm>
              <a:prstGeom prst="rect">
                <a:avLst/>
              </a:prstGeom>
              <a:blipFill>
                <a:blip r:embed="rId8"/>
                <a:stretch>
                  <a:fillRect t="-6667" r="-13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343305B-2398-D549-9812-ED22E39BDBC7}"/>
              </a:ext>
            </a:extLst>
          </p:cNvPr>
          <p:cNvSpPr txBox="1"/>
          <p:nvPr/>
        </p:nvSpPr>
        <p:spPr>
          <a:xfrm>
            <a:off x="1915832" y="694200"/>
            <a:ext cx="1673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Constant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BF2EF-DAE4-4B4E-B76F-5F3B9D7FC128}"/>
              </a:ext>
            </a:extLst>
          </p:cNvPr>
          <p:cNvSpPr txBox="1"/>
          <p:nvPr/>
        </p:nvSpPr>
        <p:spPr>
          <a:xfrm>
            <a:off x="8281604" y="702826"/>
            <a:ext cx="1559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Evolving</a:t>
            </a:r>
          </a:p>
        </p:txBody>
      </p:sp>
    </p:spTree>
    <p:extLst>
      <p:ext uri="{BB962C8B-B14F-4D97-AF65-F5344CB8AC3E}">
        <p14:creationId xmlns:p14="http://schemas.microsoft.com/office/powerpoint/2010/main" val="16750755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8B461A-53D5-5842-B665-39AD3D63CBB9}"/>
              </a:ext>
            </a:extLst>
          </p:cNvPr>
          <p:cNvSpPr txBox="1"/>
          <p:nvPr/>
        </p:nvSpPr>
        <p:spPr>
          <a:xfrm>
            <a:off x="897591" y="3384937"/>
            <a:ext cx="5654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Pr</a:t>
            </a:r>
            <a:r>
              <a:rPr lang="en-US" sz="4000" dirty="0"/>
              <a:t>[rank of M(z) decreases]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A5C31-0F24-D54B-BA0E-8ABE9DA003B2}"/>
              </a:ext>
            </a:extLst>
          </p:cNvPr>
          <p:cNvSpPr txBox="1"/>
          <p:nvPr/>
        </p:nvSpPr>
        <p:spPr>
          <a:xfrm>
            <a:off x="6756848" y="3269467"/>
            <a:ext cx="314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6999D-844F-B14D-8AF9-AE3618575400}"/>
              </a:ext>
            </a:extLst>
          </p:cNvPr>
          <p:cNvSpPr txBox="1"/>
          <p:nvPr/>
        </p:nvSpPr>
        <p:spPr>
          <a:xfrm>
            <a:off x="7360807" y="3448142"/>
            <a:ext cx="3206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# iterations 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F684DF-AB5D-DB45-BCFC-D3BE7FC00BD5}"/>
                  </a:ext>
                </a:extLst>
              </p:cNvPr>
              <p:cNvSpPr txBox="1"/>
              <p:nvPr/>
            </p:nvSpPr>
            <p:spPr>
              <a:xfrm>
                <a:off x="2650628" y="3133704"/>
                <a:ext cx="2433102" cy="1347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4400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pt-PT" sz="4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pt-PT" sz="4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4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PT" sz="4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F684DF-AB5D-DB45-BCFC-D3BE7FC00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628" y="3133704"/>
                <a:ext cx="2433102" cy="1347741"/>
              </a:xfrm>
              <a:prstGeom prst="rect">
                <a:avLst/>
              </a:prstGeom>
              <a:blipFill>
                <a:blip r:embed="rId3"/>
                <a:stretch>
                  <a:fillRect b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753113-DA37-3D4C-800B-4617656B27EC}"/>
                  </a:ext>
                </a:extLst>
              </p:cNvPr>
              <p:cNvSpPr txBox="1"/>
              <p:nvPr/>
            </p:nvSpPr>
            <p:spPr>
              <a:xfrm>
                <a:off x="7792611" y="3354159"/>
                <a:ext cx="255127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𝒪(</a:t>
                </a:r>
                <a14:m>
                  <m:oMath xmlns:m="http://schemas.openxmlformats.org/officeDocument/2006/math">
                    <m:r>
                      <a:rPr lang="pt-PT" sz="4400" i="1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pt-PT" sz="4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PT" sz="44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pt-PT" sz="4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PT" sz="4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753113-DA37-3D4C-800B-4617656B2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611" y="3354159"/>
                <a:ext cx="2551276" cy="769441"/>
              </a:xfrm>
              <a:prstGeom prst="rect">
                <a:avLst/>
              </a:prstGeom>
              <a:blipFill>
                <a:blip r:embed="rId5"/>
                <a:stretch>
                  <a:fillRect l="-9453" t="-16393" r="-5970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822E2D9-B61C-954C-8AAD-44080896F07B}"/>
                  </a:ext>
                </a:extLst>
              </p:cNvPr>
              <p:cNvSpPr/>
              <p:nvPr/>
            </p:nvSpPr>
            <p:spPr>
              <a:xfrm>
                <a:off x="3450879" y="5294600"/>
                <a:ext cx="253255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dirty="0"/>
                  <a:t>= 𝒪(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PT" sz="4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PT" sz="44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pt-PT" sz="4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PT" sz="4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822E2D9-B61C-954C-8AAD-44080896F0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879" y="5294600"/>
                <a:ext cx="2532553" cy="769441"/>
              </a:xfrm>
              <a:prstGeom prst="rect">
                <a:avLst/>
              </a:prstGeom>
              <a:blipFill>
                <a:blip r:embed="rId6"/>
                <a:stretch>
                  <a:fillRect l="-9500" t="-14754" r="-5500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3BF696-11BC-674B-9598-ECF4F3B60EC4}"/>
                  </a:ext>
                </a:extLst>
              </p:cNvPr>
              <p:cNvSpPr txBox="1"/>
              <p:nvPr/>
            </p:nvSpPr>
            <p:spPr>
              <a:xfrm>
                <a:off x="3450879" y="1307610"/>
                <a:ext cx="69264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𝑏𝑙𝑜𝑐𝑘𝑖𝑛𝑔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𝑝𝑎𝑖𝑟𝑠</m:t>
                          </m:r>
                        </m:e>
                      </m:d>
                      <m:r>
                        <a:rPr lang="pt-PT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3BF696-11BC-674B-9598-ECF4F3B60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879" y="1307610"/>
                <a:ext cx="6926448" cy="923330"/>
              </a:xfrm>
              <a:prstGeom prst="rect">
                <a:avLst/>
              </a:prstGeom>
              <a:blipFill>
                <a:blip r:embed="rId7"/>
                <a:stretch>
                  <a:fillRect l="-366" t="-135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970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CDFD32-CAD2-2E47-9602-50A0E2C3149D}"/>
              </a:ext>
            </a:extLst>
          </p:cNvPr>
          <p:cNvSpPr/>
          <p:nvPr/>
        </p:nvSpPr>
        <p:spPr>
          <a:xfrm>
            <a:off x="0" y="939625"/>
            <a:ext cx="1219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+mj-lt"/>
              </a:rPr>
              <a:t>Improved Algorithm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AD6527-5BE9-4142-BE02-BF2EFDFF9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19" y="2851220"/>
            <a:ext cx="6934159" cy="22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ECCCE1-F545-8D4C-A17C-7DEC86B3B48C}"/>
              </a:ext>
            </a:extLst>
          </p:cNvPr>
          <p:cNvSpPr/>
          <p:nvPr/>
        </p:nvSpPr>
        <p:spPr>
          <a:xfrm>
            <a:off x="738203" y="1655083"/>
            <a:ext cx="3184989" cy="934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1C0611-C583-E242-AF73-C33C626630EE}"/>
              </a:ext>
            </a:extLst>
          </p:cNvPr>
          <p:cNvSpPr/>
          <p:nvPr/>
        </p:nvSpPr>
        <p:spPr>
          <a:xfrm>
            <a:off x="738204" y="4047249"/>
            <a:ext cx="2703640" cy="934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Sort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91766A-D7D7-E94D-93CA-4DB55B906EED}"/>
              </a:ext>
            </a:extLst>
          </p:cNvPr>
          <p:cNvSpPr/>
          <p:nvPr/>
        </p:nvSpPr>
        <p:spPr>
          <a:xfrm>
            <a:off x="3923192" y="1655082"/>
            <a:ext cx="3184989" cy="93494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Match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0DFE21-27B9-A944-AE15-C9566D1D2E41}"/>
              </a:ext>
            </a:extLst>
          </p:cNvPr>
          <p:cNvSpPr/>
          <p:nvPr/>
        </p:nvSpPr>
        <p:spPr>
          <a:xfrm>
            <a:off x="7108180" y="1650714"/>
            <a:ext cx="3184989" cy="934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Match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A2A895-5F72-7540-90BE-617EFBF8E2FB}"/>
              </a:ext>
            </a:extLst>
          </p:cNvPr>
          <p:cNvSpPr/>
          <p:nvPr/>
        </p:nvSpPr>
        <p:spPr>
          <a:xfrm>
            <a:off x="6145484" y="4047248"/>
            <a:ext cx="2703640" cy="934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Sort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5E7BC5-541A-3044-821E-60F3FA9012D4}"/>
              </a:ext>
            </a:extLst>
          </p:cNvPr>
          <p:cNvSpPr/>
          <p:nvPr/>
        </p:nvSpPr>
        <p:spPr>
          <a:xfrm>
            <a:off x="3441844" y="4047248"/>
            <a:ext cx="2703640" cy="93494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Sort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50E151D-A70D-C246-A11E-A89FD428DE86}"/>
              </a:ext>
            </a:extLst>
          </p:cNvPr>
          <p:cNvCxnSpPr/>
          <p:nvPr/>
        </p:nvCxnSpPr>
        <p:spPr>
          <a:xfrm flipV="1">
            <a:off x="3441844" y="2585663"/>
            <a:ext cx="481348" cy="1461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5942214-34F5-4A49-9FFA-C5FD87BB6AD3}"/>
              </a:ext>
            </a:extLst>
          </p:cNvPr>
          <p:cNvCxnSpPr>
            <a:cxnSpLocks/>
          </p:cNvCxnSpPr>
          <p:nvPr/>
        </p:nvCxnSpPr>
        <p:spPr>
          <a:xfrm flipV="1">
            <a:off x="6145484" y="2585663"/>
            <a:ext cx="962695" cy="1416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F583CFC-271E-A546-A74A-1C390E3F54A2}"/>
              </a:ext>
            </a:extLst>
          </p:cNvPr>
          <p:cNvSpPr txBox="1"/>
          <p:nvPr/>
        </p:nvSpPr>
        <p:spPr>
          <a:xfrm>
            <a:off x="9754239" y="4047248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9B00B7-5753-F04B-8579-60A305A2B2B0}"/>
              </a:ext>
            </a:extLst>
          </p:cNvPr>
          <p:cNvSpPr txBox="1"/>
          <p:nvPr/>
        </p:nvSpPr>
        <p:spPr>
          <a:xfrm>
            <a:off x="10895683" y="1650714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1A35A92B-84FA-A246-909D-AB8B24478013}"/>
              </a:ext>
            </a:extLst>
          </p:cNvPr>
          <p:cNvSpPr/>
          <p:nvPr/>
        </p:nvSpPr>
        <p:spPr>
          <a:xfrm rot="5400000">
            <a:off x="2181722" y="-237548"/>
            <a:ext cx="297951" cy="31849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4A6F7E4-A2AA-AC4D-BC98-1B65280A0AE9}"/>
                  </a:ext>
                </a:extLst>
              </p:cNvPr>
              <p:cNvSpPr txBox="1"/>
              <p:nvPr/>
            </p:nvSpPr>
            <p:spPr>
              <a:xfrm>
                <a:off x="1804283" y="741809"/>
                <a:ext cx="12000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𝒪(</a:t>
                </a:r>
                <a14:m>
                  <m:oMath xmlns:m="http://schemas.openxmlformats.org/officeDocument/2006/math">
                    <m:r>
                      <a:rPr lang="pt-PT" i="1"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4A6F7E4-A2AA-AC4D-BC98-1B65280A0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283" y="741809"/>
                <a:ext cx="1200008" cy="369332"/>
              </a:xfrm>
              <a:prstGeom prst="rect">
                <a:avLst/>
              </a:prstGeom>
              <a:blipFill>
                <a:blip r:embed="rId3"/>
                <a:stretch>
                  <a:fillRect l="-3125" t="-3333" r="-208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4D4FCC6-291E-7E4E-9E88-2AB80C691986}"/>
                  </a:ext>
                </a:extLst>
              </p:cNvPr>
              <p:cNvSpPr/>
              <p:nvPr/>
            </p:nvSpPr>
            <p:spPr>
              <a:xfrm>
                <a:off x="1513615" y="5566964"/>
                <a:ext cx="11528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𝒪</a:t>
                </a:r>
                <a14:m>
                  <m:oMath xmlns:m="http://schemas.openxmlformats.org/officeDocument/2006/math">
                    <m:r>
                      <a:rPr lang="pt-P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pt-PT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pt-PT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PT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4D4FCC6-291E-7E4E-9E88-2AB80C6919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615" y="5566964"/>
                <a:ext cx="1152816" cy="369332"/>
              </a:xfrm>
              <a:prstGeom prst="rect">
                <a:avLst/>
              </a:prstGeom>
              <a:blipFill>
                <a:blip r:embed="rId4"/>
                <a:stretch>
                  <a:fillRect l="-3261" t="-3333" r="-326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eft Brace 40">
            <a:extLst>
              <a:ext uri="{FF2B5EF4-FFF2-40B4-BE49-F238E27FC236}">
                <a16:creationId xmlns:a16="http://schemas.microsoft.com/office/drawing/2014/main" id="{40BA6755-CD2C-6749-AA44-F0E8E3842827}"/>
              </a:ext>
            </a:extLst>
          </p:cNvPr>
          <p:cNvSpPr/>
          <p:nvPr/>
        </p:nvSpPr>
        <p:spPr>
          <a:xfrm rot="16200000">
            <a:off x="1943180" y="3922760"/>
            <a:ext cx="293688" cy="270364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92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4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481228-2179-0A4C-A3CF-2887D06F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688" y="3850946"/>
            <a:ext cx="8724900" cy="77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C5E32-A8C3-1F40-91EB-C60F92014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8" y="2012240"/>
            <a:ext cx="6413500" cy="55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BF48A6-C65A-2C47-A914-35DAA34184D3}"/>
              </a:ext>
            </a:extLst>
          </p:cNvPr>
          <p:cNvSpPr txBox="1"/>
          <p:nvPr/>
        </p:nvSpPr>
        <p:spPr>
          <a:xfrm>
            <a:off x="1515688" y="1357049"/>
            <a:ext cx="374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Gale-Shapley used in Naïve algorithm: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8DB52E-CC73-A64C-A8FD-AE7D95347A00}"/>
              </a:ext>
            </a:extLst>
          </p:cNvPr>
          <p:cNvSpPr txBox="1"/>
          <p:nvPr/>
        </p:nvSpPr>
        <p:spPr>
          <a:xfrm>
            <a:off x="1515688" y="3279228"/>
            <a:ext cx="68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8C49D-761C-5E42-ACF6-7300B71AC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780" y="2341412"/>
            <a:ext cx="287035" cy="22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202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59776C-4B51-2D40-8378-DB5C16D77540}"/>
              </a:ext>
            </a:extLst>
          </p:cNvPr>
          <p:cNvSpPr txBox="1"/>
          <p:nvPr/>
        </p:nvSpPr>
        <p:spPr>
          <a:xfrm>
            <a:off x="976045" y="2393878"/>
            <a:ext cx="9965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+mj-lt"/>
              </a:rPr>
              <a:t>How many blocking pairs does the matching have?</a:t>
            </a:r>
          </a:p>
        </p:txBody>
      </p:sp>
    </p:spTree>
    <p:extLst>
      <p:ext uri="{BB962C8B-B14F-4D97-AF65-F5344CB8AC3E}">
        <p14:creationId xmlns:p14="http://schemas.microsoft.com/office/powerpoint/2010/main" val="36419893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8B461A-53D5-5842-B665-39AD3D63CBB9}"/>
              </a:ext>
            </a:extLst>
          </p:cNvPr>
          <p:cNvSpPr txBox="1"/>
          <p:nvPr/>
        </p:nvSpPr>
        <p:spPr>
          <a:xfrm>
            <a:off x="713754" y="4004839"/>
            <a:ext cx="5654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Pr</a:t>
            </a:r>
            <a:r>
              <a:rPr lang="en-US" sz="4000" dirty="0"/>
              <a:t>[rank of M(z) decreases]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6999D-844F-B14D-8AF9-AE3618575400}"/>
              </a:ext>
            </a:extLst>
          </p:cNvPr>
          <p:cNvSpPr txBox="1"/>
          <p:nvPr/>
        </p:nvSpPr>
        <p:spPr>
          <a:xfrm>
            <a:off x="7217513" y="4004839"/>
            <a:ext cx="3206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# iterations 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F684DF-AB5D-DB45-BCFC-D3BE7FC00BD5}"/>
                  </a:ext>
                </a:extLst>
              </p:cNvPr>
              <p:cNvSpPr txBox="1"/>
              <p:nvPr/>
            </p:nvSpPr>
            <p:spPr>
              <a:xfrm>
                <a:off x="2587145" y="3690843"/>
                <a:ext cx="2511906" cy="1335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PT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pt-PT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PT" sz="40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F684DF-AB5D-DB45-BCFC-D3BE7FC00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145" y="3690843"/>
                <a:ext cx="2511906" cy="1335879"/>
              </a:xfrm>
              <a:prstGeom prst="rect">
                <a:avLst/>
              </a:prstGeom>
              <a:blipFill>
                <a:blip r:embed="rId3"/>
                <a:stretch>
                  <a:fillRect l="-1010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753113-DA37-3D4C-800B-4617656B27EC}"/>
                  </a:ext>
                </a:extLst>
              </p:cNvPr>
              <p:cNvSpPr txBox="1"/>
              <p:nvPr/>
            </p:nvSpPr>
            <p:spPr>
              <a:xfrm>
                <a:off x="7797909" y="4004839"/>
                <a:ext cx="243804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𝒪(</a:t>
                </a:r>
                <a14:m>
                  <m:oMath xmlns:m="http://schemas.openxmlformats.org/officeDocument/2006/math">
                    <m:r>
                      <a:rPr lang="pt-PT" sz="4000" i="1"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pt-PT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4000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p>
                        <m:r>
                          <a:rPr lang="pt-PT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4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4000" dirty="0"/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753113-DA37-3D4C-800B-4617656B2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909" y="4004839"/>
                <a:ext cx="2438040" cy="707886"/>
              </a:xfrm>
              <a:prstGeom prst="rect">
                <a:avLst/>
              </a:prstGeom>
              <a:blipFill>
                <a:blip r:embed="rId4"/>
                <a:stretch>
                  <a:fillRect l="-8290" t="-12281" r="-7772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246110B-91AE-C34D-A4C1-8C0D4B84AB5F}"/>
              </a:ext>
            </a:extLst>
          </p:cNvPr>
          <p:cNvSpPr txBox="1"/>
          <p:nvPr/>
        </p:nvSpPr>
        <p:spPr>
          <a:xfrm>
            <a:off x="6422792" y="2115907"/>
            <a:ext cx="327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ABEDE6-2F13-8044-945F-801CC8176516}"/>
              </a:ext>
            </a:extLst>
          </p:cNvPr>
          <p:cNvSpPr/>
          <p:nvPr/>
        </p:nvSpPr>
        <p:spPr>
          <a:xfrm>
            <a:off x="713754" y="2277007"/>
            <a:ext cx="5592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/>
              <a:t>Pr</a:t>
            </a:r>
            <a:r>
              <a:rPr lang="en-US" sz="4000" dirty="0"/>
              <a:t>[rank of best decreases]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C50378-6D4A-CC4E-B7BB-6DB3ADDDDBD8}"/>
              </a:ext>
            </a:extLst>
          </p:cNvPr>
          <p:cNvSpPr txBox="1"/>
          <p:nvPr/>
        </p:nvSpPr>
        <p:spPr>
          <a:xfrm>
            <a:off x="6422792" y="3840380"/>
            <a:ext cx="327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83012-2BFB-5348-A097-1731E68DA69C}"/>
              </a:ext>
            </a:extLst>
          </p:cNvPr>
          <p:cNvSpPr txBox="1"/>
          <p:nvPr/>
        </p:nvSpPr>
        <p:spPr>
          <a:xfrm>
            <a:off x="7217513" y="2311769"/>
            <a:ext cx="3537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# iterations best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EBAC6B-90E2-6240-A539-DF0551FE4CDB}"/>
                  </a:ext>
                </a:extLst>
              </p:cNvPr>
              <p:cNvSpPr txBox="1"/>
              <p:nvPr/>
            </p:nvSpPr>
            <p:spPr>
              <a:xfrm>
                <a:off x="7797909" y="2277007"/>
                <a:ext cx="194764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/>
                  <a:t>𝒪</a:t>
                </a:r>
                <a14:m>
                  <m:oMath xmlns:m="http://schemas.openxmlformats.org/officeDocument/2006/math">
                    <m:r>
                      <a:rPr lang="pt-PT" sz="4000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pt-PT" sz="4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PT" sz="40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pt-PT" sz="4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sz="4000" dirty="0"/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EBAC6B-90E2-6240-A539-DF0551FE4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909" y="2277007"/>
                <a:ext cx="1947649" cy="707886"/>
              </a:xfrm>
              <a:prstGeom prst="rect">
                <a:avLst/>
              </a:prstGeom>
              <a:blipFill>
                <a:blip r:embed="rId5"/>
                <a:stretch>
                  <a:fillRect l="-10390" t="-14035" r="-9740" b="-35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DF2EEF6-17DA-2241-BA42-5E6230585664}"/>
                  </a:ext>
                </a:extLst>
              </p:cNvPr>
              <p:cNvSpPr txBox="1"/>
              <p:nvPr/>
            </p:nvSpPr>
            <p:spPr>
              <a:xfrm>
                <a:off x="2409956" y="1997773"/>
                <a:ext cx="2511906" cy="1335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PT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pt-PT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PT" sz="4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DF2EEF6-17DA-2241-BA42-5E6230585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956" y="1997773"/>
                <a:ext cx="2511906" cy="1335879"/>
              </a:xfrm>
              <a:prstGeom prst="rect">
                <a:avLst/>
              </a:prstGeom>
              <a:blipFill>
                <a:blip r:embed="rId6"/>
                <a:stretch>
                  <a:fillRect l="-503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3D868A6-C7B8-0D48-B19C-BEBE0E8AABCA}"/>
              </a:ext>
            </a:extLst>
          </p:cNvPr>
          <p:cNvSpPr txBox="1"/>
          <p:nvPr/>
        </p:nvSpPr>
        <p:spPr>
          <a:xfrm>
            <a:off x="10883730" y="225329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5B93142-D16D-494D-9E16-CA19B286EEAD}"/>
                  </a:ext>
                </a:extLst>
              </p:cNvPr>
              <p:cNvSpPr/>
              <p:nvPr/>
            </p:nvSpPr>
            <p:spPr>
              <a:xfrm>
                <a:off x="3450879" y="5294600"/>
                <a:ext cx="266028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dirty="0"/>
                  <a:t>= 𝒪(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4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PT" sz="4400" i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p>
                        <m:r>
                          <a:rPr lang="pt-PT" sz="4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4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4400" dirty="0"/>
                  <a:t>)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5B93142-D16D-494D-9E16-CA19B286E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879" y="5294600"/>
                <a:ext cx="2660280" cy="769441"/>
              </a:xfrm>
              <a:prstGeom prst="rect">
                <a:avLst/>
              </a:prstGeom>
              <a:blipFill>
                <a:blip r:embed="rId7"/>
                <a:stretch>
                  <a:fillRect l="-9048" t="-14754" r="-8095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260011-BB3C-754D-9B35-B175B4D14EBD}"/>
                  </a:ext>
                </a:extLst>
              </p:cNvPr>
              <p:cNvSpPr txBox="1"/>
              <p:nvPr/>
            </p:nvSpPr>
            <p:spPr>
              <a:xfrm>
                <a:off x="3450879" y="699210"/>
                <a:ext cx="69264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#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𝑏𝑙𝑜𝑐𝑘𝑖𝑛𝑔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𝑝𝑎𝑖𝑟𝑠</m:t>
                          </m:r>
                        </m:e>
                      </m:d>
                      <m:r>
                        <a:rPr lang="pt-PT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260011-BB3C-754D-9B35-B175B4D14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879" y="699210"/>
                <a:ext cx="6926448" cy="923330"/>
              </a:xfrm>
              <a:prstGeom prst="rect">
                <a:avLst/>
              </a:prstGeom>
              <a:blipFill>
                <a:blip r:embed="rId8"/>
                <a:stretch>
                  <a:fillRect l="-366" t="-135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80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7" grpId="0"/>
      <p:bldP spid="12" grpId="0"/>
      <p:bldP spid="13" grpId="0"/>
      <p:bldP spid="14" grpId="0"/>
      <p:bldP spid="1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D55E01-B001-2B49-AF94-76E930FB3110}"/>
              </a:ext>
            </a:extLst>
          </p:cNvPr>
          <p:cNvSpPr txBox="1"/>
          <p:nvPr/>
        </p:nvSpPr>
        <p:spPr>
          <a:xfrm>
            <a:off x="4448709" y="1407560"/>
            <a:ext cx="34722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Thank you 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521F9D-10C2-4E49-BE92-BD47AEED25C6}"/>
              </a:ext>
            </a:extLst>
          </p:cNvPr>
          <p:cNvSpPr/>
          <p:nvPr/>
        </p:nvSpPr>
        <p:spPr>
          <a:xfrm>
            <a:off x="4586182" y="3819686"/>
            <a:ext cx="33348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5092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14666</TotalTime>
  <Words>1857</Words>
  <Application>Microsoft Macintosh PowerPoint</Application>
  <PresentationFormat>Widescreen</PresentationFormat>
  <Paragraphs>668</Paragraphs>
  <Slides>97</Slides>
  <Notes>96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2" baseType="lpstr">
      <vt:lpstr>Arial</vt:lpstr>
      <vt:lpstr>Calibri</vt:lpstr>
      <vt:lpstr>Calibri Light</vt:lpstr>
      <vt:lpstr>Cambria Math</vt:lpstr>
      <vt:lpstr>Office Theme</vt:lpstr>
      <vt:lpstr>Stable Matching with Evolving Preferences</vt:lpstr>
      <vt:lpstr>Stable Matching with Evolving Preferences</vt:lpstr>
      <vt:lpstr>Stable Matching with Evolving Preferences</vt:lpstr>
      <vt:lpstr>PowerPoint Presentation</vt:lpstr>
      <vt:lpstr>PowerPoint Presentation</vt:lpstr>
      <vt:lpstr>PowerPoint Presentation</vt:lpstr>
      <vt:lpstr>PowerPoint Presentation</vt:lpstr>
      <vt:lpstr>Stable Matching with Evolving Preferences</vt:lpstr>
      <vt:lpstr>Stable Matching with Evolving Preferences</vt:lpstr>
      <vt:lpstr>PowerPoint Presentation</vt:lpstr>
      <vt:lpstr>Stable Matching with Evolving Preferences</vt:lpstr>
      <vt:lpstr>Stable Matching with Evolving Preferences</vt:lpstr>
      <vt:lpstr>PowerPoint Presentation</vt:lpstr>
      <vt:lpstr>PowerPoint Presentation</vt:lpstr>
      <vt:lpstr>Stable Matching with Evolving Preferences</vt:lpstr>
      <vt:lpstr>Gale-Shapley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blocking pairs can a GS matching have in the worst case?</vt:lpstr>
      <vt:lpstr>PowerPoint Presentation</vt:lpstr>
      <vt:lpstr>Gale-Shapley always produces a matching with no blocking pairs (i.e. stable)</vt:lpstr>
      <vt:lpstr>Stable Matching with Evolving Preferences</vt:lpstr>
      <vt:lpstr>Stable Matching with Evolving Preferences</vt:lpstr>
      <vt:lpstr>Evolving-data Model</vt:lpstr>
      <vt:lpstr>PowerPoint Presentation</vt:lpstr>
      <vt:lpstr>Property #1: pairwise swaps</vt:lpstr>
      <vt:lpstr>PowerPoint Presentation</vt:lpstr>
      <vt:lpstr>PowerPoint Presentation</vt:lpstr>
      <vt:lpstr>PowerPoint Presentation</vt:lpstr>
      <vt:lpstr>Property #2: Access to data is done via Boolean queries</vt:lpstr>
      <vt:lpstr>PowerPoint Presentation</vt:lpstr>
      <vt:lpstr>PowerPoint Presentation</vt:lpstr>
      <vt:lpstr>Stable Matching with Evolving Preferences</vt:lpstr>
      <vt:lpstr>PowerPoint Presentation</vt:lpstr>
      <vt:lpstr>Goal: minimize the number of blocking pairs</vt:lpstr>
      <vt:lpstr>PowerPoint Presentation</vt:lpstr>
      <vt:lpstr>PowerPoint Presentation</vt:lpstr>
      <vt:lpstr>PowerPoint Presentation</vt:lpstr>
      <vt:lpstr>Sorting and selection on dynamic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running-time of Quicksort in the dynamic model?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Stable Matching with Evolving Preferences</dc:title>
  <dc:creator>Microsoft Office User</dc:creator>
  <cp:lastModifiedBy>Microsoft Office User</cp:lastModifiedBy>
  <cp:revision>220</cp:revision>
  <cp:lastPrinted>2018-05-25T10:06:07Z</cp:lastPrinted>
  <dcterms:created xsi:type="dcterms:W3CDTF">2018-05-06T16:15:37Z</dcterms:created>
  <dcterms:modified xsi:type="dcterms:W3CDTF">2018-05-30T15:46:46Z</dcterms:modified>
</cp:coreProperties>
</file>