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6" r:id="rId3"/>
    <p:sldId id="295" r:id="rId4"/>
    <p:sldId id="297" r:id="rId5"/>
    <p:sldId id="299" r:id="rId6"/>
    <p:sldId id="300" r:id="rId7"/>
    <p:sldId id="305" r:id="rId8"/>
    <p:sldId id="301" r:id="rId9"/>
    <p:sldId id="302" r:id="rId10"/>
    <p:sldId id="268" r:id="rId11"/>
    <p:sldId id="269" r:id="rId12"/>
    <p:sldId id="270" r:id="rId13"/>
    <p:sldId id="304" r:id="rId14"/>
    <p:sldId id="259" r:id="rId15"/>
    <p:sldId id="272" r:id="rId16"/>
    <p:sldId id="274" r:id="rId17"/>
    <p:sldId id="276" r:id="rId18"/>
    <p:sldId id="283" r:id="rId19"/>
    <p:sldId id="278" r:id="rId20"/>
    <p:sldId id="279" r:id="rId21"/>
    <p:sldId id="281" r:id="rId22"/>
    <p:sldId id="282" r:id="rId23"/>
    <p:sldId id="267" r:id="rId24"/>
    <p:sldId id="285" r:id="rId25"/>
    <p:sldId id="303" r:id="rId26"/>
    <p:sldId id="287" r:id="rId27"/>
    <p:sldId id="260" r:id="rId28"/>
    <p:sldId id="306" r:id="rId29"/>
    <p:sldId id="286" r:id="rId30"/>
    <p:sldId id="288" r:id="rId31"/>
    <p:sldId id="290" r:id="rId32"/>
    <p:sldId id="289" r:id="rId33"/>
    <p:sldId id="291" r:id="rId34"/>
    <p:sldId id="292" r:id="rId35"/>
    <p:sldId id="294" r:id="rId36"/>
    <p:sldId id="293" r:id="rId37"/>
    <p:sldId id="261" r:id="rId38"/>
    <p:sldId id="262" r:id="rId39"/>
  </p:sldIdLst>
  <p:sldSz cx="9144000" cy="6858000" type="screen4x3"/>
  <p:notesSz cx="7099300" cy="10234613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5395"/>
    <a:srgbClr val="FF6600"/>
    <a:srgbClr val="2A6AB3"/>
    <a:srgbClr val="DFE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4" autoAdjust="0"/>
    <p:restoredTop sz="75059" autoAdjust="0"/>
  </p:normalViewPr>
  <p:slideViewPr>
    <p:cSldViewPr snapToGrid="0" showGuides="1">
      <p:cViewPr varScale="1">
        <p:scale>
          <a:sx n="84" d="100"/>
          <a:sy n="84" d="100"/>
        </p:scale>
        <p:origin x="-924" y="-90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2460" y="-108"/>
      </p:cViewPr>
      <p:guideLst>
        <p:guide orient="horz" pos="2985"/>
        <p:guide pos="225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7100958" cy="102362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5070" tIns="47535" rIns="95070" bIns="47535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7100958" cy="102362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070" tIns="47535" rIns="95070" bIns="47535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710095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070" tIns="47535" rIns="95070" bIns="47535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73821" cy="508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73" tIns="48658" rIns="93573" bIns="48658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52639" algn="l"/>
                <a:tab pos="1505278" algn="l"/>
                <a:tab pos="2257916" algn="l"/>
                <a:tab pos="3010555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164" y="0"/>
            <a:ext cx="3073821" cy="508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73" tIns="48658" rIns="93573" bIns="48658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52639" algn="l"/>
                <a:tab pos="1505278" algn="l"/>
                <a:tab pos="2257916" algn="l"/>
                <a:tab pos="3010555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1750" cy="3833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685" y="4862264"/>
            <a:ext cx="5202616" cy="460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73" tIns="48658" rIns="93573" bIns="48658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722884"/>
            <a:ext cx="3073821" cy="508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73" tIns="48658" rIns="93573" bIns="48658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52639" algn="l"/>
                <a:tab pos="1505278" algn="l"/>
                <a:tab pos="2257916" algn="l"/>
                <a:tab pos="3010555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164" y="9722884"/>
            <a:ext cx="3073821" cy="508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573" tIns="48658" rIns="93573" bIns="48658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52639" algn="l"/>
                <a:tab pos="1505278" algn="l"/>
                <a:tab pos="2257916" algn="l"/>
                <a:tab pos="3010555" algn="l"/>
              </a:tabLst>
              <a:defRPr sz="12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461-6593-495B-88AE-C71AB7EFCCE7}" type="datetime2">
              <a:rPr lang="de-DE" smtClean="0"/>
              <a:pPr/>
              <a:t>Mittwoch, 28. April 2010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2" name="Picture 12" descr="eth_o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152401"/>
            <a:ext cx="1649412" cy="41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461-6593-495B-88AE-C71AB7EFCCE7}" type="datetime2">
              <a:rPr lang="de-DE" smtClean="0"/>
              <a:pPr/>
              <a:t>Mittwoch, 28. April 2010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Departement/Institut/Gruppe</a:t>
            </a:r>
            <a:endParaRPr lang="de-DE"/>
          </a:p>
        </p:txBody>
      </p:sp>
      <p:pic>
        <p:nvPicPr>
          <p:cNvPr id="22" name="Picture 12" descr="eth_o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152401"/>
            <a:ext cx="1649412" cy="41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4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862AB-DB0E-4AB6-A196-7A9757B5D5D5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Departement/Institut/Gruppe</a:t>
            </a:r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DC03E-1051-4A9F-A814-9D467E3FC61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1C182-9011-41AD-B7AB-8AB2C2994CA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C54ED-AD98-40BC-B9DB-CFCB917B845A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F31F7-A41E-4D39-81A1-53A33384BAD1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9D2B4C2A-971D-45BE-BF51-D2352592CAB5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endParaRPr lang="de-DE" dirty="0"/>
          </a:p>
        </p:txBody>
      </p:sp>
      <p:pic>
        <p:nvPicPr>
          <p:cNvPr id="17" name="Picture 12" descr="eth_o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413" y="152401"/>
            <a:ext cx="1649412" cy="41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Alex Hugger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C182-9011-41AD-B7AB-8AB2C2994CA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665" y="1180667"/>
            <a:ext cx="3294246" cy="7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168" y="1210253"/>
            <a:ext cx="3533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2545" y="2992467"/>
            <a:ext cx="1589376" cy="71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7672" y="2909461"/>
            <a:ext cx="1749425" cy="10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7882" y="3020290"/>
            <a:ext cx="1048904" cy="8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1490" y="4677756"/>
            <a:ext cx="1348509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254" y="4678054"/>
            <a:ext cx="1698047" cy="8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58" y="4701887"/>
            <a:ext cx="2543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Jester 4.0 </a:t>
            </a:r>
            <a:r>
              <a:rPr lang="en-US" sz="1600" dirty="0" smtClean="0"/>
              <a:t> (http://eigentaste.berkeley.edu)</a:t>
            </a:r>
            <a:endParaRPr lang="en-US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4ED-AD98-40BC-B9DB-CFCB917B845A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76A38-9ED5-47EA-8F4B-032E003524A9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32819"/>
            <a:ext cx="6553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MovieLens</a:t>
            </a:r>
            <a:r>
              <a:rPr lang="en-US" dirty="0" smtClean="0"/>
              <a:t>   </a:t>
            </a:r>
            <a:r>
              <a:rPr lang="en-US" sz="1600" dirty="0" smtClean="0"/>
              <a:t>(http://movielens.org)</a:t>
            </a:r>
            <a:endParaRPr lang="en-US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68" y="1751013"/>
            <a:ext cx="7824663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www.netflix.org</a:t>
            </a:r>
          </a:p>
          <a:p>
            <a:r>
              <a:rPr lang="en-US" dirty="0" smtClean="0"/>
              <a:t>DVD/Blue-Ray rental and video streaming</a:t>
            </a:r>
          </a:p>
          <a:p>
            <a:r>
              <a:rPr lang="en-US" dirty="0" smtClean="0"/>
              <a:t>1’000’000$ for the first beating the current recommendation algorithm by 10%</a:t>
            </a:r>
          </a:p>
          <a:p>
            <a:endParaRPr lang="en-US" dirty="0" smtClean="0"/>
          </a:p>
          <a:p>
            <a:r>
              <a:rPr lang="en-US" dirty="0" smtClean="0"/>
              <a:t>Competition started in October 2006</a:t>
            </a:r>
          </a:p>
          <a:p>
            <a:r>
              <a:rPr lang="en-US" dirty="0" smtClean="0"/>
              <a:t>Ended July 2009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b="3549"/>
          <a:stretch>
            <a:fillRect/>
          </a:stretch>
        </p:blipFill>
        <p:spPr bwMode="auto">
          <a:xfrm>
            <a:off x="6345382" y="575049"/>
            <a:ext cx="2078182" cy="122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GroupLens</a:t>
            </a:r>
            <a:r>
              <a:rPr lang="en-US" dirty="0" smtClean="0"/>
              <a:t>: An Open Architecture for Collaborative Filtering of </a:t>
            </a:r>
            <a:r>
              <a:rPr lang="en-US" dirty="0" err="1" smtClean="0"/>
              <a:t>NetNews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Research paper from 1994 by:</a:t>
            </a:r>
          </a:p>
          <a:p>
            <a:r>
              <a:rPr lang="en-US" sz="1800" dirty="0" smtClean="0"/>
              <a:t>Paul </a:t>
            </a:r>
            <a:r>
              <a:rPr lang="en-US" sz="1800" dirty="0" err="1" smtClean="0"/>
              <a:t>Resnick</a:t>
            </a:r>
            <a:r>
              <a:rPr lang="en-US" sz="1800" dirty="0" smtClean="0"/>
              <a:t>, MIT Center for Coordination Science</a:t>
            </a:r>
          </a:p>
          <a:p>
            <a:r>
              <a:rPr lang="en-US" sz="1800" dirty="0" err="1" smtClean="0"/>
              <a:t>Neophytos</a:t>
            </a:r>
            <a:r>
              <a:rPr lang="en-US" sz="1800" dirty="0" smtClean="0"/>
              <a:t> </a:t>
            </a:r>
            <a:r>
              <a:rPr lang="en-US" sz="1800" dirty="0" err="1" smtClean="0"/>
              <a:t>Iacovou</a:t>
            </a:r>
            <a:r>
              <a:rPr lang="en-US" sz="1800" dirty="0" smtClean="0"/>
              <a:t>, University of Minnesota</a:t>
            </a:r>
          </a:p>
          <a:p>
            <a:r>
              <a:rPr lang="en-US" sz="1800" dirty="0" err="1" smtClean="0"/>
              <a:t>Mitesh</a:t>
            </a:r>
            <a:r>
              <a:rPr lang="en-US" sz="1800" dirty="0" smtClean="0"/>
              <a:t> </a:t>
            </a:r>
            <a:r>
              <a:rPr lang="en-US" sz="1800" dirty="0" err="1" smtClean="0"/>
              <a:t>Suchak</a:t>
            </a:r>
            <a:r>
              <a:rPr lang="en-US" sz="1800" dirty="0" smtClean="0"/>
              <a:t>, MIT Center for Coordination Science</a:t>
            </a:r>
          </a:p>
          <a:p>
            <a:r>
              <a:rPr lang="en-US" sz="1800" dirty="0" smtClean="0"/>
              <a:t>Peter Bergstrom , University of Minnesota</a:t>
            </a:r>
          </a:p>
          <a:p>
            <a:r>
              <a:rPr lang="en-US" sz="1800" dirty="0" smtClean="0"/>
              <a:t>John </a:t>
            </a:r>
            <a:r>
              <a:rPr lang="en-US" sz="1800" dirty="0" err="1" smtClean="0"/>
              <a:t>Riedl</a:t>
            </a:r>
            <a:r>
              <a:rPr lang="en-US" sz="1800" dirty="0" smtClean="0"/>
              <a:t> , University of Minnesota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NetNews</a:t>
            </a:r>
            <a:endParaRPr lang="en-US" dirty="0"/>
          </a:p>
        </p:txBody>
      </p:sp>
      <p:sp>
        <p:nvSpPr>
          <p:cNvPr id="25" name="Inhaltsplatzhalter 24"/>
          <p:cNvSpPr>
            <a:spLocks noGrp="1"/>
          </p:cNvSpPr>
          <p:nvPr>
            <p:ph idx="1"/>
          </p:nvPr>
        </p:nvSpPr>
        <p:spPr>
          <a:xfrm>
            <a:off x="528776" y="1704833"/>
            <a:ext cx="8382000" cy="467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4ED-AD98-40BC-B9DB-CFCB917B845A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76A38-9ED5-47EA-8F4B-032E003524A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26" name="Picture 3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7" y="2453987"/>
            <a:ext cx="1714500" cy="1714500"/>
          </a:xfrm>
          <a:prstGeom prst="rect">
            <a:avLst/>
          </a:prstGeom>
          <a:noFill/>
        </p:spPr>
      </p:pic>
      <p:pic>
        <p:nvPicPr>
          <p:cNvPr id="27" name="Picture 4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768" y="2072988"/>
            <a:ext cx="998764" cy="998764"/>
          </a:xfrm>
          <a:prstGeom prst="rect">
            <a:avLst/>
          </a:prstGeom>
          <a:noFill/>
        </p:spPr>
      </p:pic>
      <p:pic>
        <p:nvPicPr>
          <p:cNvPr id="28" name="Picture 5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196" y="2258045"/>
            <a:ext cx="1714500" cy="1714500"/>
          </a:xfrm>
          <a:prstGeom prst="rect">
            <a:avLst/>
          </a:prstGeom>
          <a:noFill/>
        </p:spPr>
      </p:pic>
      <p:pic>
        <p:nvPicPr>
          <p:cNvPr id="29" name="Picture 4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597" y="1996788"/>
            <a:ext cx="998764" cy="998764"/>
          </a:xfrm>
          <a:prstGeom prst="rect">
            <a:avLst/>
          </a:prstGeom>
          <a:noFill/>
        </p:spPr>
      </p:pic>
      <p:pic>
        <p:nvPicPr>
          <p:cNvPr id="30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618" y="4787613"/>
            <a:ext cx="1534657" cy="1513342"/>
          </a:xfrm>
          <a:prstGeom prst="rect">
            <a:avLst/>
          </a:prstGeom>
          <a:noFill/>
        </p:spPr>
      </p:pic>
      <p:pic>
        <p:nvPicPr>
          <p:cNvPr id="31" name="Picture 8" descr="C:\Users\alex\AppData\Local\Microsoft\Windows\Temporary Internet Files\Content.IE5\78V7EQ47\MCj04260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0040" y="4236523"/>
            <a:ext cx="465751" cy="449032"/>
          </a:xfrm>
          <a:prstGeom prst="rect">
            <a:avLst/>
          </a:prstGeom>
          <a:noFill/>
        </p:spPr>
      </p:pic>
      <p:pic>
        <p:nvPicPr>
          <p:cNvPr id="32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961" y="4722299"/>
            <a:ext cx="1534657" cy="1513342"/>
          </a:xfrm>
          <a:prstGeom prst="rect">
            <a:avLst/>
          </a:prstGeom>
          <a:noFill/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2476989" y="283226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Pfeil nach links und rechts 33"/>
          <p:cNvSpPr/>
          <p:nvPr/>
        </p:nvSpPr>
        <p:spPr bwMode="auto">
          <a:xfrm>
            <a:off x="4316675" y="2255323"/>
            <a:ext cx="827314" cy="478971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Pfeil nach links und rechts 34"/>
          <p:cNvSpPr/>
          <p:nvPr/>
        </p:nvSpPr>
        <p:spPr bwMode="auto">
          <a:xfrm>
            <a:off x="2542303" y="2614551"/>
            <a:ext cx="827314" cy="478971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Pfeil nach links und rechts 35"/>
          <p:cNvSpPr/>
          <p:nvPr/>
        </p:nvSpPr>
        <p:spPr bwMode="auto">
          <a:xfrm>
            <a:off x="6112818" y="2668980"/>
            <a:ext cx="827314" cy="478971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Pfeil nach links und rechts 36"/>
          <p:cNvSpPr/>
          <p:nvPr/>
        </p:nvSpPr>
        <p:spPr bwMode="auto">
          <a:xfrm rot="2770150">
            <a:off x="2068579" y="4271536"/>
            <a:ext cx="1352570" cy="478971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Pfeil nach links und rechts 37"/>
          <p:cNvSpPr/>
          <p:nvPr/>
        </p:nvSpPr>
        <p:spPr bwMode="auto">
          <a:xfrm rot="17716210">
            <a:off x="478963" y="4417510"/>
            <a:ext cx="1323896" cy="478971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Pfeil nach links und rechts 38"/>
          <p:cNvSpPr/>
          <p:nvPr/>
        </p:nvSpPr>
        <p:spPr bwMode="auto">
          <a:xfrm rot="5400000">
            <a:off x="7288473" y="4214752"/>
            <a:ext cx="1088575" cy="478971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8" descr="C:\Users\alex\AppData\Local\Microsoft\Windows\Temporary Internet Files\Content.IE5\78V7EQ47\MCj04260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725" y="4018809"/>
            <a:ext cx="465751" cy="449032"/>
          </a:xfrm>
          <a:prstGeom prst="rect">
            <a:avLst/>
          </a:prstGeom>
          <a:noFill/>
        </p:spPr>
      </p:pic>
      <p:pic>
        <p:nvPicPr>
          <p:cNvPr id="41" name="Picture 8" descr="C:\Users\alex\AppData\Local\Microsoft\Windows\Temporary Internet Files\Content.IE5\78V7EQ47\MCj04260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97" y="4280066"/>
            <a:ext cx="465751" cy="449032"/>
          </a:xfrm>
          <a:prstGeom prst="rect">
            <a:avLst/>
          </a:prstGeom>
          <a:noFill/>
        </p:spPr>
      </p:pic>
      <p:pic>
        <p:nvPicPr>
          <p:cNvPr id="42" name="Picture 8" descr="C:\Users\alex\AppData\Local\Microsoft\Windows\Temporary Internet Files\Content.IE5\78V7EQ47\MCj04260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925" y="2734295"/>
            <a:ext cx="465751" cy="449032"/>
          </a:xfrm>
          <a:prstGeom prst="rect">
            <a:avLst/>
          </a:prstGeom>
          <a:noFill/>
        </p:spPr>
      </p:pic>
      <p:pic>
        <p:nvPicPr>
          <p:cNvPr id="43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47" y="5114185"/>
            <a:ext cx="1534657" cy="1513342"/>
          </a:xfrm>
          <a:prstGeom prst="rect">
            <a:avLst/>
          </a:prstGeom>
          <a:noFill/>
        </p:spPr>
      </p:pic>
      <p:pic>
        <p:nvPicPr>
          <p:cNvPr id="44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361" y="4874699"/>
            <a:ext cx="1534657" cy="15133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</a:t>
            </a:r>
            <a:r>
              <a:rPr lang="en-US" dirty="0" err="1" smtClean="0"/>
              <a:t>NetNews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1000" y="2100943"/>
            <a:ext cx="8382000" cy="43284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Signal to noise ratio is too low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Splitting bulletin board into newsgroups</a:t>
            </a:r>
          </a:p>
          <a:p>
            <a:r>
              <a:rPr lang="en-US" dirty="0" smtClean="0"/>
              <a:t>Moderated newsgroups</a:t>
            </a:r>
          </a:p>
          <a:p>
            <a:r>
              <a:rPr lang="en-US" dirty="0" smtClean="0"/>
              <a:t>News clients</a:t>
            </a:r>
          </a:p>
          <a:p>
            <a:pPr lvl="1"/>
            <a:r>
              <a:rPr lang="en-US" dirty="0" smtClean="0"/>
              <a:t>Summary of the author and subject line</a:t>
            </a:r>
          </a:p>
          <a:p>
            <a:pPr lvl="1"/>
            <a:r>
              <a:rPr lang="en-US" dirty="0" smtClean="0"/>
              <a:t>Display discussion threads together</a:t>
            </a:r>
          </a:p>
          <a:p>
            <a:pPr lvl="1"/>
            <a:r>
              <a:rPr lang="en-US" dirty="0" smtClean="0"/>
              <a:t>String search facilities</a:t>
            </a:r>
          </a:p>
          <a:p>
            <a:pPr lvl="1"/>
            <a:r>
              <a:rPr lang="en-US" dirty="0" smtClean="0"/>
              <a:t>Kill files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4ED-AD98-40BC-B9DB-CFCB917B845A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76A38-9ED5-47EA-8F4B-032E003524A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7" name="Pfeil nach rechts 6"/>
          <p:cNvSpPr/>
          <p:nvPr/>
        </p:nvSpPr>
        <p:spPr bwMode="auto">
          <a:xfrm>
            <a:off x="816427" y="2155371"/>
            <a:ext cx="653143" cy="32657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to </a:t>
            </a:r>
            <a:r>
              <a:rPr lang="en-US" dirty="0" err="1" smtClean="0"/>
              <a:t>NetNews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7" name="Datumsplatzhalter 1"/>
          <p:cNvSpPr txBox="1">
            <a:spLocks/>
          </p:cNvSpPr>
          <p:nvPr/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C54ED-AD98-40BC-B9DB-CFCB917B845A}" type="datetime2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Mittwoch, 28. April 2010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76A38-9ED5-47EA-8F4B-032E003524A9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4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2" y="2623444"/>
            <a:ext cx="685801" cy="685801"/>
          </a:xfrm>
          <a:prstGeom prst="rect">
            <a:avLst/>
          </a:prstGeom>
          <a:noFill/>
        </p:spPr>
      </p:pic>
      <p:sp>
        <p:nvSpPr>
          <p:cNvPr id="21" name="Pfeil nach links und rechts 20"/>
          <p:cNvSpPr/>
          <p:nvPr/>
        </p:nvSpPr>
        <p:spPr bwMode="auto">
          <a:xfrm rot="2770150">
            <a:off x="3117146" y="3410486"/>
            <a:ext cx="512004" cy="192996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8" descr="C:\Users\alex\AppData\Local\Microsoft\Windows\Temporary Internet Files\Content.IE5\78V7EQ47\MCj042606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500" y="3548733"/>
            <a:ext cx="465751" cy="449032"/>
          </a:xfrm>
          <a:prstGeom prst="rect">
            <a:avLst/>
          </a:prstGeom>
          <a:noFill/>
        </p:spPr>
      </p:pic>
      <p:pic>
        <p:nvPicPr>
          <p:cNvPr id="27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0855" y="3603162"/>
            <a:ext cx="768824" cy="758146"/>
          </a:xfrm>
          <a:prstGeom prst="rect">
            <a:avLst/>
          </a:prstGeom>
          <a:noFill/>
        </p:spPr>
      </p:pic>
      <p:pic>
        <p:nvPicPr>
          <p:cNvPr id="29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7770" y="3537846"/>
            <a:ext cx="768824" cy="758146"/>
          </a:xfrm>
          <a:prstGeom prst="rect">
            <a:avLst/>
          </a:prstGeom>
          <a:noFill/>
        </p:spPr>
      </p:pic>
      <p:pic>
        <p:nvPicPr>
          <p:cNvPr id="30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998" y="3461647"/>
            <a:ext cx="768824" cy="758146"/>
          </a:xfrm>
          <a:prstGeom prst="rect">
            <a:avLst/>
          </a:prstGeom>
          <a:noFill/>
        </p:spPr>
      </p:pic>
      <p:sp>
        <p:nvSpPr>
          <p:cNvPr id="31" name="Pfeil nach links und rechts 30"/>
          <p:cNvSpPr/>
          <p:nvPr/>
        </p:nvSpPr>
        <p:spPr bwMode="auto">
          <a:xfrm rot="18437857">
            <a:off x="2148316" y="3312513"/>
            <a:ext cx="512004" cy="192996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Pfeil nach links und rechts 31"/>
          <p:cNvSpPr/>
          <p:nvPr/>
        </p:nvSpPr>
        <p:spPr bwMode="auto">
          <a:xfrm rot="5400000">
            <a:off x="5620860" y="3181886"/>
            <a:ext cx="512004" cy="192996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Picture 8" descr="C:\Users\alex\AppData\Local\Microsoft\Windows\Temporary Internet Files\Content.IE5\78V7EQ47\MCj042606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100" y="3004448"/>
            <a:ext cx="465751" cy="449032"/>
          </a:xfrm>
          <a:prstGeom prst="rect">
            <a:avLst/>
          </a:prstGeom>
          <a:noFill/>
        </p:spPr>
      </p:pic>
      <p:pic>
        <p:nvPicPr>
          <p:cNvPr id="34" name="Picture 4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278" y="2296872"/>
            <a:ext cx="685801" cy="685801"/>
          </a:xfrm>
          <a:prstGeom prst="rect">
            <a:avLst/>
          </a:prstGeom>
          <a:noFill/>
        </p:spPr>
      </p:pic>
      <p:pic>
        <p:nvPicPr>
          <p:cNvPr id="35" name="Picture 4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964" y="2220672"/>
            <a:ext cx="685801" cy="685801"/>
          </a:xfrm>
          <a:prstGeom prst="rect">
            <a:avLst/>
          </a:prstGeom>
          <a:noFill/>
        </p:spPr>
      </p:pic>
      <p:sp>
        <p:nvSpPr>
          <p:cNvPr id="36" name="Pfeil nach links und rechts 35"/>
          <p:cNvSpPr/>
          <p:nvPr/>
        </p:nvSpPr>
        <p:spPr bwMode="auto">
          <a:xfrm>
            <a:off x="4760889" y="2463429"/>
            <a:ext cx="512004" cy="192996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Pfeil nach links und rechts 36"/>
          <p:cNvSpPr/>
          <p:nvPr/>
        </p:nvSpPr>
        <p:spPr bwMode="auto">
          <a:xfrm>
            <a:off x="3323975" y="2670257"/>
            <a:ext cx="512004" cy="192996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Picture 8" descr="C:\Users\alex\AppData\Local\Microsoft\Windows\Temporary Internet Files\Content.IE5\78V7EQ47\MCj042606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186" y="2198905"/>
            <a:ext cx="465751" cy="449032"/>
          </a:xfrm>
          <a:prstGeom prst="rect">
            <a:avLst/>
          </a:prstGeom>
          <a:noFill/>
        </p:spPr>
      </p:pic>
      <p:pic>
        <p:nvPicPr>
          <p:cNvPr id="5133" name="Picture 13" descr="C:\Users\alex\AppData\Local\Microsoft\Windows\Temporary Internet Files\Content.IE5\STOFYWE3\MCj0431564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9506" y="4451448"/>
            <a:ext cx="1072124" cy="1079272"/>
          </a:xfrm>
          <a:prstGeom prst="rect">
            <a:avLst/>
          </a:prstGeom>
          <a:noFill/>
        </p:spPr>
      </p:pic>
      <p:pic>
        <p:nvPicPr>
          <p:cNvPr id="54" name="Picture 4" descr="C:\Users\alex\AppData\Local\Microsoft\Windows\Temporary Internet Files\Content.IE5\QUWJ1XB4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364" y="2307757"/>
            <a:ext cx="685801" cy="685801"/>
          </a:xfrm>
          <a:prstGeom prst="rect">
            <a:avLst/>
          </a:prstGeom>
          <a:noFill/>
        </p:spPr>
      </p:pic>
      <p:pic>
        <p:nvPicPr>
          <p:cNvPr id="56" name="Picture 13" descr="C:\Users\alex\AppData\Local\Microsoft\Windows\Temporary Internet Files\Content.IE5\STOFYWE3\MCj0431564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848" y="4680048"/>
            <a:ext cx="1072124" cy="1079272"/>
          </a:xfrm>
          <a:prstGeom prst="rect">
            <a:avLst/>
          </a:prstGeom>
          <a:noFill/>
        </p:spPr>
      </p:pic>
      <p:sp>
        <p:nvSpPr>
          <p:cNvPr id="5136" name="Form"/>
          <p:cNvSpPr>
            <a:spLocks noEditPoints="1" noChangeArrowheads="1"/>
          </p:cNvSpPr>
          <p:nvPr/>
        </p:nvSpPr>
        <p:spPr bwMode="auto">
          <a:xfrm>
            <a:off x="7837707" y="3516077"/>
            <a:ext cx="404132" cy="52183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orm"/>
          <p:cNvSpPr>
            <a:spLocks noEditPoints="1" noChangeArrowheads="1"/>
          </p:cNvSpPr>
          <p:nvPr/>
        </p:nvSpPr>
        <p:spPr bwMode="auto">
          <a:xfrm>
            <a:off x="555164" y="3331020"/>
            <a:ext cx="404132" cy="52183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orm"/>
          <p:cNvSpPr>
            <a:spLocks noEditPoints="1" noChangeArrowheads="1"/>
          </p:cNvSpPr>
          <p:nvPr/>
        </p:nvSpPr>
        <p:spPr bwMode="auto">
          <a:xfrm>
            <a:off x="6509650" y="1981190"/>
            <a:ext cx="404132" cy="52183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Pfeil nach links und rechts 60"/>
          <p:cNvSpPr/>
          <p:nvPr/>
        </p:nvSpPr>
        <p:spPr bwMode="auto">
          <a:xfrm>
            <a:off x="6099830" y="2583172"/>
            <a:ext cx="1345991" cy="192675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Pfeil nach links und rechts 61"/>
          <p:cNvSpPr/>
          <p:nvPr/>
        </p:nvSpPr>
        <p:spPr bwMode="auto">
          <a:xfrm rot="6014985">
            <a:off x="6883602" y="3584658"/>
            <a:ext cx="1345991" cy="192675"/>
          </a:xfrm>
          <a:prstGeom prst="leftRightArrow">
            <a:avLst>
              <a:gd name="adj1" fmla="val 50000"/>
              <a:gd name="adj2" fmla="val 3368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hteckiger Pfeil 62"/>
          <p:cNvSpPr/>
          <p:nvPr/>
        </p:nvSpPr>
        <p:spPr bwMode="auto">
          <a:xfrm>
            <a:off x="1175649" y="2819391"/>
            <a:ext cx="1393373" cy="1785256"/>
          </a:xfrm>
          <a:prstGeom prst="bentArrow">
            <a:avLst>
              <a:gd name="adj1" fmla="val 7812"/>
              <a:gd name="adj2" fmla="val 5859"/>
              <a:gd name="adj3" fmla="val 8594"/>
              <a:gd name="adj4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4" name="Pfeil nach rechts 63"/>
          <p:cNvSpPr/>
          <p:nvPr/>
        </p:nvSpPr>
        <p:spPr bwMode="auto">
          <a:xfrm rot="18014640">
            <a:off x="1534886" y="4495800"/>
            <a:ext cx="729343" cy="21771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5" name="Pfeil nach rechts 64"/>
          <p:cNvSpPr/>
          <p:nvPr/>
        </p:nvSpPr>
        <p:spPr bwMode="auto">
          <a:xfrm rot="7168351">
            <a:off x="1621971" y="4767943"/>
            <a:ext cx="729343" cy="21771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6" name="Pfeil nach rechts 65"/>
          <p:cNvSpPr/>
          <p:nvPr/>
        </p:nvSpPr>
        <p:spPr bwMode="auto">
          <a:xfrm rot="19086494">
            <a:off x="1688079" y="4652869"/>
            <a:ext cx="1903877" cy="21441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7" name="Pfeil nach rechts 66"/>
          <p:cNvSpPr/>
          <p:nvPr/>
        </p:nvSpPr>
        <p:spPr bwMode="auto">
          <a:xfrm rot="8336469">
            <a:off x="1655423" y="4946783"/>
            <a:ext cx="1903877" cy="21441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2405742" y="4256315"/>
            <a:ext cx="482824" cy="3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3.72</a:t>
            </a:r>
            <a:endParaRPr lang="en-US" sz="1200" b="1" dirty="0"/>
          </a:p>
        </p:txBody>
      </p:sp>
      <p:grpSp>
        <p:nvGrpSpPr>
          <p:cNvPr id="73" name="Gruppieren 72"/>
          <p:cNvGrpSpPr/>
          <p:nvPr/>
        </p:nvGrpSpPr>
        <p:grpSpPr>
          <a:xfrm>
            <a:off x="2612571" y="5127172"/>
            <a:ext cx="576000" cy="180000"/>
            <a:chOff x="2612572" y="5127172"/>
            <a:chExt cx="718457" cy="217714"/>
          </a:xfrm>
        </p:grpSpPr>
        <p:pic>
          <p:nvPicPr>
            <p:cNvPr id="5138" name="Picture 18" descr="C:\Users\alex\AppData\Local\Microsoft\Windows\Temporary Internet Files\Content.IE5\QUWJ1XB4\MCj0441359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2572" y="5127172"/>
              <a:ext cx="217714" cy="217714"/>
            </a:xfrm>
            <a:prstGeom prst="rect">
              <a:avLst/>
            </a:prstGeom>
            <a:noFill/>
          </p:spPr>
        </p:pic>
        <p:pic>
          <p:nvPicPr>
            <p:cNvPr id="71" name="Picture 18" descr="C:\Users\alex\AppData\Local\Microsoft\Windows\Temporary Internet Files\Content.IE5\QUWJ1XB4\MCj0441359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62944" y="5127172"/>
              <a:ext cx="217714" cy="217714"/>
            </a:xfrm>
            <a:prstGeom prst="rect">
              <a:avLst/>
            </a:prstGeom>
            <a:noFill/>
          </p:spPr>
        </p:pic>
        <p:pic>
          <p:nvPicPr>
            <p:cNvPr id="72" name="Picture 18" descr="C:\Users\alex\AppData\Local\Microsoft\Windows\Temporary Internet Files\Content.IE5\QUWJ1XB4\MCj0441359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13315" y="5127172"/>
              <a:ext cx="217714" cy="217714"/>
            </a:xfrm>
            <a:prstGeom prst="rect">
              <a:avLst/>
            </a:prstGeom>
            <a:noFill/>
          </p:spPr>
        </p:pic>
      </p:grpSp>
      <p:sp>
        <p:nvSpPr>
          <p:cNvPr id="74" name="Pfeil nach rechts 73"/>
          <p:cNvSpPr/>
          <p:nvPr/>
        </p:nvSpPr>
        <p:spPr bwMode="auto">
          <a:xfrm rot="12819315">
            <a:off x="6291944" y="4212772"/>
            <a:ext cx="729343" cy="21771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5" name="Pfeil nach rechts 74"/>
          <p:cNvSpPr/>
          <p:nvPr/>
        </p:nvSpPr>
        <p:spPr bwMode="auto">
          <a:xfrm rot="2061233">
            <a:off x="6259286" y="4506686"/>
            <a:ext cx="729343" cy="21771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81" name="Gruppieren 80"/>
          <p:cNvGrpSpPr/>
          <p:nvPr/>
        </p:nvGrpSpPr>
        <p:grpSpPr>
          <a:xfrm>
            <a:off x="5693229" y="4669972"/>
            <a:ext cx="782828" cy="180000"/>
            <a:chOff x="5693229" y="4669972"/>
            <a:chExt cx="782828" cy="180000"/>
          </a:xfrm>
        </p:grpSpPr>
        <p:grpSp>
          <p:nvGrpSpPr>
            <p:cNvPr id="76" name="Gruppieren 75"/>
            <p:cNvGrpSpPr/>
            <p:nvPr/>
          </p:nvGrpSpPr>
          <p:grpSpPr>
            <a:xfrm>
              <a:off x="5900057" y="4669972"/>
              <a:ext cx="576000" cy="180000"/>
              <a:chOff x="2612572" y="5127172"/>
              <a:chExt cx="718457" cy="217714"/>
            </a:xfrm>
          </p:grpSpPr>
          <p:pic>
            <p:nvPicPr>
              <p:cNvPr id="77" name="Picture 18" descr="C:\Users\alex\AppData\Local\Microsoft\Windows\Temporary Internet Files\Content.IE5\QUWJ1XB4\MCj0441359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12572" y="5127172"/>
                <a:ext cx="217714" cy="217714"/>
              </a:xfrm>
              <a:prstGeom prst="rect">
                <a:avLst/>
              </a:prstGeom>
              <a:noFill/>
            </p:spPr>
          </p:pic>
          <p:pic>
            <p:nvPicPr>
              <p:cNvPr id="78" name="Picture 18" descr="C:\Users\alex\AppData\Local\Microsoft\Windows\Temporary Internet Files\Content.IE5\QUWJ1XB4\MCj0441359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62944" y="5127172"/>
                <a:ext cx="217714" cy="217714"/>
              </a:xfrm>
              <a:prstGeom prst="rect">
                <a:avLst/>
              </a:prstGeom>
              <a:noFill/>
            </p:spPr>
          </p:pic>
          <p:pic>
            <p:nvPicPr>
              <p:cNvPr id="79" name="Picture 18" descr="C:\Users\alex\AppData\Local\Microsoft\Windows\Temporary Internet Files\Content.IE5\QUWJ1XB4\MCj0441359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13315" y="5127172"/>
                <a:ext cx="217714" cy="217714"/>
              </a:xfrm>
              <a:prstGeom prst="rect">
                <a:avLst/>
              </a:prstGeom>
              <a:noFill/>
            </p:spPr>
          </p:pic>
        </p:grpSp>
        <p:pic>
          <p:nvPicPr>
            <p:cNvPr id="80" name="Picture 18" descr="C:\Users\alex\AppData\Local\Microsoft\Windows\Temporary Internet Files\Content.IE5\QUWJ1XB4\MCj0441359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93229" y="4669972"/>
              <a:ext cx="174545" cy="180000"/>
            </a:xfrm>
            <a:prstGeom prst="rect">
              <a:avLst/>
            </a:prstGeom>
            <a:noFill/>
          </p:spPr>
        </p:pic>
      </p:grpSp>
      <p:sp>
        <p:nvSpPr>
          <p:cNvPr id="82" name="Textfeld 81"/>
          <p:cNvSpPr txBox="1"/>
          <p:nvPr/>
        </p:nvSpPr>
        <p:spPr>
          <a:xfrm>
            <a:off x="6531428" y="3940629"/>
            <a:ext cx="482824" cy="3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2.61</a:t>
            </a:r>
            <a:endParaRPr lang="en-US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Scores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Score prediction system is robust to certain differences of interpretation of the rating scale</a:t>
            </a:r>
          </a:p>
          <a:p>
            <a:pPr lvl="1"/>
            <a:r>
              <a:rPr lang="en-US" dirty="0" smtClean="0"/>
              <a:t>One user rates 3-5 and the other 1-3</a:t>
            </a:r>
          </a:p>
          <a:p>
            <a:pPr lvl="1"/>
            <a:r>
              <a:rPr lang="en-US" dirty="0" smtClean="0"/>
              <a:t>One thinks 1 and the other 5 is best score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0962" name="Picture 2" descr="C:\Users\alex\AppData\Local\Microsoft\Windows\Temporary Internet Files\Content.IE5\OZ6KONBP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84" y="4839702"/>
            <a:ext cx="875393" cy="13798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Scores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Predictions can be modeled as matrix filling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/>
        </p:nvGraphicFramePr>
        <p:xfrm>
          <a:off x="359228" y="2937556"/>
          <a:ext cx="8384079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287"/>
                <a:gridCol w="1535698"/>
                <a:gridCol w="1535698"/>
                <a:gridCol w="1535698"/>
                <a:gridCol w="15356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 #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Ken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Lee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Meg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Nan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Documents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F461-6593-495B-88AE-C71AB7EFCCE7}" type="datetime2">
              <a:rPr lang="de-DE" smtClean="0"/>
              <a:pPr/>
              <a:t>Mittwoch, 28. April 2010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Departement/Institut/Gruppe</a:t>
            </a:r>
            <a:endParaRPr lang="de-DE"/>
          </a:p>
        </p:txBody>
      </p:sp>
      <p:pic>
        <p:nvPicPr>
          <p:cNvPr id="37890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2764971"/>
            <a:ext cx="848972" cy="848972"/>
          </a:xfrm>
          <a:prstGeom prst="rect">
            <a:avLst/>
          </a:prstGeom>
          <a:noFill/>
        </p:spPr>
      </p:pic>
      <p:pic>
        <p:nvPicPr>
          <p:cNvPr id="10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799" y="2917371"/>
            <a:ext cx="848972" cy="848972"/>
          </a:xfrm>
          <a:prstGeom prst="rect">
            <a:avLst/>
          </a:prstGeom>
          <a:noFill/>
        </p:spPr>
      </p:pic>
      <p:pic>
        <p:nvPicPr>
          <p:cNvPr id="11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3069771"/>
            <a:ext cx="848972" cy="848972"/>
          </a:xfrm>
          <a:prstGeom prst="rect">
            <a:avLst/>
          </a:prstGeom>
          <a:noFill/>
        </p:spPr>
      </p:pic>
      <p:pic>
        <p:nvPicPr>
          <p:cNvPr id="12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599" y="3222171"/>
            <a:ext cx="848972" cy="848972"/>
          </a:xfrm>
          <a:prstGeom prst="rect">
            <a:avLst/>
          </a:prstGeom>
          <a:noFill/>
        </p:spPr>
      </p:pic>
      <p:pic>
        <p:nvPicPr>
          <p:cNvPr id="13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3374571"/>
            <a:ext cx="848972" cy="848972"/>
          </a:xfrm>
          <a:prstGeom prst="rect">
            <a:avLst/>
          </a:prstGeom>
          <a:noFill/>
        </p:spPr>
      </p:pic>
      <p:pic>
        <p:nvPicPr>
          <p:cNvPr id="14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3526971"/>
            <a:ext cx="848972" cy="848972"/>
          </a:xfrm>
          <a:prstGeom prst="rect">
            <a:avLst/>
          </a:prstGeom>
          <a:noFill/>
        </p:spPr>
      </p:pic>
      <p:pic>
        <p:nvPicPr>
          <p:cNvPr id="15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3679371"/>
            <a:ext cx="848972" cy="848972"/>
          </a:xfrm>
          <a:prstGeom prst="rect">
            <a:avLst/>
          </a:prstGeom>
          <a:noFill/>
        </p:spPr>
      </p:pic>
      <p:pic>
        <p:nvPicPr>
          <p:cNvPr id="16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39" y="2928257"/>
            <a:ext cx="848972" cy="848972"/>
          </a:xfrm>
          <a:prstGeom prst="rect">
            <a:avLst/>
          </a:prstGeom>
          <a:noFill/>
        </p:spPr>
      </p:pic>
      <p:pic>
        <p:nvPicPr>
          <p:cNvPr id="17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039" y="3080657"/>
            <a:ext cx="848972" cy="848972"/>
          </a:xfrm>
          <a:prstGeom prst="rect">
            <a:avLst/>
          </a:prstGeom>
          <a:noFill/>
        </p:spPr>
      </p:pic>
      <p:pic>
        <p:nvPicPr>
          <p:cNvPr id="18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439" y="3233057"/>
            <a:ext cx="848972" cy="848972"/>
          </a:xfrm>
          <a:prstGeom prst="rect">
            <a:avLst/>
          </a:prstGeom>
          <a:noFill/>
        </p:spPr>
      </p:pic>
      <p:pic>
        <p:nvPicPr>
          <p:cNvPr id="19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839" y="3385457"/>
            <a:ext cx="848972" cy="848972"/>
          </a:xfrm>
          <a:prstGeom prst="rect">
            <a:avLst/>
          </a:prstGeom>
          <a:noFill/>
        </p:spPr>
      </p:pic>
      <p:pic>
        <p:nvPicPr>
          <p:cNvPr id="20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239" y="3537857"/>
            <a:ext cx="848972" cy="848972"/>
          </a:xfrm>
          <a:prstGeom prst="rect">
            <a:avLst/>
          </a:prstGeom>
          <a:noFill/>
        </p:spPr>
      </p:pic>
      <p:pic>
        <p:nvPicPr>
          <p:cNvPr id="21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639" y="3690257"/>
            <a:ext cx="848972" cy="848972"/>
          </a:xfrm>
          <a:prstGeom prst="rect">
            <a:avLst/>
          </a:prstGeom>
          <a:noFill/>
        </p:spPr>
      </p:pic>
      <p:pic>
        <p:nvPicPr>
          <p:cNvPr id="22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039" y="3842657"/>
            <a:ext cx="848972" cy="848972"/>
          </a:xfrm>
          <a:prstGeom prst="rect">
            <a:avLst/>
          </a:prstGeom>
          <a:noFill/>
        </p:spPr>
      </p:pic>
      <p:pic>
        <p:nvPicPr>
          <p:cNvPr id="23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21" y="3374583"/>
            <a:ext cx="848972" cy="848972"/>
          </a:xfrm>
          <a:prstGeom prst="rect">
            <a:avLst/>
          </a:prstGeom>
          <a:noFill/>
        </p:spPr>
      </p:pic>
      <p:pic>
        <p:nvPicPr>
          <p:cNvPr id="24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1" y="3526983"/>
            <a:ext cx="848972" cy="848972"/>
          </a:xfrm>
          <a:prstGeom prst="rect">
            <a:avLst/>
          </a:prstGeom>
          <a:noFill/>
        </p:spPr>
      </p:pic>
      <p:pic>
        <p:nvPicPr>
          <p:cNvPr id="25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921" y="3679383"/>
            <a:ext cx="848972" cy="848972"/>
          </a:xfrm>
          <a:prstGeom prst="rect">
            <a:avLst/>
          </a:prstGeom>
          <a:noFill/>
        </p:spPr>
      </p:pic>
      <p:pic>
        <p:nvPicPr>
          <p:cNvPr id="26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321" y="3831783"/>
            <a:ext cx="848972" cy="848972"/>
          </a:xfrm>
          <a:prstGeom prst="rect">
            <a:avLst/>
          </a:prstGeom>
          <a:noFill/>
        </p:spPr>
      </p:pic>
      <p:pic>
        <p:nvPicPr>
          <p:cNvPr id="27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721" y="3984183"/>
            <a:ext cx="848972" cy="848972"/>
          </a:xfrm>
          <a:prstGeom prst="rect">
            <a:avLst/>
          </a:prstGeom>
          <a:noFill/>
        </p:spPr>
      </p:pic>
      <p:pic>
        <p:nvPicPr>
          <p:cNvPr id="28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121" y="4136583"/>
            <a:ext cx="848972" cy="848972"/>
          </a:xfrm>
          <a:prstGeom prst="rect">
            <a:avLst/>
          </a:prstGeom>
          <a:noFill/>
        </p:spPr>
      </p:pic>
      <p:pic>
        <p:nvPicPr>
          <p:cNvPr id="29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521" y="4288983"/>
            <a:ext cx="848972" cy="848972"/>
          </a:xfrm>
          <a:prstGeom prst="rect">
            <a:avLst/>
          </a:prstGeom>
          <a:noFill/>
        </p:spPr>
      </p:pic>
      <p:pic>
        <p:nvPicPr>
          <p:cNvPr id="30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2536371"/>
            <a:ext cx="848972" cy="848972"/>
          </a:xfrm>
          <a:prstGeom prst="rect">
            <a:avLst/>
          </a:prstGeom>
          <a:noFill/>
        </p:spPr>
      </p:pic>
      <p:pic>
        <p:nvPicPr>
          <p:cNvPr id="31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2688771"/>
            <a:ext cx="848972" cy="848972"/>
          </a:xfrm>
          <a:prstGeom prst="rect">
            <a:avLst/>
          </a:prstGeom>
          <a:noFill/>
        </p:spPr>
      </p:pic>
      <p:pic>
        <p:nvPicPr>
          <p:cNvPr id="32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2841171"/>
            <a:ext cx="848972" cy="848972"/>
          </a:xfrm>
          <a:prstGeom prst="rect">
            <a:avLst/>
          </a:prstGeom>
          <a:noFill/>
        </p:spPr>
      </p:pic>
      <p:pic>
        <p:nvPicPr>
          <p:cNvPr id="33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199" y="2993571"/>
            <a:ext cx="848972" cy="848972"/>
          </a:xfrm>
          <a:prstGeom prst="rect">
            <a:avLst/>
          </a:prstGeom>
          <a:noFill/>
        </p:spPr>
      </p:pic>
      <p:pic>
        <p:nvPicPr>
          <p:cNvPr id="34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3145971"/>
            <a:ext cx="848972" cy="848972"/>
          </a:xfrm>
          <a:prstGeom prst="rect">
            <a:avLst/>
          </a:prstGeom>
          <a:noFill/>
        </p:spPr>
      </p:pic>
      <p:pic>
        <p:nvPicPr>
          <p:cNvPr id="35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9" y="3298371"/>
            <a:ext cx="848972" cy="848972"/>
          </a:xfrm>
          <a:prstGeom prst="rect">
            <a:avLst/>
          </a:prstGeom>
          <a:noFill/>
        </p:spPr>
      </p:pic>
      <p:pic>
        <p:nvPicPr>
          <p:cNvPr id="36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9" y="3450771"/>
            <a:ext cx="848972" cy="848972"/>
          </a:xfrm>
          <a:prstGeom prst="rect">
            <a:avLst/>
          </a:prstGeom>
          <a:noFill/>
        </p:spPr>
      </p:pic>
      <p:pic>
        <p:nvPicPr>
          <p:cNvPr id="37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685" y="3516086"/>
            <a:ext cx="848972" cy="848972"/>
          </a:xfrm>
          <a:prstGeom prst="rect">
            <a:avLst/>
          </a:prstGeom>
          <a:noFill/>
        </p:spPr>
      </p:pic>
      <p:pic>
        <p:nvPicPr>
          <p:cNvPr id="38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085" y="3668486"/>
            <a:ext cx="848972" cy="848972"/>
          </a:xfrm>
          <a:prstGeom prst="rect">
            <a:avLst/>
          </a:prstGeom>
          <a:noFill/>
        </p:spPr>
      </p:pic>
      <p:pic>
        <p:nvPicPr>
          <p:cNvPr id="39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485" y="3820886"/>
            <a:ext cx="848972" cy="848972"/>
          </a:xfrm>
          <a:prstGeom prst="rect">
            <a:avLst/>
          </a:prstGeom>
          <a:noFill/>
        </p:spPr>
      </p:pic>
      <p:pic>
        <p:nvPicPr>
          <p:cNvPr id="40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885" y="3973286"/>
            <a:ext cx="848972" cy="848972"/>
          </a:xfrm>
          <a:prstGeom prst="rect">
            <a:avLst/>
          </a:prstGeom>
          <a:noFill/>
        </p:spPr>
      </p:pic>
      <p:pic>
        <p:nvPicPr>
          <p:cNvPr id="41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285" y="4125686"/>
            <a:ext cx="848972" cy="848972"/>
          </a:xfrm>
          <a:prstGeom prst="rect">
            <a:avLst/>
          </a:prstGeom>
          <a:noFill/>
        </p:spPr>
      </p:pic>
      <p:pic>
        <p:nvPicPr>
          <p:cNvPr id="42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685" y="4278086"/>
            <a:ext cx="848972" cy="848972"/>
          </a:xfrm>
          <a:prstGeom prst="rect">
            <a:avLst/>
          </a:prstGeom>
          <a:noFill/>
        </p:spPr>
      </p:pic>
      <p:pic>
        <p:nvPicPr>
          <p:cNvPr id="43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085" y="4430486"/>
            <a:ext cx="848972" cy="848972"/>
          </a:xfrm>
          <a:prstGeom prst="rect">
            <a:avLst/>
          </a:prstGeom>
          <a:noFill/>
        </p:spPr>
      </p:pic>
      <p:sp>
        <p:nvSpPr>
          <p:cNvPr id="44" name="Pfeil nach rechts 43"/>
          <p:cNvSpPr/>
          <p:nvPr/>
        </p:nvSpPr>
        <p:spPr bwMode="auto">
          <a:xfrm>
            <a:off x="4158343" y="3483429"/>
            <a:ext cx="2046514" cy="94705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6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885" y="3592286"/>
            <a:ext cx="848972" cy="848972"/>
          </a:xfrm>
          <a:prstGeom prst="rect">
            <a:avLst/>
          </a:prstGeom>
          <a:noFill/>
        </p:spPr>
      </p:pic>
      <p:pic>
        <p:nvPicPr>
          <p:cNvPr id="47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314" y="3592286"/>
            <a:ext cx="848972" cy="8489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Scores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similarities to each of the other people</a:t>
            </a:r>
          </a:p>
          <a:p>
            <a:r>
              <a:rPr lang="en-US" dirty="0" smtClean="0"/>
              <a:t>Compute over articles rated by both</a:t>
            </a:r>
          </a:p>
          <a:p>
            <a:r>
              <a:rPr lang="en-US" dirty="0" smtClean="0"/>
              <a:t>Pearson Correlation Coefficients</a:t>
            </a:r>
          </a:p>
          <a:p>
            <a:pPr lvl="1"/>
            <a:r>
              <a:rPr lang="en-US" dirty="0" smtClean="0"/>
              <a:t>Between -1 and 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477963" y="3681413"/>
          <a:ext cx="6188075" cy="955675"/>
        </p:xfrm>
        <a:graphic>
          <a:graphicData uri="http://schemas.openxmlformats.org/presentationml/2006/ole">
            <p:oleObj spid="_x0000_s6146" name="Formel" r:id="rId3" imgW="2793960" imgH="431640" progId="Equation.3">
              <p:embed/>
            </p:oleObj>
          </a:graphicData>
        </a:graphic>
      </p:graphicFrame>
      <p:grpSp>
        <p:nvGrpSpPr>
          <p:cNvPr id="13" name="Gruppieren 12"/>
          <p:cNvGrpSpPr/>
          <p:nvPr/>
        </p:nvGrpSpPr>
        <p:grpSpPr>
          <a:xfrm>
            <a:off x="2874963" y="5060950"/>
            <a:ext cx="3382279" cy="1032388"/>
            <a:chOff x="2023380" y="5060950"/>
            <a:chExt cx="3382279" cy="1032388"/>
          </a:xfrm>
        </p:grpSpPr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2023380" y="5060950"/>
            <a:ext cx="566737" cy="425450"/>
          </p:xfrm>
          <a:graphic>
            <a:graphicData uri="http://schemas.openxmlformats.org/presentationml/2006/ole">
              <p:oleObj spid="_x0000_s6147" name="Formel" r:id="rId4" imgW="304560" imgH="228600" progId="Equation.3">
                <p:embed/>
              </p:oleObj>
            </a:graphicData>
          </a:graphic>
        </p:graphicFrame>
        <p:sp>
          <p:nvSpPr>
            <p:cNvPr id="10" name="Textfeld 9"/>
            <p:cNvSpPr txBox="1"/>
            <p:nvPr/>
          </p:nvSpPr>
          <p:spPr>
            <a:xfrm>
              <a:off x="2601686" y="5083628"/>
              <a:ext cx="2803973" cy="369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  standard deviation of Ken</a:t>
              </a:r>
              <a:endParaRPr lang="en-US" dirty="0"/>
            </a:p>
          </p:txBody>
        </p:sp>
        <p:graphicFrame>
          <p:nvGraphicFramePr>
            <p:cNvPr id="11" name="Objekt 10"/>
            <p:cNvGraphicFramePr>
              <a:graphicFrameLocks noChangeAspect="1"/>
            </p:cNvGraphicFramePr>
            <p:nvPr/>
          </p:nvGraphicFramePr>
          <p:xfrm>
            <a:off x="2035175" y="5666015"/>
            <a:ext cx="529770" cy="397328"/>
          </p:xfrm>
          <a:graphic>
            <a:graphicData uri="http://schemas.openxmlformats.org/presentationml/2006/ole">
              <p:oleObj spid="_x0000_s6148" name="Formel" r:id="rId5" imgW="304560" imgH="228600" progId="Equation.3">
                <p:embed/>
              </p:oleObj>
            </a:graphicData>
          </a:graphic>
        </p:graphicFrame>
        <p:sp>
          <p:nvSpPr>
            <p:cNvPr id="12" name="Textfeld 11"/>
            <p:cNvSpPr txBox="1"/>
            <p:nvPr/>
          </p:nvSpPr>
          <p:spPr>
            <a:xfrm>
              <a:off x="2601686" y="5693228"/>
              <a:ext cx="2686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  average of Ken’s ratings</a:t>
              </a:r>
              <a:endParaRPr lang="en-US" dirty="0"/>
            </a:p>
          </p:txBody>
        </p:sp>
      </p:grpSp>
      <p:pic>
        <p:nvPicPr>
          <p:cNvPr id="14" name="Picture 2" descr="C:\Users\alex\AppData\Local\Microsoft\Windows\Temporary Internet Files\Content.IE5\OZ6KONBP\MC9004343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998" y="5013874"/>
            <a:ext cx="875393" cy="13798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Scores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Coefficients of Ken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aphicFrame>
        <p:nvGraphicFramePr>
          <p:cNvPr id="13" name="Inhaltsplatzhalter 7"/>
          <p:cNvGraphicFramePr>
            <a:graphicFrameLocks/>
          </p:cNvGraphicFramePr>
          <p:nvPr/>
        </p:nvGraphicFramePr>
        <p:xfrm>
          <a:off x="500744" y="2946990"/>
          <a:ext cx="3189514" cy="1505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46"/>
                <a:gridCol w="2151068"/>
              </a:tblGrid>
              <a:tr h="376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</a:tr>
              <a:tr h="376317">
                <a:tc>
                  <a:txBody>
                    <a:bodyPr/>
                    <a:lstStyle/>
                    <a:p>
                      <a:r>
                        <a:rPr lang="en-US" dirty="0" smtClean="0"/>
                        <a:t>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-0.8</a:t>
                      </a:r>
                      <a:endParaRPr lang="en-US" dirty="0"/>
                    </a:p>
                  </a:txBody>
                  <a:tcPr/>
                </a:tc>
              </a:tr>
              <a:tr h="376317">
                <a:tc>
                  <a:txBody>
                    <a:bodyPr/>
                    <a:lstStyle/>
                    <a:p>
                      <a:r>
                        <a:rPr lang="en-US" dirty="0" smtClean="0"/>
                        <a:t>Meg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</a:tr>
              <a:tr h="376317">
                <a:tc>
                  <a:txBody>
                    <a:bodyPr/>
                    <a:lstStyle/>
                    <a:p>
                      <a:r>
                        <a:rPr lang="en-US" dirty="0" smtClean="0"/>
                        <a:t>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Inhaltsplatzhalter 8"/>
          <p:cNvGraphicFramePr>
            <a:graphicFrameLocks/>
          </p:cNvGraphicFramePr>
          <p:nvPr/>
        </p:nvGraphicFramePr>
        <p:xfrm>
          <a:off x="4234543" y="2946990"/>
          <a:ext cx="4463145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117"/>
                <a:gridCol w="817507"/>
                <a:gridCol w="817507"/>
                <a:gridCol w="817507"/>
                <a:gridCol w="8175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Ken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Lee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Meg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Nan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39458" marR="139458"/>
                </a:tc>
              </a:tr>
            </a:tbl>
          </a:graphicData>
        </a:graphic>
      </p:graphicFrame>
      <p:pic>
        <p:nvPicPr>
          <p:cNvPr id="9" name="Picture 2" descr="C:\Users\alex\AppData\Local\Microsoft\Windows\Temporary Internet Files\Content.IE5\OZ6KONBP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84" y="5057417"/>
            <a:ext cx="875393" cy="13798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Scores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Weighted average of all ratings on article 6</a:t>
            </a:r>
          </a:p>
          <a:p>
            <a:r>
              <a:rPr lang="en-US" dirty="0" smtClean="0"/>
              <a:t>Ken’s prediction is 4.56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551113" y="3286825"/>
          <a:ext cx="4043362" cy="1201737"/>
        </p:xfrm>
        <a:graphic>
          <a:graphicData uri="http://schemas.openxmlformats.org/presentationml/2006/ole">
            <p:oleObj spid="_x0000_s8194" name="Formel" r:id="rId3" imgW="2222280" imgH="660240" progId="Equation.3">
              <p:embed/>
            </p:oleObj>
          </a:graphicData>
        </a:graphic>
      </p:graphicFrame>
      <p:pic>
        <p:nvPicPr>
          <p:cNvPr id="8195" name="Picture 3" descr="C:\Users\alex\AppData\Local\Microsoft\Windows\Temporary Internet Files\Content.IE5\QUWJ1XB4\MC9004377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57" y="5159167"/>
            <a:ext cx="1289730" cy="1130961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 bwMode="auto">
          <a:xfrm>
            <a:off x="1208314" y="5889170"/>
            <a:ext cx="413657" cy="2721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404258" y="6030685"/>
            <a:ext cx="239485" cy="1741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240974" y="5780313"/>
            <a:ext cx="141514" cy="1088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777356">
            <a:off x="1143000" y="5812971"/>
            <a:ext cx="583814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4.56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performance measures</a:t>
            </a:r>
          </a:p>
          <a:p>
            <a:pPr lvl="1"/>
            <a:r>
              <a:rPr lang="en-US" dirty="0" smtClean="0"/>
              <a:t>Prediction quality</a:t>
            </a:r>
          </a:p>
          <a:p>
            <a:pPr lvl="1"/>
            <a:r>
              <a:rPr lang="en-US" dirty="0" smtClean="0"/>
              <a:t>Compute time and disk storage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Rating is small, but each article may be rated by many users</a:t>
            </a:r>
          </a:p>
          <a:p>
            <a:r>
              <a:rPr lang="en-US" dirty="0" smtClean="0"/>
              <a:t>Volume of ratings could exceed volume of news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2" descr="C:\Users\alex\AppData\Local\Microsoft\Windows\Temporary Internet Files\Content.IE5\OZ6KONBP\MC9004348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253093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Issues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Pre-fetching ratings and pre-computing predictions keeps user time constant</a:t>
            </a:r>
          </a:p>
          <a:p>
            <a:endParaRPr lang="en-US" dirty="0" smtClean="0"/>
          </a:p>
          <a:p>
            <a:r>
              <a:rPr lang="en-US" dirty="0" smtClean="0"/>
              <a:t>High computation complexity</a:t>
            </a:r>
          </a:p>
          <a:p>
            <a:endParaRPr lang="en-US" dirty="0" smtClean="0"/>
          </a:p>
          <a:p>
            <a:r>
              <a:rPr lang="en-US" dirty="0" smtClean="0"/>
              <a:t>Volume of all ratings may exceed the storage capacity</a:t>
            </a:r>
          </a:p>
          <a:p>
            <a:pPr lvl="1"/>
            <a:r>
              <a:rPr lang="en-US" dirty="0" smtClean="0"/>
              <a:t>100’000 users rate 10 articles per day. 100 bytes are required to store a rating. 1GB of storage required per 10 days.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2" descr="C:\Users\alex\AppData\Local\Microsoft\Windows\Temporary Internet Files\Content.IE5\OZ6KONBP\MC9004348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264" y="263979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Models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5058" name="Picture 2" descr="C:\Users\alex\AppData\Local\Microsoft\Windows\Temporary Internet Files\Content.IE5\QUWJ1XB4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13" y="3341915"/>
            <a:ext cx="1471311" cy="1580016"/>
          </a:xfrm>
          <a:prstGeom prst="rect">
            <a:avLst/>
          </a:prstGeom>
          <a:noFill/>
        </p:spPr>
      </p:pic>
      <p:pic>
        <p:nvPicPr>
          <p:cNvPr id="45059" name="Picture 3" descr="C:\Users\alex\AppData\Local\Microsoft\Windows\Temporary Internet Files\Content.IE5\78V7EQ47\MC9004324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514" y="3428725"/>
            <a:ext cx="935944" cy="1157563"/>
          </a:xfrm>
          <a:prstGeom prst="rect">
            <a:avLst/>
          </a:prstGeom>
          <a:noFill/>
        </p:spPr>
      </p:pic>
      <p:pic>
        <p:nvPicPr>
          <p:cNvPr id="45060" name="Picture 4" descr="C:\Users\alex\AppData\Local\Microsoft\Windows\Temporary Internet Files\Content.IE5\STOFYWE3\MC9004343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490" y="1905000"/>
            <a:ext cx="1142025" cy="1165451"/>
          </a:xfrm>
          <a:prstGeom prst="rect">
            <a:avLst/>
          </a:prstGeom>
          <a:noFill/>
        </p:spPr>
      </p:pic>
      <p:pic>
        <p:nvPicPr>
          <p:cNvPr id="45061" name="Picture 5" descr="C:\Users\alex\AppData\Local\Microsoft\Windows\Temporary Internet Files\Content.IE5\OZ6KONBP\MC9004324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5301" y="1741715"/>
            <a:ext cx="1268128" cy="1383619"/>
          </a:xfrm>
          <a:prstGeom prst="rect">
            <a:avLst/>
          </a:prstGeom>
          <a:noFill/>
        </p:spPr>
      </p:pic>
      <p:pic>
        <p:nvPicPr>
          <p:cNvPr id="45062" name="Picture 6" descr="C:\Users\alex\AppData\Local\Microsoft\Windows\Temporary Internet Files\Content.IE5\QUWJ1XB4\MC90043247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6527" y="5018315"/>
            <a:ext cx="1011636" cy="1204232"/>
          </a:xfrm>
          <a:prstGeom prst="rect">
            <a:avLst/>
          </a:prstGeom>
          <a:noFill/>
        </p:spPr>
      </p:pic>
      <p:pic>
        <p:nvPicPr>
          <p:cNvPr id="45063" name="Picture 7" descr="C:\Users\alex\AppData\Local\Microsoft\Windows\Temporary Internet Files\Content.IE5\78V7EQ47\MC90043437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4061" y="5083628"/>
            <a:ext cx="1220154" cy="873351"/>
          </a:xfrm>
          <a:prstGeom prst="rect">
            <a:avLst/>
          </a:prstGeom>
          <a:noFill/>
        </p:spPr>
      </p:pic>
      <p:pic>
        <p:nvPicPr>
          <p:cNvPr id="45065" name="Picture 9" descr="C:\Users\alex\AppData\Local\Microsoft\Windows\Temporary Internet Files\Content.IE5\OZ6KONBP\MC90043246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1027" y="3509283"/>
            <a:ext cx="1623785" cy="1014866"/>
          </a:xfrm>
          <a:prstGeom prst="rect">
            <a:avLst/>
          </a:prstGeom>
          <a:noFill/>
        </p:spPr>
      </p:pic>
      <p:sp>
        <p:nvSpPr>
          <p:cNvPr id="15" name="Pfeil nach rechts 14"/>
          <p:cNvSpPr/>
          <p:nvPr/>
        </p:nvSpPr>
        <p:spPr bwMode="auto">
          <a:xfrm>
            <a:off x="2547257" y="3777343"/>
            <a:ext cx="2623457" cy="87085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5066" name="Picture 10" descr="C:\Users\alex\AppData\Local\Microsoft\Windows\Temporary Internet Files\Content.IE5\OZ6KONBP\MC90043438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6063" y="3200400"/>
            <a:ext cx="444416" cy="7005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online scalability and performance than classical collaborative filtering</a:t>
            </a:r>
          </a:p>
          <a:p>
            <a:endParaRPr lang="en-US" dirty="0" smtClean="0"/>
          </a:p>
          <a:p>
            <a:r>
              <a:rPr lang="en-US" dirty="0" smtClean="0"/>
              <a:t>Complex and extensive clustering is run offline</a:t>
            </a:r>
          </a:p>
          <a:p>
            <a:endParaRPr lang="en-US" dirty="0" smtClean="0"/>
          </a:p>
          <a:p>
            <a:r>
              <a:rPr lang="en-US" dirty="0" smtClean="0"/>
              <a:t>Prediction quality gets reduced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771" y="4385321"/>
            <a:ext cx="2492829" cy="2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Item-to-Item Collaborative Filtering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7558" y="133604"/>
            <a:ext cx="1749425" cy="10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C:\Users\alex\AppData\Local\Microsoft\Windows\Temporary Internet Files\Content.IE5\78V7EQ47\MCj04415350000[1]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133" y="1795101"/>
            <a:ext cx="1580215" cy="1558267"/>
          </a:xfrm>
          <a:prstGeom prst="rect">
            <a:avLst/>
          </a:prstGeom>
          <a:noFill/>
        </p:spPr>
      </p:pic>
      <p:pic>
        <p:nvPicPr>
          <p:cNvPr id="11" name="Picture 15" descr="C:\Users\alex\AppData\Local\Microsoft\Windows\Temporary Internet Files\Content.IE5\78V7EQ47\MCj044153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579" y="1823323"/>
            <a:ext cx="1580215" cy="15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feil nach links und rechts 11"/>
          <p:cNvSpPr/>
          <p:nvPr/>
        </p:nvSpPr>
        <p:spPr bwMode="auto">
          <a:xfrm>
            <a:off x="3183467" y="2370666"/>
            <a:ext cx="2562577" cy="73377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Pfeil nach links und rechts 12"/>
          <p:cNvSpPr/>
          <p:nvPr/>
        </p:nvSpPr>
        <p:spPr bwMode="auto">
          <a:xfrm>
            <a:off x="3211689" y="4543783"/>
            <a:ext cx="2562577" cy="73377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7108" name="Picture 4" descr="C:\Users\alex\AppData\Local\Microsoft\Windows\Temporary Internet Files\Content.IE5\OZ6KONBP\MC90043157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980" y="4114692"/>
            <a:ext cx="1392648" cy="1401932"/>
          </a:xfrm>
          <a:prstGeom prst="rect">
            <a:avLst/>
          </a:prstGeom>
          <a:noFill/>
        </p:spPr>
      </p:pic>
      <p:pic>
        <p:nvPicPr>
          <p:cNvPr id="16" name="Picture 4" descr="C:\Users\alex\AppData\Local\Microsoft\Windows\Temporary Internet Files\Content.IE5\OZ6KONBP\MC90043157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6089" y="4210647"/>
            <a:ext cx="1392648" cy="14019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Item-to-Item 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Amazon.com extensively uses recommendation algorithms</a:t>
            </a:r>
          </a:p>
          <a:p>
            <a:r>
              <a:rPr lang="en-US" dirty="0" smtClean="0"/>
              <a:t>10’000’000 products and customers</a:t>
            </a:r>
          </a:p>
          <a:p>
            <a:endParaRPr lang="en-US" dirty="0" smtClean="0"/>
          </a:p>
          <a:p>
            <a:r>
              <a:rPr lang="en-US" dirty="0" smtClean="0"/>
              <a:t>Result returned in real-time (&lt; 0.5s)</a:t>
            </a:r>
          </a:p>
          <a:p>
            <a:r>
              <a:rPr lang="en-US" dirty="0" smtClean="0"/>
              <a:t>Algorithm must respond immediately to new information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558" y="133604"/>
            <a:ext cx="1749425" cy="10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Amazon.com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284" r="1262" b="27219"/>
          <a:stretch>
            <a:fillRect/>
          </a:stretch>
        </p:blipFill>
        <p:spPr bwMode="auto">
          <a:xfrm>
            <a:off x="451919" y="1865745"/>
            <a:ext cx="8240162" cy="37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Methods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other popular items by the same author or similar keywords</a:t>
            </a:r>
          </a:p>
          <a:p>
            <a:r>
              <a:rPr lang="en-US" dirty="0" smtClean="0"/>
              <a:t>Recommendation quality is relatively poor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8" name="Picture 2" descr="C:\Users\alex\AppData\Local\Microsoft\Windows\Temporary Internet Files\Content.IE5\QUWJ1XB4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39" y="5513449"/>
            <a:ext cx="848972" cy="8489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Amazon.com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719" b="13444"/>
          <a:stretch>
            <a:fillRect/>
          </a:stretch>
        </p:blipFill>
        <p:spPr bwMode="auto">
          <a:xfrm>
            <a:off x="510749" y="1847273"/>
            <a:ext cx="8122502" cy="449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Amazon.com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847" r="1406" b="11645"/>
          <a:stretch>
            <a:fillRect/>
          </a:stretch>
        </p:blipFill>
        <p:spPr bwMode="auto">
          <a:xfrm>
            <a:off x="405688" y="1662545"/>
            <a:ext cx="8332624" cy="47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Amazon.com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720" r="1481" b="16632"/>
          <a:stretch>
            <a:fillRect/>
          </a:stretch>
        </p:blipFill>
        <p:spPr bwMode="auto">
          <a:xfrm>
            <a:off x="364836" y="1893834"/>
            <a:ext cx="8414329" cy="452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Offline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Similar-items table</a:t>
            </a:r>
          </a:p>
          <a:p>
            <a:r>
              <a:rPr lang="en-US" dirty="0" smtClean="0"/>
              <a:t>Calculating similarity between a single product and all related products</a:t>
            </a:r>
          </a:p>
          <a:p>
            <a:pPr lvl="1"/>
            <a:r>
              <a:rPr lang="en-US" dirty="0" smtClean="0"/>
              <a:t>Complexity: O(mn</a:t>
            </a:r>
            <a:r>
              <a:rPr lang="en-US" baseline="30000" dirty="0" smtClean="0"/>
              <a:t>2</a:t>
            </a:r>
            <a:r>
              <a:rPr lang="en-US" dirty="0" smtClean="0"/>
              <a:t>)  - in practice: O(</a:t>
            </a:r>
            <a:r>
              <a:rPr lang="en-US" dirty="0" err="1" smtClean="0"/>
              <a:t>mn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m: number of users</a:t>
            </a:r>
          </a:p>
          <a:p>
            <a:pPr lvl="2"/>
            <a:r>
              <a:rPr lang="en-US" dirty="0" smtClean="0"/>
              <a:t>n: number of items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101" y="296890"/>
            <a:ext cx="1749425" cy="10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Online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similar-items table</a:t>
            </a:r>
          </a:p>
          <a:p>
            <a:r>
              <a:rPr lang="en-US" dirty="0" smtClean="0"/>
              <a:t>Find all similar items to each of the users ratings and purchases</a:t>
            </a:r>
          </a:p>
          <a:p>
            <a:r>
              <a:rPr lang="en-US" dirty="0" smtClean="0"/>
              <a:t>Aggregate those items</a:t>
            </a:r>
          </a:p>
          <a:p>
            <a:r>
              <a:rPr lang="en-US" dirty="0" smtClean="0"/>
              <a:t>Recommend most popular and correlated items</a:t>
            </a:r>
          </a:p>
          <a:p>
            <a:r>
              <a:rPr lang="en-US" dirty="0" smtClean="0"/>
              <a:t>Number of users has no effect on performance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101" y="296890"/>
            <a:ext cx="1749425" cy="10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difficulties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start</a:t>
            </a:r>
          </a:p>
          <a:p>
            <a:r>
              <a:rPr lang="en-US" dirty="0" smtClean="0"/>
              <a:t>Self-fulfilling prophecy</a:t>
            </a:r>
          </a:p>
          <a:p>
            <a:r>
              <a:rPr lang="en-US" dirty="0" smtClean="0"/>
              <a:t>Recommendations for groups</a:t>
            </a:r>
          </a:p>
          <a:p>
            <a:r>
              <a:rPr lang="en-US" dirty="0" smtClean="0"/>
              <a:t>Evaluation of recommendation systems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9157" name="Picture 5" descr="C:\Users\alex\AppData\Local\Microsoft\Windows\Temporary Internet Files\Content.IE5\OZ6KONBP\MC9000786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578" y="3745842"/>
            <a:ext cx="1222199" cy="26292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Effective form of targeted marketing</a:t>
            </a:r>
          </a:p>
          <a:p>
            <a:endParaRPr lang="en-US" dirty="0" smtClean="0"/>
          </a:p>
          <a:p>
            <a:r>
              <a:rPr lang="en-US" dirty="0" smtClean="0"/>
              <a:t>Mostly used in e-commerce business</a:t>
            </a:r>
          </a:p>
          <a:p>
            <a:pPr lvl="1"/>
            <a:r>
              <a:rPr lang="en-US" dirty="0" smtClean="0"/>
              <a:t>But can always be used when signal to noise ratio is too low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8130" name="Picture 2" descr="C:\Users\alex\AppData\Local\Microsoft\Windows\Temporary Internet Files\Content.IE5\QUWJ1XB4\MC9003002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173" y="4733306"/>
            <a:ext cx="1800454" cy="179405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C182-9011-41AD-B7AB-8AB2C2994CA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GroupLens</a:t>
            </a:r>
            <a:r>
              <a:rPr lang="en-US" dirty="0" smtClean="0"/>
              <a:t>: An Open Architecture for Collaborative Filtering of </a:t>
            </a:r>
            <a:r>
              <a:rPr lang="en-US" dirty="0" err="1" smtClean="0"/>
              <a:t>NetNews</a:t>
            </a:r>
            <a:endParaRPr lang="en-US" dirty="0" smtClean="0"/>
          </a:p>
          <a:p>
            <a:pPr lvl="2"/>
            <a:r>
              <a:rPr lang="en-US" dirty="0" smtClean="0"/>
              <a:t>Published 1994</a:t>
            </a:r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Resnick</a:t>
            </a:r>
            <a:r>
              <a:rPr lang="en-US" dirty="0" smtClean="0"/>
              <a:t>, MIT Center for Coordination Science</a:t>
            </a:r>
          </a:p>
          <a:p>
            <a:pPr lvl="1"/>
            <a:r>
              <a:rPr lang="en-US" dirty="0" err="1" smtClean="0"/>
              <a:t>Neophytos</a:t>
            </a:r>
            <a:r>
              <a:rPr lang="en-US" dirty="0" smtClean="0"/>
              <a:t> </a:t>
            </a:r>
            <a:r>
              <a:rPr lang="en-US" dirty="0" err="1" smtClean="0"/>
              <a:t>Iacovou</a:t>
            </a:r>
            <a:r>
              <a:rPr lang="en-US" dirty="0" smtClean="0"/>
              <a:t>, University of Minnesota</a:t>
            </a:r>
          </a:p>
          <a:p>
            <a:pPr lvl="1"/>
            <a:r>
              <a:rPr lang="en-US" dirty="0" err="1" smtClean="0"/>
              <a:t>Mitesh</a:t>
            </a:r>
            <a:r>
              <a:rPr lang="en-US" dirty="0" smtClean="0"/>
              <a:t> </a:t>
            </a:r>
            <a:r>
              <a:rPr lang="en-US" dirty="0" err="1" smtClean="0"/>
              <a:t>Suchak</a:t>
            </a:r>
            <a:r>
              <a:rPr lang="en-US" dirty="0" smtClean="0"/>
              <a:t>, MIT Center for Coordination Science</a:t>
            </a:r>
          </a:p>
          <a:p>
            <a:pPr lvl="1"/>
            <a:r>
              <a:rPr lang="en-US" dirty="0" smtClean="0"/>
              <a:t>Peter Bergstrom , University of Minnesota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Riedl</a:t>
            </a:r>
            <a:r>
              <a:rPr lang="en-US" dirty="0" smtClean="0"/>
              <a:t> , University of Minnesota</a:t>
            </a:r>
          </a:p>
          <a:p>
            <a:r>
              <a:rPr lang="en-US" dirty="0" smtClean="0"/>
              <a:t>Amazon.com Recommendations</a:t>
            </a:r>
          </a:p>
          <a:p>
            <a:pPr lvl="2"/>
            <a:r>
              <a:rPr lang="en-US" dirty="0" smtClean="0"/>
              <a:t>Published 2003</a:t>
            </a:r>
          </a:p>
          <a:p>
            <a:pPr lvl="1"/>
            <a:r>
              <a:rPr lang="en-US" dirty="0" smtClean="0"/>
              <a:t>Greg Linden</a:t>
            </a:r>
          </a:p>
          <a:p>
            <a:pPr lvl="1"/>
            <a:r>
              <a:rPr lang="en-US" dirty="0" smtClean="0"/>
              <a:t>Brent Smith</a:t>
            </a:r>
          </a:p>
          <a:p>
            <a:pPr lvl="1"/>
            <a:r>
              <a:rPr lang="en-US" dirty="0" smtClean="0"/>
              <a:t>Jeremy York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Music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38917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72" y="2231571"/>
            <a:ext cx="946914" cy="946914"/>
          </a:xfrm>
          <a:prstGeom prst="rect">
            <a:avLst/>
          </a:prstGeom>
          <a:noFill/>
        </p:spPr>
      </p:pic>
      <p:pic>
        <p:nvPicPr>
          <p:cNvPr id="11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72" y="2373085"/>
            <a:ext cx="946914" cy="946914"/>
          </a:xfrm>
          <a:prstGeom prst="rect">
            <a:avLst/>
          </a:prstGeom>
          <a:noFill/>
        </p:spPr>
      </p:pic>
      <p:pic>
        <p:nvPicPr>
          <p:cNvPr id="12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8" y="3352799"/>
            <a:ext cx="946914" cy="946914"/>
          </a:xfrm>
          <a:prstGeom prst="rect">
            <a:avLst/>
          </a:prstGeom>
          <a:noFill/>
        </p:spPr>
      </p:pic>
      <p:pic>
        <p:nvPicPr>
          <p:cNvPr id="13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115" y="2939142"/>
            <a:ext cx="946914" cy="946914"/>
          </a:xfrm>
          <a:prstGeom prst="rect">
            <a:avLst/>
          </a:prstGeom>
          <a:noFill/>
        </p:spPr>
      </p:pic>
      <p:pic>
        <p:nvPicPr>
          <p:cNvPr id="14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258" y="2492828"/>
            <a:ext cx="946914" cy="946914"/>
          </a:xfrm>
          <a:prstGeom prst="rect">
            <a:avLst/>
          </a:prstGeom>
          <a:noFill/>
        </p:spPr>
      </p:pic>
      <p:pic>
        <p:nvPicPr>
          <p:cNvPr id="15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886" y="3918857"/>
            <a:ext cx="946914" cy="946914"/>
          </a:xfrm>
          <a:prstGeom prst="rect">
            <a:avLst/>
          </a:prstGeom>
          <a:noFill/>
        </p:spPr>
      </p:pic>
      <p:pic>
        <p:nvPicPr>
          <p:cNvPr id="16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15" y="4441371"/>
            <a:ext cx="946914" cy="946914"/>
          </a:xfrm>
          <a:prstGeom prst="rect">
            <a:avLst/>
          </a:prstGeom>
          <a:noFill/>
        </p:spPr>
      </p:pic>
      <p:pic>
        <p:nvPicPr>
          <p:cNvPr id="17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4229" y="3995057"/>
            <a:ext cx="946914" cy="946914"/>
          </a:xfrm>
          <a:prstGeom prst="rect">
            <a:avLst/>
          </a:prstGeom>
          <a:noFill/>
        </p:spPr>
      </p:pic>
      <p:pic>
        <p:nvPicPr>
          <p:cNvPr id="18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914" y="3243942"/>
            <a:ext cx="946914" cy="946914"/>
          </a:xfrm>
          <a:prstGeom prst="rect">
            <a:avLst/>
          </a:prstGeom>
          <a:noFill/>
        </p:spPr>
      </p:pic>
      <p:pic>
        <p:nvPicPr>
          <p:cNvPr id="19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743" y="2405742"/>
            <a:ext cx="946914" cy="946914"/>
          </a:xfrm>
          <a:prstGeom prst="rect">
            <a:avLst/>
          </a:prstGeom>
          <a:noFill/>
        </p:spPr>
      </p:pic>
      <p:pic>
        <p:nvPicPr>
          <p:cNvPr id="20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143" y="5127171"/>
            <a:ext cx="946914" cy="946914"/>
          </a:xfrm>
          <a:prstGeom prst="rect">
            <a:avLst/>
          </a:prstGeom>
          <a:noFill/>
        </p:spPr>
      </p:pic>
      <p:sp>
        <p:nvSpPr>
          <p:cNvPr id="21" name="Pfeil nach rechts 20"/>
          <p:cNvSpPr/>
          <p:nvPr/>
        </p:nvSpPr>
        <p:spPr bwMode="auto">
          <a:xfrm>
            <a:off x="3984172" y="3537858"/>
            <a:ext cx="2046514" cy="94705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2" name="Picture 5" descr="C:\Users\alex\AppData\Local\Microsoft\Windows\Temporary Internet Files\Content.IE5\STOFYWE3\MC9004326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857" y="3548742"/>
            <a:ext cx="946914" cy="94691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657" y="4114799"/>
            <a:ext cx="1151689" cy="152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925" y="4724105"/>
            <a:ext cx="1728107" cy="60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Jokes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0" y="2298788"/>
            <a:ext cx="7048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001482" y="3842622"/>
            <a:ext cx="981359" cy="352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www.xkcd.org</a:t>
            </a:r>
            <a:endParaRPr lang="en-US" sz="10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2985" y="4648198"/>
            <a:ext cx="63178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6041" y="4555864"/>
            <a:ext cx="674234" cy="9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9784" y="4180114"/>
            <a:ext cx="751114" cy="7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1668" y="4791309"/>
            <a:ext cx="1282474" cy="5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6066" y="4136570"/>
            <a:ext cx="2113624" cy="61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Jokes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users rate the jokes</a:t>
            </a:r>
          </a:p>
          <a:p>
            <a:r>
              <a:rPr lang="en-US" dirty="0" smtClean="0"/>
              <a:t>Sort by average rating</a:t>
            </a:r>
          </a:p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7" y="5719373"/>
            <a:ext cx="2849336" cy="6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have agreed in the past tend to agree in the future</a:t>
            </a:r>
          </a:p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7" y="5719373"/>
            <a:ext cx="2849336" cy="6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or Bad?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43B0-3342-4D55-8156-0324F09499E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63" y="2100942"/>
            <a:ext cx="2681630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513115" y="5627911"/>
            <a:ext cx="1093569" cy="352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Die Hard (1988)</a:t>
            </a:r>
            <a:endParaRPr lang="en-US" sz="10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479" y="2035628"/>
            <a:ext cx="2989500" cy="377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910944" y="5606137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Dirty Dancing (1987)</a:t>
            </a:r>
            <a:endParaRPr lang="en-US" sz="1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or Bad?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C182-9011-41AD-B7AB-8AB2C2994CAE}" type="datetime2">
              <a:rPr lang="de-DE" smtClean="0"/>
              <a:pPr/>
              <a:t>Mittwoch, 28. April 2010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730" y="2059451"/>
            <a:ext cx="2350287" cy="34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raesentation_master_2007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template_praesentation_master_2007</Template>
  <TotalTime>0</TotalTime>
  <Words>799</Words>
  <Application>Microsoft Office PowerPoint</Application>
  <PresentationFormat>Bildschirmpräsentation (4:3)</PresentationFormat>
  <Paragraphs>326</Paragraphs>
  <Slides>38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template_praesentation_master_2007</vt:lpstr>
      <vt:lpstr>Formel</vt:lpstr>
      <vt:lpstr>Collaborative Filtering</vt:lpstr>
      <vt:lpstr>Filtering Documents</vt:lpstr>
      <vt:lpstr>Content-Based Methods</vt:lpstr>
      <vt:lpstr>Filtering Music</vt:lpstr>
      <vt:lpstr>Filtering Jokes</vt:lpstr>
      <vt:lpstr>Filtering Jokes</vt:lpstr>
      <vt:lpstr>Collaborative Filtering</vt:lpstr>
      <vt:lpstr>Good or Bad?</vt:lpstr>
      <vt:lpstr>Good or Bad?</vt:lpstr>
      <vt:lpstr>Folie 10</vt:lpstr>
      <vt:lpstr>Jester 4.0  (http://eigentaste.berkeley.edu)</vt:lpstr>
      <vt:lpstr>MovieLens   (http://movielens.org)</vt:lpstr>
      <vt:lpstr>Netflix</vt:lpstr>
      <vt:lpstr>GroupLens: An Open Architecture for Collaborative Filtering of NetNews</vt:lpstr>
      <vt:lpstr>NetNews</vt:lpstr>
      <vt:lpstr>Problems of NetNews</vt:lpstr>
      <vt:lpstr>Modification to NetNews</vt:lpstr>
      <vt:lpstr>Predicting Scores</vt:lpstr>
      <vt:lpstr>Predicting Scores</vt:lpstr>
      <vt:lpstr>Predicting Scores</vt:lpstr>
      <vt:lpstr>Predicting Scores</vt:lpstr>
      <vt:lpstr>Predicting Scores</vt:lpstr>
      <vt:lpstr>Scaling Issues</vt:lpstr>
      <vt:lpstr>Scaling Issues </vt:lpstr>
      <vt:lpstr>Cluster Models</vt:lpstr>
      <vt:lpstr>Cluster Models</vt:lpstr>
      <vt:lpstr>Item-to-Item Collaborative Filtering</vt:lpstr>
      <vt:lpstr>Item-to-Item Collaborative Filtering</vt:lpstr>
      <vt:lpstr>Amazon.com </vt:lpstr>
      <vt:lpstr>Amazon.com</vt:lpstr>
      <vt:lpstr>Amazon.com</vt:lpstr>
      <vt:lpstr>Amazon.com</vt:lpstr>
      <vt:lpstr>How It Works - Offline</vt:lpstr>
      <vt:lpstr>How It Works - Online</vt:lpstr>
      <vt:lpstr>General difficulties</vt:lpstr>
      <vt:lpstr>Conclusion</vt:lpstr>
      <vt:lpstr>Questions?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Filtering</dc:title>
  <dc:creator>alex</dc:creator>
  <cp:lastModifiedBy>alex</cp:lastModifiedBy>
  <cp:revision>258</cp:revision>
  <cp:lastPrinted>2008-03-19T15:04:09Z</cp:lastPrinted>
  <dcterms:created xsi:type="dcterms:W3CDTF">2010-04-05T19:29:30Z</dcterms:created>
  <dcterms:modified xsi:type="dcterms:W3CDTF">2010-04-28T17:41:22Z</dcterms:modified>
</cp:coreProperties>
</file>